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gif" ContentType="image/gif"/>
  <Default Extension="jpeg" ContentType="image/jpeg"/>
  <Default Extension="JPG" ContentType="image/.jp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5" r:id="rId3"/>
    <p:sldMasterId id="2147483682" r:id="rId4"/>
  </p:sldMasterIdLst>
  <p:notesMasterIdLst>
    <p:notesMasterId r:id="rId9"/>
  </p:notesMasterIdLst>
  <p:handoutMasterIdLst>
    <p:handoutMasterId r:id="rId101"/>
  </p:handoutMasterIdLst>
  <p:sldIdLst>
    <p:sldId id="327" r:id="rId5"/>
    <p:sldId id="543" r:id="rId6"/>
    <p:sldId id="427" r:id="rId7"/>
    <p:sldId id="322" r:id="rId8"/>
    <p:sldId id="393" r:id="rId10"/>
    <p:sldId id="318" r:id="rId11"/>
    <p:sldId id="394" r:id="rId12"/>
    <p:sldId id="413" r:id="rId13"/>
    <p:sldId id="257" r:id="rId14"/>
    <p:sldId id="546" r:id="rId15"/>
    <p:sldId id="395" r:id="rId16"/>
    <p:sldId id="286" r:id="rId17"/>
    <p:sldId id="287" r:id="rId18"/>
    <p:sldId id="289" r:id="rId19"/>
    <p:sldId id="396" r:id="rId20"/>
    <p:sldId id="292" r:id="rId21"/>
    <p:sldId id="397" r:id="rId22"/>
    <p:sldId id="398" r:id="rId23"/>
    <p:sldId id="468" r:id="rId24"/>
    <p:sldId id="399" r:id="rId25"/>
    <p:sldId id="469" r:id="rId26"/>
    <p:sldId id="547" r:id="rId27"/>
    <p:sldId id="545" r:id="rId28"/>
    <p:sldId id="549" r:id="rId29"/>
    <p:sldId id="548" r:id="rId30"/>
    <p:sldId id="400" r:id="rId31"/>
    <p:sldId id="550" r:id="rId32"/>
    <p:sldId id="472" r:id="rId33"/>
    <p:sldId id="473" r:id="rId34"/>
    <p:sldId id="477" r:id="rId35"/>
    <p:sldId id="544" r:id="rId36"/>
    <p:sldId id="319" r:id="rId37"/>
    <p:sldId id="294" r:id="rId38"/>
    <p:sldId id="371" r:id="rId39"/>
    <p:sldId id="296" r:id="rId40"/>
    <p:sldId id="297" r:id="rId41"/>
    <p:sldId id="331" r:id="rId42"/>
    <p:sldId id="401" r:id="rId43"/>
    <p:sldId id="474" r:id="rId44"/>
    <p:sldId id="475" r:id="rId45"/>
    <p:sldId id="415" r:id="rId46"/>
    <p:sldId id="320" r:id="rId47"/>
    <p:sldId id="259" r:id="rId48"/>
    <p:sldId id="300" r:id="rId49"/>
    <p:sldId id="332" r:id="rId50"/>
    <p:sldId id="321" r:id="rId51"/>
    <p:sldId id="341" r:id="rId52"/>
    <p:sldId id="260" r:id="rId53"/>
    <p:sldId id="359" r:id="rId54"/>
    <p:sldId id="372" r:id="rId55"/>
    <p:sldId id="342" r:id="rId56"/>
    <p:sldId id="333" r:id="rId57"/>
    <p:sldId id="343" r:id="rId58"/>
    <p:sldId id="334" r:id="rId59"/>
    <p:sldId id="335" r:id="rId60"/>
    <p:sldId id="344" r:id="rId61"/>
    <p:sldId id="336" r:id="rId62"/>
    <p:sldId id="377" r:id="rId63"/>
    <p:sldId id="378" r:id="rId64"/>
    <p:sldId id="380" r:id="rId65"/>
    <p:sldId id="340" r:id="rId66"/>
    <p:sldId id="337" r:id="rId67"/>
    <p:sldId id="347" r:id="rId68"/>
    <p:sldId id="348" r:id="rId69"/>
    <p:sldId id="346" r:id="rId70"/>
    <p:sldId id="349" r:id="rId71"/>
    <p:sldId id="345" r:id="rId72"/>
    <p:sldId id="351" r:id="rId73"/>
    <p:sldId id="350" r:id="rId74"/>
    <p:sldId id="352" r:id="rId75"/>
    <p:sldId id="353" r:id="rId76"/>
    <p:sldId id="354" r:id="rId77"/>
    <p:sldId id="392" r:id="rId78"/>
    <p:sldId id="416" r:id="rId79"/>
    <p:sldId id="402" r:id="rId80"/>
    <p:sldId id="403" r:id="rId81"/>
    <p:sldId id="404" r:id="rId82"/>
    <p:sldId id="405" r:id="rId83"/>
    <p:sldId id="406" r:id="rId84"/>
    <p:sldId id="407" r:id="rId85"/>
    <p:sldId id="408" r:id="rId86"/>
    <p:sldId id="409" r:id="rId87"/>
    <p:sldId id="410" r:id="rId88"/>
    <p:sldId id="411" r:id="rId89"/>
    <p:sldId id="412" r:id="rId90"/>
    <p:sldId id="417" r:id="rId91"/>
    <p:sldId id="418" r:id="rId92"/>
    <p:sldId id="419" r:id="rId93"/>
    <p:sldId id="420" r:id="rId94"/>
    <p:sldId id="421" r:id="rId95"/>
    <p:sldId id="422" r:id="rId96"/>
    <p:sldId id="423" r:id="rId97"/>
    <p:sldId id="424" r:id="rId98"/>
    <p:sldId id="425" r:id="rId99"/>
    <p:sldId id="426" r:id="rId100"/>
  </p:sldIdLst>
  <p:sldSz cx="9144000" cy="6858000" type="screen4x3"/>
  <p:notesSz cx="6858000" cy="9144000"/>
  <p:custDataLst>
    <p:tags r:id="rId105"/>
  </p:custDataLst>
  <p:defaultTextStyle>
    <a:defPPr>
      <a:defRPr lang="zh-CN"/>
    </a:defPPr>
    <a:lvl1pPr marL="0" lvl="0" indent="0" algn="l" defTabSz="914400" eaLnBrk="1" fontAlgn="base" latinLnBrk="0" hangingPunct="1">
      <a:lnSpc>
        <a:spcPct val="100000"/>
      </a:lnSpc>
      <a:spcBef>
        <a:spcPct val="0"/>
      </a:spcBef>
      <a:spcAft>
        <a:spcPct val="0"/>
      </a:spcAft>
      <a:buFontTx/>
      <a:buNone/>
      <a:defRPr b="0" i="0" u="none" kern="1200" baseline="0">
        <a:solidFill>
          <a:schemeClr val="tx1"/>
        </a:solidFill>
        <a:latin typeface="Arial" panose="020B0604020202090204" pitchFamily="34" charset="0"/>
        <a:ea typeface="宋体" pitchFamily="2" charset="-122"/>
        <a:cs typeface="+mn-cs"/>
      </a:defRPr>
    </a:lvl1pPr>
    <a:lvl2pPr marL="457200" lvl="1" indent="0" algn="l" defTabSz="914400" eaLnBrk="1" fontAlgn="base" latinLnBrk="0" hangingPunct="1">
      <a:lnSpc>
        <a:spcPct val="100000"/>
      </a:lnSpc>
      <a:spcBef>
        <a:spcPct val="0"/>
      </a:spcBef>
      <a:spcAft>
        <a:spcPct val="0"/>
      </a:spcAft>
      <a:buFontTx/>
      <a:buNone/>
      <a:defRPr b="0" i="0" u="none" kern="1200" baseline="0">
        <a:solidFill>
          <a:schemeClr val="tx1"/>
        </a:solidFill>
        <a:latin typeface="Arial" panose="020B0604020202090204" pitchFamily="34" charset="0"/>
        <a:ea typeface="宋体" pitchFamily="2" charset="-122"/>
        <a:cs typeface="+mn-cs"/>
      </a:defRPr>
    </a:lvl2pPr>
    <a:lvl3pPr marL="914400" lvl="2" indent="0" algn="l" defTabSz="914400" eaLnBrk="1" fontAlgn="base" latinLnBrk="0" hangingPunct="1">
      <a:lnSpc>
        <a:spcPct val="100000"/>
      </a:lnSpc>
      <a:spcBef>
        <a:spcPct val="0"/>
      </a:spcBef>
      <a:spcAft>
        <a:spcPct val="0"/>
      </a:spcAft>
      <a:buFontTx/>
      <a:buNone/>
      <a:defRPr b="0" i="0" u="none" kern="1200" baseline="0">
        <a:solidFill>
          <a:schemeClr val="tx1"/>
        </a:solidFill>
        <a:latin typeface="Arial" panose="020B0604020202090204" pitchFamily="34" charset="0"/>
        <a:ea typeface="宋体" pitchFamily="2" charset="-122"/>
        <a:cs typeface="+mn-cs"/>
      </a:defRPr>
    </a:lvl3pPr>
    <a:lvl4pPr marL="1371600" lvl="3" indent="0" algn="l" defTabSz="914400" eaLnBrk="1" fontAlgn="base" latinLnBrk="0" hangingPunct="1">
      <a:lnSpc>
        <a:spcPct val="100000"/>
      </a:lnSpc>
      <a:spcBef>
        <a:spcPct val="0"/>
      </a:spcBef>
      <a:spcAft>
        <a:spcPct val="0"/>
      </a:spcAft>
      <a:buFontTx/>
      <a:buNone/>
      <a:defRPr b="0" i="0" u="none" kern="1200" baseline="0">
        <a:solidFill>
          <a:schemeClr val="tx1"/>
        </a:solidFill>
        <a:latin typeface="Arial" panose="020B0604020202090204" pitchFamily="34" charset="0"/>
        <a:ea typeface="宋体" pitchFamily="2" charset="-122"/>
        <a:cs typeface="+mn-cs"/>
      </a:defRPr>
    </a:lvl4pPr>
    <a:lvl5pPr marL="1828800" lvl="4" indent="0" algn="l" defTabSz="914400" eaLnBrk="1" fontAlgn="base" latinLnBrk="0" hangingPunct="1">
      <a:lnSpc>
        <a:spcPct val="100000"/>
      </a:lnSpc>
      <a:spcBef>
        <a:spcPct val="0"/>
      </a:spcBef>
      <a:spcAft>
        <a:spcPct val="0"/>
      </a:spcAft>
      <a:buFontTx/>
      <a:buNone/>
      <a:defRPr b="0" i="0" u="none" kern="1200" baseline="0">
        <a:solidFill>
          <a:schemeClr val="tx1"/>
        </a:solidFill>
        <a:latin typeface="Arial" panose="020B0604020202090204" pitchFamily="34" charset="0"/>
        <a:ea typeface="宋体" pitchFamily="2" charset="-122"/>
        <a:cs typeface="+mn-cs"/>
      </a:defRPr>
    </a:lvl5pPr>
    <a:lvl6pPr marL="2286000" lvl="5" indent="0" algn="l" defTabSz="914400" eaLnBrk="1" fontAlgn="base" latinLnBrk="0" hangingPunct="1">
      <a:lnSpc>
        <a:spcPct val="100000"/>
      </a:lnSpc>
      <a:spcBef>
        <a:spcPct val="0"/>
      </a:spcBef>
      <a:spcAft>
        <a:spcPct val="0"/>
      </a:spcAft>
      <a:buFontTx/>
      <a:buNone/>
      <a:defRPr b="0" i="0" u="none" kern="1200" baseline="0">
        <a:solidFill>
          <a:schemeClr val="tx1"/>
        </a:solidFill>
        <a:latin typeface="Arial" panose="020B0604020202090204" pitchFamily="34" charset="0"/>
        <a:ea typeface="宋体" pitchFamily="2" charset="-122"/>
        <a:cs typeface="+mn-cs"/>
      </a:defRPr>
    </a:lvl6pPr>
    <a:lvl7pPr marL="2743200" lvl="6" indent="0" algn="l" defTabSz="914400" eaLnBrk="1" fontAlgn="base" latinLnBrk="0" hangingPunct="1">
      <a:lnSpc>
        <a:spcPct val="100000"/>
      </a:lnSpc>
      <a:spcBef>
        <a:spcPct val="0"/>
      </a:spcBef>
      <a:spcAft>
        <a:spcPct val="0"/>
      </a:spcAft>
      <a:buFontTx/>
      <a:buNone/>
      <a:defRPr b="0" i="0" u="none" kern="1200" baseline="0">
        <a:solidFill>
          <a:schemeClr val="tx1"/>
        </a:solidFill>
        <a:latin typeface="Arial" panose="020B0604020202090204" pitchFamily="34" charset="0"/>
        <a:ea typeface="宋体" pitchFamily="2" charset="-122"/>
        <a:cs typeface="+mn-cs"/>
      </a:defRPr>
    </a:lvl7pPr>
    <a:lvl8pPr marL="3200400" lvl="7" indent="0" algn="l" defTabSz="914400" eaLnBrk="1" fontAlgn="base" latinLnBrk="0" hangingPunct="1">
      <a:lnSpc>
        <a:spcPct val="100000"/>
      </a:lnSpc>
      <a:spcBef>
        <a:spcPct val="0"/>
      </a:spcBef>
      <a:spcAft>
        <a:spcPct val="0"/>
      </a:spcAft>
      <a:buFontTx/>
      <a:buNone/>
      <a:defRPr b="0" i="0" u="none" kern="1200" baseline="0">
        <a:solidFill>
          <a:schemeClr val="tx1"/>
        </a:solidFill>
        <a:latin typeface="Arial" panose="020B0604020202090204" pitchFamily="34" charset="0"/>
        <a:ea typeface="宋体" pitchFamily="2" charset="-122"/>
        <a:cs typeface="+mn-cs"/>
      </a:defRPr>
    </a:lvl8pPr>
    <a:lvl9pPr marL="3657600" lvl="8" indent="0" algn="l" defTabSz="914400" eaLnBrk="1" fontAlgn="base" latinLnBrk="0" hangingPunct="1">
      <a:lnSpc>
        <a:spcPct val="100000"/>
      </a:lnSpc>
      <a:spcBef>
        <a:spcPct val="0"/>
      </a:spcBef>
      <a:spcAft>
        <a:spcPct val="0"/>
      </a:spcAft>
      <a:buFontTx/>
      <a:buNone/>
      <a:defRPr b="0" i="0" u="none" kern="1200" baseline="0">
        <a:solidFill>
          <a:schemeClr val="tx1"/>
        </a:solidFill>
        <a:latin typeface="Arial" panose="020B0604020202090204" pitchFamily="34" charset="0"/>
        <a:ea typeface="宋体"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6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32"/>
    <p:restoredTop sz="94696" autoAdjust="0"/>
  </p:normalViewPr>
  <p:slideViewPr>
    <p:cSldViewPr showGuides="1">
      <p:cViewPr varScale="1">
        <p:scale>
          <a:sx n="111" d="100"/>
          <a:sy n="111" d="100"/>
        </p:scale>
        <p:origin x="764" y="52"/>
      </p:cViewPr>
      <p:guideLst>
        <p:guide orient="horz" pos="2160"/>
        <p:guide pos="2866"/>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varScale="1">
      <p:scale>
        <a:sx n="1" d="1"/>
        <a:sy n="1" d="1"/>
      </p:scale>
      <p:origin x="0" y="0"/>
    </p:cViewPr>
  </p:sorterViewPr>
  <p:gridSpacing cx="76198" cy="76198"/>
</p:viewPr>
</file>

<file path=ppt/_rels/presentation.xml.rels><?xml version="1.0" encoding="UTF-8" standalone="yes"?>
<Relationships xmlns="http://schemas.openxmlformats.org/package/2006/relationships"><Relationship Id="rId99" Type="http://schemas.openxmlformats.org/officeDocument/2006/relationships/slide" Target="slides/slide94.xml"/><Relationship Id="rId98" Type="http://schemas.openxmlformats.org/officeDocument/2006/relationships/slide" Target="slides/slide93.xml"/><Relationship Id="rId97" Type="http://schemas.openxmlformats.org/officeDocument/2006/relationships/slide" Target="slides/slide92.xml"/><Relationship Id="rId96" Type="http://schemas.openxmlformats.org/officeDocument/2006/relationships/slide" Target="slides/slide91.xml"/><Relationship Id="rId95" Type="http://schemas.openxmlformats.org/officeDocument/2006/relationships/slide" Target="slides/slide90.xml"/><Relationship Id="rId94" Type="http://schemas.openxmlformats.org/officeDocument/2006/relationships/slide" Target="slides/slide89.xml"/><Relationship Id="rId93" Type="http://schemas.openxmlformats.org/officeDocument/2006/relationships/slide" Target="slides/slide88.xml"/><Relationship Id="rId92" Type="http://schemas.openxmlformats.org/officeDocument/2006/relationships/slide" Target="slides/slide87.xml"/><Relationship Id="rId91" Type="http://schemas.openxmlformats.org/officeDocument/2006/relationships/slide" Target="slides/slide86.xml"/><Relationship Id="rId90" Type="http://schemas.openxmlformats.org/officeDocument/2006/relationships/slide" Target="slides/slide85.xml"/><Relationship Id="rId9" Type="http://schemas.openxmlformats.org/officeDocument/2006/relationships/notesMaster" Target="notesMasters/notesMaster1.xml"/><Relationship Id="rId89" Type="http://schemas.openxmlformats.org/officeDocument/2006/relationships/slide" Target="slides/slide84.xml"/><Relationship Id="rId88" Type="http://schemas.openxmlformats.org/officeDocument/2006/relationships/slide" Target="slides/slide83.xml"/><Relationship Id="rId87" Type="http://schemas.openxmlformats.org/officeDocument/2006/relationships/slide" Target="slides/slide82.xml"/><Relationship Id="rId86" Type="http://schemas.openxmlformats.org/officeDocument/2006/relationships/slide" Target="slides/slide81.xml"/><Relationship Id="rId85" Type="http://schemas.openxmlformats.org/officeDocument/2006/relationships/slide" Target="slides/slide80.xml"/><Relationship Id="rId84" Type="http://schemas.openxmlformats.org/officeDocument/2006/relationships/slide" Target="slides/slide79.xml"/><Relationship Id="rId83" Type="http://schemas.openxmlformats.org/officeDocument/2006/relationships/slide" Target="slides/slide78.xml"/><Relationship Id="rId82" Type="http://schemas.openxmlformats.org/officeDocument/2006/relationships/slide" Target="slides/slide77.xml"/><Relationship Id="rId81" Type="http://schemas.openxmlformats.org/officeDocument/2006/relationships/slide" Target="slides/slide76.xml"/><Relationship Id="rId80" Type="http://schemas.openxmlformats.org/officeDocument/2006/relationships/slide" Target="slides/slide75.xml"/><Relationship Id="rId8" Type="http://schemas.openxmlformats.org/officeDocument/2006/relationships/slide" Target="slides/slide4.xml"/><Relationship Id="rId79" Type="http://schemas.openxmlformats.org/officeDocument/2006/relationships/slide" Target="slides/slide74.xml"/><Relationship Id="rId78" Type="http://schemas.openxmlformats.org/officeDocument/2006/relationships/slide" Target="slides/slide73.xml"/><Relationship Id="rId77" Type="http://schemas.openxmlformats.org/officeDocument/2006/relationships/slide" Target="slides/slide72.xml"/><Relationship Id="rId76" Type="http://schemas.openxmlformats.org/officeDocument/2006/relationships/slide" Target="slides/slide71.xml"/><Relationship Id="rId75" Type="http://schemas.openxmlformats.org/officeDocument/2006/relationships/slide" Target="slides/slide70.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slide" Target="slides/slide3.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slide" Target="slides/slide2.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5" Type="http://schemas.openxmlformats.org/officeDocument/2006/relationships/tags" Target="tags/tag11.xml"/><Relationship Id="rId104" Type="http://schemas.openxmlformats.org/officeDocument/2006/relationships/tableStyles" Target="tableStyles.xml"/><Relationship Id="rId103" Type="http://schemas.openxmlformats.org/officeDocument/2006/relationships/viewProps" Target="viewProps.xml"/><Relationship Id="rId102" Type="http://schemas.openxmlformats.org/officeDocument/2006/relationships/presProps" Target="presProps.xml"/><Relationship Id="rId101" Type="http://schemas.openxmlformats.org/officeDocument/2006/relationships/handoutMaster" Target="handoutMasters/handoutMaster1.xml"/><Relationship Id="rId100" Type="http://schemas.openxmlformats.org/officeDocument/2006/relationships/slide" Target="slides/slide95.xml"/><Relationship Id="rId10" Type="http://schemas.openxmlformats.org/officeDocument/2006/relationships/slide" Target="slides/slide5.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179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804030504040204" pitchFamily="34" charset="0"/>
              <a:ea typeface="宋体" pitchFamily="2" charset="-122"/>
              <a:cs typeface="+mn-cs"/>
            </a:endParaRPr>
          </a:p>
        </p:txBody>
      </p:sp>
      <p:sp>
        <p:nvSpPr>
          <p:cNvPr id="161795"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804030504040204" pitchFamily="34" charset="0"/>
              <a:ea typeface="宋体" pitchFamily="2" charset="-122"/>
              <a:cs typeface="+mn-cs"/>
            </a:endParaRPr>
          </a:p>
        </p:txBody>
      </p:sp>
      <p:sp>
        <p:nvSpPr>
          <p:cNvPr id="161796"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804030504040204" pitchFamily="34" charset="0"/>
              <a:ea typeface="宋体" pitchFamily="2" charset="-122"/>
              <a:cs typeface="+mn-cs"/>
            </a:endParaRPr>
          </a:p>
        </p:txBody>
      </p:sp>
      <p:sp>
        <p:nvSpPr>
          <p:cNvPr id="161797"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lvl="0" algn="r" eaLnBrk="1" fontAlgn="base" hangingPunct="1"/>
            <a:fld id="{9A0DB2DC-4C9A-4742-B13C-FB6460FD3503}" type="slidenum">
              <a:rPr lang="en-US" altLang="zh-CN" sz="1200" strike="noStrike" noProof="1" dirty="0">
                <a:latin typeface="Verdana" panose="020B0804030504040204" pitchFamily="34" charset="0"/>
                <a:ea typeface="宋体" pitchFamily="2" charset="-122"/>
                <a:cs typeface="+mn-ea"/>
              </a:rPr>
            </a:fld>
            <a:endParaRPr lang="en-US" altLang="zh-CN" sz="1200" strike="noStrike" noProof="1"/>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666" name="Rectangle 1026"/>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804030504040204" pitchFamily="34" charset="0"/>
              <a:ea typeface="宋体" pitchFamily="2" charset="-122"/>
              <a:cs typeface="+mn-cs"/>
            </a:endParaRPr>
          </a:p>
        </p:txBody>
      </p:sp>
      <p:sp>
        <p:nvSpPr>
          <p:cNvPr id="113667" name="Rectangle 1027"/>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804030504040204" pitchFamily="34" charset="0"/>
              <a:ea typeface="宋体" pitchFamily="2" charset="-122"/>
              <a:cs typeface="+mn-cs"/>
            </a:endParaRPr>
          </a:p>
        </p:txBody>
      </p:sp>
      <p:sp>
        <p:nvSpPr>
          <p:cNvPr id="6148" name="Rectangle 1028"/>
          <p:cNvSpPr>
            <a:spLocks noGrp="1" noRot="1" noChangeAspec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113669" name="Rectangle 1029"/>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rPr>
              <a:t>单击此处编辑母版文本样式</a:t>
            </a:r>
            <a:endParaRPr kumimoji="0" lang="zh-CN" altLang="en-US" sz="1200" b="0"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rPr>
              <a:t>第二级</a:t>
            </a:r>
            <a:endParaRPr kumimoji="0" lang="zh-CN" altLang="en-US" sz="1200" b="0"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rPr>
              <a:t>第三级</a:t>
            </a:r>
            <a:endParaRPr kumimoji="0" lang="zh-CN" altLang="en-US" sz="1200" b="0"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rPr>
              <a:t>第四级</a:t>
            </a:r>
            <a:endParaRPr kumimoji="0" lang="zh-CN" altLang="en-US" sz="1200" b="0"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rPr>
              <a:t>第五级</a:t>
            </a:r>
            <a:endParaRPr kumimoji="0" lang="zh-CN" altLang="en-US" sz="1200" b="0"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endParaRPr>
          </a:p>
        </p:txBody>
      </p:sp>
      <p:sp>
        <p:nvSpPr>
          <p:cNvPr id="113670" name="Rectangle 1030"/>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804030504040204" pitchFamily="34" charset="0"/>
              <a:ea typeface="宋体" pitchFamily="2" charset="-122"/>
              <a:cs typeface="+mn-cs"/>
            </a:endParaRPr>
          </a:p>
        </p:txBody>
      </p:sp>
      <p:sp>
        <p:nvSpPr>
          <p:cNvPr id="113671" name="Rectangle 1031"/>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lvl="0" algn="r" eaLnBrk="1" fontAlgn="base" hangingPunct="1"/>
            <a:fld id="{9A0DB2DC-4C9A-4742-B13C-FB6460FD3503}" type="slidenum">
              <a:rPr lang="en-US" altLang="zh-CN" sz="1200" strike="noStrike" noProof="1" dirty="0">
                <a:latin typeface="Verdana" panose="020B0804030504040204" pitchFamily="34" charset="0"/>
                <a:ea typeface="宋体" pitchFamily="2" charset="-122"/>
                <a:cs typeface="+mn-ea"/>
              </a:rPr>
            </a:fld>
            <a:endParaRPr lang="en-US" altLang="zh-CN" sz="1200" strike="noStrike" noProof="1"/>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90204"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90204"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90204"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90204"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90204"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031"/>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nchorCtr="0"/>
          <a:lstStyle/>
          <a:p>
            <a:pPr lvl="0" algn="r"/>
            <a:fld id="{9A0DB2DC-4C9A-4742-B13C-FB6460FD3503}" type="slidenum">
              <a:rPr lang="en-US" altLang="zh-CN" sz="1200" dirty="0"/>
            </a:fld>
            <a:endParaRPr lang="en-US" altLang="zh-CN" sz="1200" dirty="0"/>
          </a:p>
        </p:txBody>
      </p:sp>
      <p:sp>
        <p:nvSpPr>
          <p:cNvPr id="10242" name="Rectangle 2"/>
          <p:cNvSpPr>
            <a:spLocks noGrp="1" noRot="1" noChangeAspect="1" noTextEdit="1"/>
          </p:cNvSpPr>
          <p:nvPr>
            <p:ph type="sldImg"/>
          </p:nvPr>
        </p:nvSpPr>
        <p:spPr/>
      </p:sp>
      <p:sp>
        <p:nvSpPr>
          <p:cNvPr id="10243"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t>互联网（Internet）：</a:t>
            </a:r>
            <a:endParaRPr lang="zh-CN" altLang="en-US"/>
          </a:p>
          <a:p>
            <a:r>
              <a:rPr lang="zh-CN" altLang="en-US"/>
              <a:t>互联网是这些技术的基础，提供了全球范围内的网络连接，使得数据传输和通信成为可能。</a:t>
            </a:r>
            <a:endParaRPr lang="zh-CN" altLang="en-US"/>
          </a:p>
          <a:p>
            <a:r>
              <a:rPr lang="zh-CN" altLang="en-US"/>
              <a:t>互联网是信息交换的媒介，其他技术通常建立在互联网的基础设施之上。</a:t>
            </a:r>
            <a:endParaRPr lang="zh-CN" altLang="en-US"/>
          </a:p>
          <a:p>
            <a:r>
              <a:rPr lang="zh-CN" altLang="en-US"/>
              <a:t>物联网（IoT）：</a:t>
            </a:r>
            <a:endParaRPr lang="zh-CN" altLang="en-US"/>
          </a:p>
          <a:p>
            <a:r>
              <a:rPr lang="zh-CN" altLang="en-US"/>
              <a:t>物联网是指通过互联网连接的物理设备网络，这些设备可以收集和交换数据。</a:t>
            </a:r>
            <a:endParaRPr lang="zh-CN" altLang="en-US"/>
          </a:p>
          <a:p>
            <a:r>
              <a:rPr lang="zh-CN" altLang="en-US"/>
              <a:t>IoT设备产生的大量数据是大数据的重要来源之一。</a:t>
            </a:r>
            <a:endParaRPr lang="zh-CN" altLang="en-US"/>
          </a:p>
          <a:p>
            <a:r>
              <a:rPr lang="zh-CN" altLang="en-US"/>
              <a:t>大数据（Big Data）：</a:t>
            </a:r>
            <a:endParaRPr lang="zh-CN" altLang="en-US"/>
          </a:p>
          <a:p>
            <a:r>
              <a:rPr lang="zh-CN" altLang="en-US"/>
              <a:t>大数据指的是规模巨大、复杂度高的数据集，这些数据集通常来自多种来源，包括IoT设备。</a:t>
            </a:r>
            <a:endParaRPr lang="zh-CN" altLang="en-US"/>
          </a:p>
          <a:p>
            <a:r>
              <a:rPr lang="zh-CN" altLang="en-US"/>
              <a:t>大数据技术用于存储、处理和分析这些数据，以提取有价值的信息。</a:t>
            </a:r>
            <a:endParaRPr lang="zh-CN" altLang="en-US"/>
          </a:p>
          <a:p>
            <a:r>
              <a:rPr lang="zh-CN" altLang="en-US"/>
              <a:t>云计算（Cloud）：</a:t>
            </a:r>
            <a:endParaRPr lang="zh-CN" altLang="en-US"/>
          </a:p>
          <a:p>
            <a:r>
              <a:rPr lang="zh-CN" altLang="en-US"/>
              <a:t>云计算提供了计算资源、存储空间和软件服务，这些资源可以通过互联网访问。</a:t>
            </a:r>
            <a:endParaRPr lang="zh-CN" altLang="en-US"/>
          </a:p>
          <a:p>
            <a:r>
              <a:rPr lang="zh-CN" altLang="en-US"/>
              <a:t>云计算是处理大数据的理想平台，因为它可以提供可扩展的资源来应对大数据的处理需求。</a:t>
            </a:r>
            <a:endParaRPr lang="zh-CN" altLang="en-US"/>
          </a:p>
          <a:p>
            <a:r>
              <a:rPr lang="zh-CN" altLang="en-US"/>
              <a:t>人工智能（AI）：</a:t>
            </a:r>
            <a:endParaRPr lang="zh-CN" altLang="en-US"/>
          </a:p>
          <a:p>
            <a:r>
              <a:rPr lang="zh-CN" altLang="en-US"/>
              <a:t>人工智能是指使机器能够模拟人类智能的技术，包括学习、推理、自我修正等。</a:t>
            </a:r>
            <a:endParaRPr lang="zh-CN" altLang="en-US"/>
          </a:p>
          <a:p>
            <a:r>
              <a:rPr lang="zh-CN" altLang="en-US"/>
              <a:t>AI通常需要大量的数据来进行训练，这些数据往往来自大数据。</a:t>
            </a:r>
            <a:endParaRPr lang="zh-CN" altLang="en-US"/>
          </a:p>
          <a:p>
            <a:r>
              <a:rPr lang="zh-CN" altLang="en-US"/>
              <a:t>云计算为AI提供了强大的计算能力，使得复杂的AI算法能够快速运行。</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rotWithShape="0">
          <a:blip r:embed="rId2"/>
        </a:blipFill>
        <a:effectLst/>
      </p:bgPr>
    </p:bg>
    <p:spTree>
      <p:nvGrpSpPr>
        <p:cNvPr id="1" name=""/>
        <p:cNvGrpSpPr/>
        <p:nvPr/>
      </p:nvGrpSpPr>
      <p:grpSpPr>
        <a:xfrm>
          <a:off x="0" y="0"/>
          <a:ext cx="0" cy="0"/>
          <a:chOff x="0" y="0"/>
          <a:chExt cx="0" cy="0"/>
        </a:xfrm>
      </p:grpSpPr>
      <p:sp>
        <p:nvSpPr>
          <p:cNvPr id="3074" name="AutoShape 1031"/>
          <p:cNvSpPr/>
          <p:nvPr/>
        </p:nvSpPr>
        <p:spPr>
          <a:xfrm>
            <a:off x="685800" y="3395663"/>
            <a:ext cx="7772400" cy="109537"/>
          </a:xfrm>
          <a:custGeom>
            <a:avLst/>
            <a:gdLst/>
            <a:ahLst/>
            <a:cxnLst>
              <a:cxn ang="0">
                <a:pos x="0" y="0"/>
              </a:cxn>
              <a:cxn ang="0">
                <a:pos x="2147483647" y="0"/>
              </a:cxn>
              <a:cxn ang="0">
                <a:pos x="2147483647" y="2147483647"/>
              </a:cxn>
              <a:cxn ang="0">
                <a:pos x="0" y="2147483647"/>
              </a:cxn>
              <a:cxn ang="0">
                <a:pos x="0" y="0"/>
              </a:cxn>
              <a:cxn ang="0">
                <a:pos x="2147483647" y="0"/>
              </a:cxn>
            </a:cxnLst>
            <a:rect l="0" t="0" r="0" b="0"/>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solidFill>
          <a:ln w="9525" cap="flat" cmpd="sng">
            <a:solidFill>
              <a:schemeClr val="accent2"/>
            </a:solidFill>
            <a:prstDash val="solid"/>
            <a:round/>
            <a:headEnd type="none" w="med" len="med"/>
            <a:tailEnd type="none" w="med" len="med"/>
          </a:ln>
        </p:spPr>
        <p:txBody>
          <a:bodyPr/>
          <a:lstStyle/>
          <a:p>
            <a:endParaRPr lang="zh-CN" altLang="en-US"/>
          </a:p>
        </p:txBody>
      </p:sp>
      <p:sp>
        <p:nvSpPr>
          <p:cNvPr id="5" name="Text Box 1034"/>
          <p:cNvSpPr txBox="1">
            <a:spLocks noChangeArrowheads="1"/>
          </p:cNvSpPr>
          <p:nvPr/>
        </p:nvSpPr>
        <p:spPr bwMode="auto">
          <a:xfrm>
            <a:off x="0" y="76200"/>
            <a:ext cx="914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804030504040204" pitchFamily="34" charset="0"/>
                <a:ea typeface="宋体" pitchFamily="2" charset="-122"/>
              </a:defRPr>
            </a:lvl1pPr>
            <a:lvl2pPr marL="742950" indent="-285750">
              <a:defRPr>
                <a:solidFill>
                  <a:schemeClr val="tx1"/>
                </a:solidFill>
                <a:latin typeface="Verdana" panose="020B0804030504040204" pitchFamily="34" charset="0"/>
                <a:ea typeface="宋体" pitchFamily="2" charset="-122"/>
              </a:defRPr>
            </a:lvl2pPr>
            <a:lvl3pPr marL="1143000" indent="-228600">
              <a:defRPr>
                <a:solidFill>
                  <a:schemeClr val="tx1"/>
                </a:solidFill>
                <a:latin typeface="Verdana" panose="020B0804030504040204" pitchFamily="34" charset="0"/>
                <a:ea typeface="宋体" pitchFamily="2" charset="-122"/>
              </a:defRPr>
            </a:lvl3pPr>
            <a:lvl4pPr marL="1600200" indent="-228600">
              <a:defRPr>
                <a:solidFill>
                  <a:schemeClr val="tx1"/>
                </a:solidFill>
                <a:latin typeface="Verdana" panose="020B0804030504040204" pitchFamily="34" charset="0"/>
                <a:ea typeface="宋体" pitchFamily="2" charset="-122"/>
              </a:defRPr>
            </a:lvl4pPr>
            <a:lvl5pPr marL="2057400" indent="-228600">
              <a:defRPr>
                <a:solidFill>
                  <a:schemeClr val="tx1"/>
                </a:solidFill>
                <a:latin typeface="Verdana" panose="020B0804030504040204"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anose="020B0804030504040204"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anose="020B0804030504040204"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anose="020B0804030504040204"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anose="020B0804030504040204" pitchFamily="34" charset="0"/>
                <a:ea typeface="宋体"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a:ln>
                  <a:noFill/>
                </a:ln>
                <a:solidFill>
                  <a:schemeClr val="accent2"/>
                </a:solidFill>
                <a:effectLst/>
                <a:uLnTx/>
                <a:uFillTx/>
                <a:latin typeface="Arial" panose="020B0604020202090204" pitchFamily="34" charset="0"/>
                <a:ea typeface="宋体" pitchFamily="2" charset="-122"/>
                <a:cs typeface="+mn-cs"/>
              </a:rPr>
              <a:t>Introduction of Artificial Intelligence</a:t>
            </a:r>
            <a:endParaRPr kumimoji="0" lang="en-US" altLang="zh-CN" sz="2000" b="0" i="0" u="none" strike="noStrike" kern="1200" cap="none" spc="0" normalizeH="0" baseline="0" noProof="0">
              <a:ln>
                <a:noFill/>
              </a:ln>
              <a:solidFill>
                <a:schemeClr val="accent2"/>
              </a:solidFill>
              <a:effectLst/>
              <a:uLnTx/>
              <a:uFillTx/>
              <a:latin typeface="Arial" panose="020B0604020202090204" pitchFamily="34" charset="0"/>
              <a:ea typeface="宋体" pitchFamily="2" charset="-122"/>
              <a:cs typeface="+mn-cs"/>
            </a:endParaRPr>
          </a:p>
        </p:txBody>
      </p:sp>
      <p:sp>
        <p:nvSpPr>
          <p:cNvPr id="3076" name="Line 1035"/>
          <p:cNvSpPr/>
          <p:nvPr userDrawn="1"/>
        </p:nvSpPr>
        <p:spPr>
          <a:xfrm>
            <a:off x="0" y="457200"/>
            <a:ext cx="9144000" cy="0"/>
          </a:xfrm>
          <a:prstGeom prst="line">
            <a:avLst/>
          </a:prstGeom>
          <a:ln w="57150" cap="flat" cmpd="thinThick">
            <a:solidFill>
              <a:schemeClr val="accent2"/>
            </a:solidFill>
            <a:prstDash val="solid"/>
            <a:round/>
            <a:headEnd type="none" w="med" len="med"/>
            <a:tailEnd type="none" w="med" len="med"/>
          </a:ln>
        </p:spPr>
        <p:txBody>
          <a:bodyPr anchor="t" anchorCtr="0"/>
          <a:lstStyle/>
          <a:p>
            <a:pPr lvl="0"/>
            <a:endParaRPr lang="zh-CN" altLang="en-US">
              <a:latin typeface="Verdana" panose="020B0804030504040204" pitchFamily="34" charset="0"/>
              <a:ea typeface="宋体" pitchFamily="2" charset="-122"/>
            </a:endParaRPr>
          </a:p>
        </p:txBody>
      </p:sp>
      <p:sp>
        <p:nvSpPr>
          <p:cNvPr id="111620" name="Rectangle 1028"/>
          <p:cNvSpPr>
            <a:spLocks noGrp="1" noChangeArrowheads="1"/>
          </p:cNvSpPr>
          <p:nvPr>
            <p:ph type="ctrTitle"/>
          </p:nvPr>
        </p:nvSpPr>
        <p:spPr>
          <a:xfrm>
            <a:off x="685800" y="836613"/>
            <a:ext cx="7772400" cy="2019300"/>
          </a:xfrm>
          <a:noFill/>
          <a:extLst>
            <a:ext uri="{909E8E84-426E-40DD-AFC4-6F175D3DCCD1}">
              <a14:hiddenFill xmlns:a14="http://schemas.microsoft.com/office/drawing/2010/main">
                <a:solidFill>
                  <a:schemeClr val="accent1"/>
                </a:solidFill>
              </a14:hiddenFill>
            </a:ext>
          </a:extLst>
        </p:spPr>
        <p:txBody>
          <a:bodyPr/>
          <a:lstStyle>
            <a:lvl1pPr>
              <a:defRPr/>
            </a:lvl1pPr>
          </a:lstStyle>
          <a:p>
            <a:pPr lvl="0" fontAlgn="base"/>
            <a:r>
              <a:rPr lang="ja-JP" altLang="en-US" strike="noStrike" noProof="0"/>
              <a:t>マスタ タイトルの書式設定</a:t>
            </a:r>
            <a:endParaRPr lang="ja-JP" altLang="en-US" strike="noStrike" noProof="0"/>
          </a:p>
        </p:txBody>
      </p:sp>
      <p:sp>
        <p:nvSpPr>
          <p:cNvPr id="2" name="灯片编号占位符 1"/>
          <p:cNvSpPr>
            <a:spLocks noGrp="1"/>
          </p:cNvSpPr>
          <p:nvPr>
            <p:ph type="sldNum" sz="quarter" idx="10"/>
          </p:nvPr>
        </p:nvSpPr>
        <p:spPr>
          <a:xfrm>
            <a:off x="6934200" y="6477000"/>
            <a:ext cx="1981200" cy="360363"/>
          </a:xfrm>
          <a:prstGeom prst="rect">
            <a:avLst/>
          </a:prstGeom>
          <a:noFill/>
          <a:ln>
            <a:noFill/>
          </a:ln>
        </p:spPr>
        <p:txBody>
          <a:bodyPr vert="horz" wrap="square" lIns="91440" tIns="45720" rIns="91440" bIns="45720" numCol="1" anchor="t" anchorCtr="0" compatLnSpc="1"/>
          <a:lstStyle/>
          <a:p>
            <a:pPr algn="r" eaLnBrk="1" fontAlgn="base" hangingPunct="1"/>
            <a:fld id="{9A0DB2DC-4C9A-4742-B13C-FB6460FD3503}" type="slidenum">
              <a:rPr lang="ja-JP" altLang="en-US" strike="noStrike" noProof="1" dirty="0">
                <a:solidFill>
                  <a:srgbClr val="A50021"/>
                </a:solidFill>
                <a:latin typeface="Arial" panose="020B0604020202090204" pitchFamily="34" charset="0"/>
                <a:ea typeface="MS PGothic" panose="020B0600070205080204" pitchFamily="34" charset="-128"/>
                <a:cs typeface="+mn-ea"/>
              </a:rPr>
            </a:fld>
            <a:endParaRPr lang="en-US" altLang="ja-JP" strike="noStrike" noProof="1">
              <a:solidFill>
                <a:srgbClr val="A50021"/>
              </a:solidFill>
              <a:latin typeface="Arial" panose="020B0604020202090204" pitchFamily="34" charset="0"/>
              <a:ea typeface="MS PGothic" panose="020B0600070205080204" pitchFamily="34" charset="-128"/>
            </a:endParaRPr>
          </a:p>
        </p:txBody>
      </p:sp>
    </p:spTree>
  </p:cSld>
  <p:clrMapOvr>
    <a:masterClrMapping/>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250825" y="908050"/>
            <a:ext cx="8642350" cy="5400675"/>
          </a:xfrm>
          <a:prstGeom prst="rect">
            <a:avLst/>
          </a:prstGeo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灯片编号占位符 3"/>
          <p:cNvSpPr>
            <a:spLocks noGrp="1"/>
          </p:cNvSpPr>
          <p:nvPr>
            <p:ph type="sldNum" sz="quarter" idx="10"/>
          </p:nvPr>
        </p:nvSpPr>
        <p:spPr/>
        <p:txBody>
          <a:bodyPr/>
          <a:lstStyle/>
          <a:p>
            <a:pPr lvl="0" algn="r" eaLnBrk="1" fontAlgn="base" hangingPunct="1"/>
            <a:fld id="{9A0DB2DC-4C9A-4742-B13C-FB6460FD3503}" type="slidenum">
              <a:rPr lang="ja-JP" altLang="en-US" strike="noStrike" noProof="1" dirty="0">
                <a:solidFill>
                  <a:srgbClr val="A50021"/>
                </a:solidFill>
                <a:latin typeface="Arial" panose="020B0604020202090204" pitchFamily="34" charset="0"/>
                <a:ea typeface="MS PGothic" panose="020B0600070205080204" pitchFamily="34" charset="-128"/>
                <a:cs typeface="+mn-ea"/>
              </a:rPr>
            </a:fld>
            <a:endParaRPr lang="en-US" altLang="ja-JP" strike="noStrike" noProof="1">
              <a:solidFill>
                <a:srgbClr val="A50021"/>
              </a:solidFill>
              <a:latin typeface="Arial" panose="020B0604020202090204" pitchFamily="34" charset="0"/>
              <a:ea typeface="MS PGothic" panose="020B0600070205080204" pitchFamily="34" charset="-128"/>
            </a:endParaRPr>
          </a:p>
        </p:txBody>
      </p:sp>
    </p:spTree>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0" y="0"/>
            <a:ext cx="6705600" cy="6308725"/>
          </a:xfrm>
          <a:prstGeom prst="rect">
            <a:avLst/>
          </a:prstGeo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灯片编号占位符 3"/>
          <p:cNvSpPr>
            <a:spLocks noGrp="1"/>
          </p:cNvSpPr>
          <p:nvPr>
            <p:ph type="sldNum" sz="quarter" idx="10"/>
          </p:nvPr>
        </p:nvSpPr>
        <p:spPr/>
        <p:txBody>
          <a:bodyPr/>
          <a:lstStyle/>
          <a:p>
            <a:pPr lvl="0" algn="r" eaLnBrk="1" fontAlgn="base" hangingPunct="1"/>
            <a:fld id="{9A0DB2DC-4C9A-4742-B13C-FB6460FD3503}" type="slidenum">
              <a:rPr lang="ja-JP" altLang="en-US" strike="noStrike" noProof="1" dirty="0">
                <a:solidFill>
                  <a:srgbClr val="A50021"/>
                </a:solidFill>
                <a:latin typeface="Arial" panose="020B0604020202090204" pitchFamily="34" charset="0"/>
                <a:ea typeface="MS PGothic" panose="020B0600070205080204" pitchFamily="34" charset="-128"/>
                <a:cs typeface="+mn-ea"/>
              </a:rPr>
            </a:fld>
            <a:endParaRPr lang="en-US" altLang="ja-JP" strike="noStrike" noProof="1">
              <a:solidFill>
                <a:srgbClr val="A50021"/>
              </a:solidFill>
              <a:latin typeface="Arial" panose="020B0604020202090204" pitchFamily="34" charset="0"/>
              <a:ea typeface="MS PGothic" panose="020B0600070205080204" pitchFamily="34" charset="-128"/>
            </a:endParaRPr>
          </a:p>
        </p:txBody>
      </p:sp>
    </p:spTree>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0" y="0"/>
            <a:ext cx="9144000" cy="765175"/>
          </a:xfrm>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quarter" idx="1"/>
          </p:nvPr>
        </p:nvSpPr>
        <p:spPr>
          <a:xfrm>
            <a:off x="250825" y="908050"/>
            <a:ext cx="4244975" cy="2624138"/>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quarter" idx="2"/>
          </p:nvPr>
        </p:nvSpPr>
        <p:spPr>
          <a:xfrm>
            <a:off x="4648200" y="908050"/>
            <a:ext cx="4244975" cy="2624138"/>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内容占位符 4"/>
          <p:cNvSpPr>
            <a:spLocks noGrp="1"/>
          </p:cNvSpPr>
          <p:nvPr>
            <p:ph sz="quarter" idx="3"/>
          </p:nvPr>
        </p:nvSpPr>
        <p:spPr>
          <a:xfrm>
            <a:off x="250825" y="3684588"/>
            <a:ext cx="4244975" cy="2624137"/>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6" name="内容占位符 5"/>
          <p:cNvSpPr>
            <a:spLocks noGrp="1"/>
          </p:cNvSpPr>
          <p:nvPr>
            <p:ph sz="quarter" idx="4"/>
          </p:nvPr>
        </p:nvSpPr>
        <p:spPr>
          <a:xfrm>
            <a:off x="4648200" y="3684588"/>
            <a:ext cx="4244975" cy="2624137"/>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7" name="灯片编号占位符 6"/>
          <p:cNvSpPr>
            <a:spLocks noGrp="1"/>
          </p:cNvSpPr>
          <p:nvPr>
            <p:ph type="sldNum" sz="quarter" idx="10"/>
          </p:nvPr>
        </p:nvSpPr>
        <p:spPr/>
        <p:txBody>
          <a:bodyPr/>
          <a:lstStyle/>
          <a:p>
            <a:pPr lvl="0" algn="r" eaLnBrk="1" fontAlgn="base" hangingPunct="1"/>
            <a:fld id="{9A0DB2DC-4C9A-4742-B13C-FB6460FD3503}" type="slidenum">
              <a:rPr lang="ja-JP" altLang="en-US" strike="noStrike" noProof="1" dirty="0">
                <a:solidFill>
                  <a:srgbClr val="A50021"/>
                </a:solidFill>
                <a:latin typeface="Arial" panose="020B0604020202090204" pitchFamily="34" charset="0"/>
                <a:ea typeface="MS PGothic" panose="020B0600070205080204" pitchFamily="34" charset="-128"/>
                <a:cs typeface="+mn-ea"/>
              </a:rPr>
            </a:fld>
            <a:endParaRPr lang="en-US" altLang="ja-JP" strike="noStrike" noProof="1">
              <a:solidFill>
                <a:srgbClr val="A50021"/>
              </a:solidFill>
              <a:latin typeface="Arial" panose="020B0604020202090204" pitchFamily="34" charset="0"/>
              <a:ea typeface="MS PGothic" panose="020B0600070205080204" pitchFamily="34" charset="-128"/>
            </a:endParaRPr>
          </a:p>
        </p:txBody>
      </p:sp>
    </p:spTree>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sz="half" idx="1"/>
          </p:nvPr>
        </p:nvSpPr>
        <p:spPr>
          <a:xfrm>
            <a:off x="250825" y="908050"/>
            <a:ext cx="4244975" cy="5400675"/>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quarter" idx="2"/>
          </p:nvPr>
        </p:nvSpPr>
        <p:spPr>
          <a:xfrm>
            <a:off x="4648200" y="908050"/>
            <a:ext cx="4244975" cy="2624138"/>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内容占位符 4"/>
          <p:cNvSpPr>
            <a:spLocks noGrp="1"/>
          </p:cNvSpPr>
          <p:nvPr>
            <p:ph sz="quarter" idx="3"/>
          </p:nvPr>
        </p:nvSpPr>
        <p:spPr>
          <a:xfrm>
            <a:off x="4648200" y="3684588"/>
            <a:ext cx="4244975" cy="2624137"/>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6" name="灯片编号占位符 5"/>
          <p:cNvSpPr>
            <a:spLocks noGrp="1"/>
          </p:cNvSpPr>
          <p:nvPr>
            <p:ph type="sldNum" sz="quarter" idx="10"/>
          </p:nvPr>
        </p:nvSpPr>
        <p:spPr/>
        <p:txBody>
          <a:bodyPr/>
          <a:lstStyle/>
          <a:p>
            <a:pPr lvl="0" algn="r" eaLnBrk="1" fontAlgn="base" hangingPunct="1"/>
            <a:fld id="{9A0DB2DC-4C9A-4742-B13C-FB6460FD3503}" type="slidenum">
              <a:rPr lang="ja-JP" altLang="en-US" strike="noStrike" noProof="1" dirty="0">
                <a:solidFill>
                  <a:srgbClr val="A50021"/>
                </a:solidFill>
                <a:latin typeface="Arial" panose="020B0604020202090204" pitchFamily="34" charset="0"/>
                <a:ea typeface="MS PGothic" panose="020B0600070205080204" pitchFamily="34" charset="-128"/>
                <a:cs typeface="+mn-ea"/>
              </a:rPr>
            </a:fld>
            <a:endParaRPr lang="en-US" altLang="ja-JP" strike="noStrike" noProof="1">
              <a:solidFill>
                <a:srgbClr val="A50021"/>
              </a:solidFill>
              <a:latin typeface="Arial" panose="020B0604020202090204" pitchFamily="34" charset="0"/>
              <a:ea typeface="MS PGothic" panose="020B0600070205080204" pitchFamily="34" charset="-128"/>
            </a:endParaRPr>
          </a:p>
        </p:txBody>
      </p:sp>
    </p:spTree>
  </p:cSld>
  <p:clrMapOvr>
    <a:masterClrMapping/>
  </p:clrMapOvr>
  <p:transition>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sz="half" idx="1"/>
          </p:nvPr>
        </p:nvSpPr>
        <p:spPr>
          <a:xfrm>
            <a:off x="250825" y="908050"/>
            <a:ext cx="4244975" cy="5400675"/>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48200" y="908050"/>
            <a:ext cx="4244975" cy="5400675"/>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灯片编号占位符 4"/>
          <p:cNvSpPr>
            <a:spLocks noGrp="1"/>
          </p:cNvSpPr>
          <p:nvPr>
            <p:ph type="sldNum" sz="quarter" idx="10"/>
          </p:nvPr>
        </p:nvSpPr>
        <p:spPr/>
        <p:txBody>
          <a:bodyPr/>
          <a:lstStyle/>
          <a:p>
            <a:pPr lvl="0" algn="r" eaLnBrk="1" fontAlgn="base" hangingPunct="1"/>
            <a:fld id="{9A0DB2DC-4C9A-4742-B13C-FB6460FD3503}" type="slidenum">
              <a:rPr lang="ja-JP" altLang="en-US" strike="noStrike" noProof="1" dirty="0">
                <a:solidFill>
                  <a:srgbClr val="A50021"/>
                </a:solidFill>
                <a:latin typeface="Arial" panose="020B0604020202090204" pitchFamily="34" charset="0"/>
                <a:ea typeface="MS PGothic" panose="020B0600070205080204" pitchFamily="34" charset="-128"/>
                <a:cs typeface="+mn-ea"/>
              </a:rPr>
            </a:fld>
            <a:endParaRPr lang="en-US" altLang="ja-JP" strike="noStrike" noProof="1">
              <a:solidFill>
                <a:srgbClr val="A50021"/>
              </a:solidFill>
              <a:latin typeface="Arial" panose="020B0604020202090204" pitchFamily="34" charset="0"/>
              <a:ea typeface="MS PGothic" panose="020B0600070205080204" pitchFamily="34" charset="-128"/>
            </a:endParaRPr>
          </a:p>
        </p:txBody>
      </p:sp>
    </p:spTree>
  </p:cSld>
  <p:clrMapOvr>
    <a:masterClrMapping/>
  </p:clrMapOvr>
  <p:transition>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0" y="0"/>
            <a:ext cx="9144000" cy="6308725"/>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3" name="灯片编号占位符 2"/>
          <p:cNvSpPr>
            <a:spLocks noGrp="1"/>
          </p:cNvSpPr>
          <p:nvPr>
            <p:ph type="sldNum" sz="quarter" idx="10"/>
          </p:nvPr>
        </p:nvSpPr>
        <p:spPr/>
        <p:txBody>
          <a:bodyPr/>
          <a:lstStyle/>
          <a:p>
            <a:pPr lvl="0" algn="r" eaLnBrk="1" fontAlgn="base" hangingPunct="1"/>
            <a:fld id="{9A0DB2DC-4C9A-4742-B13C-FB6460FD3503}" type="slidenum">
              <a:rPr lang="ja-JP" altLang="en-US" strike="noStrike" noProof="1" dirty="0">
                <a:solidFill>
                  <a:srgbClr val="A50021"/>
                </a:solidFill>
                <a:latin typeface="Arial" panose="020B0604020202090204" pitchFamily="34" charset="0"/>
                <a:ea typeface="MS PGothic" panose="020B0600070205080204" pitchFamily="34" charset="-128"/>
                <a:cs typeface="+mn-ea"/>
              </a:rPr>
            </a:fld>
            <a:endParaRPr lang="en-US" altLang="ja-JP" strike="noStrike" noProof="1">
              <a:solidFill>
                <a:srgbClr val="A50021"/>
              </a:solidFill>
              <a:latin typeface="Arial" panose="020B0604020202090204" pitchFamily="34" charset="0"/>
              <a:ea typeface="MS PGothic" panose="020B0600070205080204" pitchFamily="34" charset="-128"/>
            </a:endParaRPr>
          </a:p>
        </p:txBody>
      </p:sp>
    </p:spTree>
  </p:cSld>
  <p:clrMapOvr>
    <a:masterClrMapping/>
  </p:clrMapOvr>
  <p:transition>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250825" y="908050"/>
            <a:ext cx="4244975" cy="5400675"/>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quarter" idx="2"/>
          </p:nvPr>
        </p:nvSpPr>
        <p:spPr>
          <a:xfrm>
            <a:off x="4648200" y="908050"/>
            <a:ext cx="4244975" cy="2624138"/>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内容占位符 4"/>
          <p:cNvSpPr>
            <a:spLocks noGrp="1"/>
          </p:cNvSpPr>
          <p:nvPr>
            <p:ph sz="quarter" idx="3"/>
          </p:nvPr>
        </p:nvSpPr>
        <p:spPr>
          <a:xfrm>
            <a:off x="4648200" y="3684588"/>
            <a:ext cx="4244975" cy="2624137"/>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6" name="灯片编号占位符 5"/>
          <p:cNvSpPr>
            <a:spLocks noGrp="1"/>
          </p:cNvSpPr>
          <p:nvPr>
            <p:ph type="sldNum" sz="quarter" idx="10"/>
          </p:nvPr>
        </p:nvSpPr>
        <p:spPr/>
        <p:txBody>
          <a:bodyPr/>
          <a:lstStyle/>
          <a:p>
            <a:pPr lvl="0" algn="r" eaLnBrk="1" fontAlgn="base" hangingPunct="1"/>
            <a:fld id="{9A0DB2DC-4C9A-4742-B13C-FB6460FD3503}" type="slidenum">
              <a:rPr lang="ja-JP" altLang="en-US" strike="noStrike" noProof="1" dirty="0">
                <a:solidFill>
                  <a:srgbClr val="A50021"/>
                </a:solidFill>
                <a:latin typeface="Arial" panose="020B0604020202090204" pitchFamily="34" charset="0"/>
                <a:ea typeface="MS PGothic" panose="020B0600070205080204" pitchFamily="34" charset="-128"/>
                <a:cs typeface="+mn-ea"/>
              </a:rPr>
            </a:fld>
            <a:endParaRPr lang="en-US" altLang="ja-JP" strike="noStrike" noProof="1">
              <a:solidFill>
                <a:srgbClr val="A50021"/>
              </a:solidFill>
              <a:latin typeface="Arial" panose="020B0604020202090204" pitchFamily="34" charset="0"/>
              <a:ea typeface="MS PGothic" panose="020B0600070205080204" pitchFamily="34" charset="-128"/>
            </a:endParaRPr>
          </a:p>
        </p:txBody>
      </p:sp>
    </p:spTree>
  </p:cSld>
  <p:clrMapOvr>
    <a:masterClrMapping/>
  </p:clrMapOvr>
  <p:transition>
    <p:rand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rotWithShape="0">
          <a:blip r:embed="rId2"/>
        </a:blipFill>
        <a:effectLst/>
      </p:bgPr>
    </p:bg>
    <p:spTree>
      <p:nvGrpSpPr>
        <p:cNvPr id="1" name=""/>
        <p:cNvGrpSpPr/>
        <p:nvPr/>
      </p:nvGrpSpPr>
      <p:grpSpPr>
        <a:xfrm>
          <a:off x="0" y="0"/>
          <a:ext cx="0" cy="0"/>
          <a:chOff x="0" y="0"/>
          <a:chExt cx="0" cy="0"/>
        </a:xfrm>
      </p:grpSpPr>
      <p:sp>
        <p:nvSpPr>
          <p:cNvPr id="4098" name="AutoShape 1031"/>
          <p:cNvSpPr/>
          <p:nvPr/>
        </p:nvSpPr>
        <p:spPr>
          <a:xfrm>
            <a:off x="685800" y="3395663"/>
            <a:ext cx="7772400" cy="109537"/>
          </a:xfrm>
          <a:custGeom>
            <a:avLst/>
            <a:gdLst/>
            <a:ahLst/>
            <a:cxnLst>
              <a:cxn ang="0">
                <a:pos x="0" y="0"/>
              </a:cxn>
              <a:cxn ang="0">
                <a:pos x="2147483647" y="0"/>
              </a:cxn>
              <a:cxn ang="0">
                <a:pos x="2147483647" y="2147483647"/>
              </a:cxn>
              <a:cxn ang="0">
                <a:pos x="0" y="2147483647"/>
              </a:cxn>
              <a:cxn ang="0">
                <a:pos x="0" y="0"/>
              </a:cxn>
              <a:cxn ang="0">
                <a:pos x="2147483647" y="0"/>
              </a:cxn>
            </a:cxnLst>
            <a:rect l="0" t="0" r="0" b="0"/>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solidFill>
          <a:ln w="9525" cap="flat" cmpd="sng">
            <a:solidFill>
              <a:schemeClr val="accent2"/>
            </a:solidFill>
            <a:prstDash val="solid"/>
            <a:round/>
            <a:headEnd type="none" w="med" len="med"/>
            <a:tailEnd type="none" w="med" len="med"/>
          </a:ln>
        </p:spPr>
        <p:txBody>
          <a:bodyPr/>
          <a:lstStyle/>
          <a:p>
            <a:endParaRPr lang="zh-CN" altLang="en-US"/>
          </a:p>
        </p:txBody>
      </p:sp>
      <p:sp>
        <p:nvSpPr>
          <p:cNvPr id="5" name="Text Box 1034"/>
          <p:cNvSpPr txBox="1">
            <a:spLocks noChangeArrowheads="1"/>
          </p:cNvSpPr>
          <p:nvPr/>
        </p:nvSpPr>
        <p:spPr bwMode="auto">
          <a:xfrm>
            <a:off x="0" y="76200"/>
            <a:ext cx="914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804030504040204" pitchFamily="34" charset="0"/>
                <a:ea typeface="宋体" pitchFamily="2" charset="-122"/>
              </a:defRPr>
            </a:lvl1pPr>
            <a:lvl2pPr marL="742950" indent="-285750">
              <a:defRPr>
                <a:solidFill>
                  <a:schemeClr val="tx1"/>
                </a:solidFill>
                <a:latin typeface="Verdana" panose="020B0804030504040204" pitchFamily="34" charset="0"/>
                <a:ea typeface="宋体" pitchFamily="2" charset="-122"/>
              </a:defRPr>
            </a:lvl2pPr>
            <a:lvl3pPr marL="1143000" indent="-228600">
              <a:defRPr>
                <a:solidFill>
                  <a:schemeClr val="tx1"/>
                </a:solidFill>
                <a:latin typeface="Verdana" panose="020B0804030504040204" pitchFamily="34" charset="0"/>
                <a:ea typeface="宋体" pitchFamily="2" charset="-122"/>
              </a:defRPr>
            </a:lvl3pPr>
            <a:lvl4pPr marL="1600200" indent="-228600">
              <a:defRPr>
                <a:solidFill>
                  <a:schemeClr val="tx1"/>
                </a:solidFill>
                <a:latin typeface="Verdana" panose="020B0804030504040204" pitchFamily="34" charset="0"/>
                <a:ea typeface="宋体" pitchFamily="2" charset="-122"/>
              </a:defRPr>
            </a:lvl4pPr>
            <a:lvl5pPr marL="2057400" indent="-228600">
              <a:defRPr>
                <a:solidFill>
                  <a:schemeClr val="tx1"/>
                </a:solidFill>
                <a:latin typeface="Verdana" panose="020B0804030504040204"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anose="020B0804030504040204"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anose="020B0804030504040204"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anose="020B0804030504040204"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anose="020B0804030504040204" pitchFamily="34" charset="0"/>
                <a:ea typeface="宋体"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a:ln>
                  <a:noFill/>
                </a:ln>
                <a:solidFill>
                  <a:srgbClr val="CC0000"/>
                </a:solidFill>
                <a:effectLst/>
                <a:uLnTx/>
                <a:uFillTx/>
                <a:latin typeface="Arial" panose="020B0604020202090204" pitchFamily="34" charset="0"/>
                <a:ea typeface="宋体" pitchFamily="2" charset="-122"/>
                <a:cs typeface="+mn-cs"/>
              </a:rPr>
              <a:t>Introduction of Artificial Intelligence</a:t>
            </a:r>
            <a:endParaRPr kumimoji="0" lang="en-US" altLang="zh-CN" sz="2000" b="0" i="0" u="none" strike="noStrike" kern="1200" cap="none" spc="0" normalizeH="0" baseline="0" noProof="0">
              <a:ln>
                <a:noFill/>
              </a:ln>
              <a:solidFill>
                <a:srgbClr val="CC0000"/>
              </a:solidFill>
              <a:effectLst/>
              <a:uLnTx/>
              <a:uFillTx/>
              <a:latin typeface="Arial" panose="020B0604020202090204" pitchFamily="34" charset="0"/>
              <a:ea typeface="宋体" pitchFamily="2" charset="-122"/>
              <a:cs typeface="+mn-cs"/>
            </a:endParaRPr>
          </a:p>
        </p:txBody>
      </p:sp>
      <p:sp>
        <p:nvSpPr>
          <p:cNvPr id="4100" name="Line 1035"/>
          <p:cNvSpPr/>
          <p:nvPr userDrawn="1"/>
        </p:nvSpPr>
        <p:spPr>
          <a:xfrm>
            <a:off x="0" y="457200"/>
            <a:ext cx="9144000" cy="0"/>
          </a:xfrm>
          <a:prstGeom prst="line">
            <a:avLst/>
          </a:prstGeom>
          <a:ln w="57150" cap="flat" cmpd="thinThick">
            <a:solidFill>
              <a:schemeClr val="accent2"/>
            </a:solidFill>
            <a:prstDash val="solid"/>
            <a:round/>
            <a:headEnd type="none" w="med" len="med"/>
            <a:tailEnd type="none" w="med" len="med"/>
          </a:ln>
        </p:spPr>
        <p:txBody>
          <a:bodyPr anchor="t" anchorCtr="0"/>
          <a:lstStyle/>
          <a:p>
            <a:pPr lvl="0"/>
            <a:endParaRPr lang="zh-CN" altLang="en-US">
              <a:latin typeface="Arial" panose="020B0604020202090204" pitchFamily="34" charset="0"/>
              <a:ea typeface="宋体" pitchFamily="2" charset="-122"/>
            </a:endParaRPr>
          </a:p>
        </p:txBody>
      </p:sp>
      <p:sp>
        <p:nvSpPr>
          <p:cNvPr id="111620" name="Rectangle 1028"/>
          <p:cNvSpPr>
            <a:spLocks noGrp="1" noChangeArrowheads="1"/>
          </p:cNvSpPr>
          <p:nvPr>
            <p:ph type="ctrTitle"/>
          </p:nvPr>
        </p:nvSpPr>
        <p:spPr>
          <a:xfrm>
            <a:off x="685800" y="836613"/>
            <a:ext cx="7772400" cy="2019300"/>
          </a:xfrm>
          <a:noFill/>
          <a:extLst>
            <a:ext uri="{909E8E84-426E-40DD-AFC4-6F175D3DCCD1}">
              <a14:hiddenFill xmlns:a14="http://schemas.microsoft.com/office/drawing/2010/main">
                <a:solidFill>
                  <a:schemeClr val="accent1"/>
                </a:solidFill>
              </a14:hiddenFill>
            </a:ext>
          </a:extLst>
        </p:spPr>
        <p:txBody>
          <a:bodyPr/>
          <a:lstStyle>
            <a:lvl1pPr>
              <a:defRPr/>
            </a:lvl1pPr>
          </a:lstStyle>
          <a:p>
            <a:pPr lvl="0" fontAlgn="base"/>
            <a:r>
              <a:rPr lang="ja-JP" altLang="en-US" strike="noStrike" noProof="0"/>
              <a:t>マスタ タイトルの書式設定</a:t>
            </a:r>
            <a:endParaRPr lang="ja-JP" altLang="en-US" strike="noStrike" noProof="0"/>
          </a:p>
        </p:txBody>
      </p:sp>
      <p:sp>
        <p:nvSpPr>
          <p:cNvPr id="2" name="灯片编号占位符 1"/>
          <p:cNvSpPr>
            <a:spLocks noGrp="1"/>
          </p:cNvSpPr>
          <p:nvPr>
            <p:ph type="sldNum" sz="quarter" idx="10"/>
          </p:nvPr>
        </p:nvSpPr>
        <p:spPr>
          <a:xfrm>
            <a:off x="6934200" y="6477000"/>
            <a:ext cx="1981200" cy="360363"/>
          </a:xfrm>
          <a:prstGeom prst="rect">
            <a:avLst/>
          </a:prstGeom>
          <a:noFill/>
          <a:ln>
            <a:noFill/>
          </a:ln>
        </p:spPr>
        <p:txBody>
          <a:bodyPr vert="horz" wrap="square" lIns="91440" tIns="45720" rIns="91440" bIns="45720" numCol="1" anchor="t" anchorCtr="0" compatLnSpc="1"/>
          <a:lstStyle/>
          <a:p>
            <a:pPr algn="r" eaLnBrk="1" fontAlgn="base" hangingPunct="1"/>
            <a:fld id="{9A0DB2DC-4C9A-4742-B13C-FB6460FD3503}" type="slidenum">
              <a:rPr lang="ja-JP" altLang="en-US" strike="noStrike" noProof="1" dirty="0">
                <a:solidFill>
                  <a:srgbClr val="A50021"/>
                </a:solidFill>
                <a:latin typeface="Arial" panose="020B0604020202090204" pitchFamily="34" charset="0"/>
                <a:ea typeface="MS PGothic" panose="020B0600070205080204" pitchFamily="34" charset="-128"/>
                <a:cs typeface="+mn-ea"/>
              </a:rPr>
            </a:fld>
            <a:endParaRPr lang="en-US" altLang="ja-JP" strike="noStrike" noProof="1">
              <a:solidFill>
                <a:srgbClr val="A50021"/>
              </a:solidFill>
              <a:latin typeface="Arial" panose="020B0604020202090204" pitchFamily="34" charset="0"/>
              <a:ea typeface="MS PGothic" panose="020B0600070205080204" pitchFamily="34" charset="-128"/>
            </a:endParaRPr>
          </a:p>
        </p:txBody>
      </p:sp>
    </p:spTree>
  </p:cSld>
  <p:clrMapOvr>
    <a:masterClrMapping/>
  </p:clrMapOvr>
  <p:transition>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250825" y="908050"/>
            <a:ext cx="8642350" cy="5400675"/>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灯片编号占位符 3"/>
          <p:cNvSpPr>
            <a:spLocks noGrp="1"/>
          </p:cNvSpPr>
          <p:nvPr>
            <p:ph type="sldNum" sz="quarter" idx="10"/>
          </p:nvPr>
        </p:nvSpPr>
        <p:spPr/>
        <p:txBody>
          <a:bodyPr/>
          <a:lstStyle/>
          <a:p>
            <a:pPr lvl="0" algn="r" eaLnBrk="1" fontAlgn="base" hangingPunct="1"/>
            <a:fld id="{9A0DB2DC-4C9A-4742-B13C-FB6460FD3503}" type="slidenum">
              <a:rPr lang="ja-JP" altLang="en-US" strike="noStrike" noProof="1" dirty="0">
                <a:solidFill>
                  <a:srgbClr val="A50021"/>
                </a:solidFill>
                <a:latin typeface="Arial" panose="020B0604020202090204" pitchFamily="34" charset="0"/>
                <a:ea typeface="MS PGothic" panose="020B0600070205080204" pitchFamily="34" charset="-128"/>
                <a:cs typeface="+mn-ea"/>
              </a:rPr>
            </a:fld>
            <a:endParaRPr lang="en-US" altLang="ja-JP" strike="noStrike" noProof="1">
              <a:solidFill>
                <a:srgbClr val="A50021"/>
              </a:solidFill>
              <a:latin typeface="Arial" panose="020B0604020202090204" pitchFamily="34" charset="0"/>
              <a:ea typeface="MS PGothic" panose="020B0600070205080204" pitchFamily="34" charset="-128"/>
            </a:endParaRPr>
          </a:p>
        </p:txBody>
      </p:sp>
    </p:spTree>
  </p:cSld>
  <p:clrMapOvr>
    <a:masterClrMapping/>
  </p:clrMapOvr>
  <p:transition>
    <p:rand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fontAlgn="base"/>
            <a:r>
              <a:rPr lang="zh-CN" altLang="en-US" strike="noStrike" noProof="1"/>
              <a:t>单击此处编辑母版文本样式</a:t>
            </a:r>
            <a:endParaRPr lang="zh-CN" altLang="en-US" strike="noStrike" noProof="1"/>
          </a:p>
        </p:txBody>
      </p:sp>
      <p:sp>
        <p:nvSpPr>
          <p:cNvPr id="4" name="灯片编号占位符 3"/>
          <p:cNvSpPr>
            <a:spLocks noGrp="1"/>
          </p:cNvSpPr>
          <p:nvPr>
            <p:ph type="sldNum" sz="quarter" idx="10"/>
          </p:nvPr>
        </p:nvSpPr>
        <p:spPr/>
        <p:txBody>
          <a:bodyPr/>
          <a:lstStyle/>
          <a:p>
            <a:pPr lvl="0" algn="r" eaLnBrk="1" fontAlgn="base" hangingPunct="1"/>
            <a:fld id="{9A0DB2DC-4C9A-4742-B13C-FB6460FD3503}" type="slidenum">
              <a:rPr lang="ja-JP" altLang="en-US" strike="noStrike" noProof="1" dirty="0">
                <a:solidFill>
                  <a:srgbClr val="A50021"/>
                </a:solidFill>
                <a:latin typeface="Arial" panose="020B0604020202090204" pitchFamily="34" charset="0"/>
                <a:ea typeface="MS PGothic" panose="020B0600070205080204" pitchFamily="34" charset="-128"/>
                <a:cs typeface="+mn-ea"/>
              </a:rPr>
            </a:fld>
            <a:endParaRPr lang="en-US" altLang="ja-JP" strike="noStrike" noProof="1">
              <a:solidFill>
                <a:srgbClr val="A50021"/>
              </a:solidFill>
              <a:latin typeface="Arial" panose="020B0604020202090204" pitchFamily="34" charset="0"/>
              <a:ea typeface="MS PGothic" panose="020B0600070205080204" pitchFamily="34" charset="-128"/>
            </a:endParaRPr>
          </a:p>
        </p:txBody>
      </p:sp>
    </p:spTree>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250825" y="908050"/>
            <a:ext cx="8642350" cy="5400675"/>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灯片编号占位符 3"/>
          <p:cNvSpPr>
            <a:spLocks noGrp="1"/>
          </p:cNvSpPr>
          <p:nvPr>
            <p:ph type="sldNum" sz="quarter" idx="10"/>
          </p:nvPr>
        </p:nvSpPr>
        <p:spPr/>
        <p:txBody>
          <a:bodyPr/>
          <a:lstStyle/>
          <a:p>
            <a:pPr lvl="0" algn="r" eaLnBrk="1" fontAlgn="base" hangingPunct="1"/>
            <a:fld id="{9A0DB2DC-4C9A-4742-B13C-FB6460FD3503}" type="slidenum">
              <a:rPr lang="ja-JP" altLang="en-US" strike="noStrike" noProof="1" dirty="0">
                <a:solidFill>
                  <a:srgbClr val="A50021"/>
                </a:solidFill>
                <a:latin typeface="Arial" panose="020B0604020202090204" pitchFamily="34" charset="0"/>
                <a:ea typeface="MS PGothic" panose="020B0600070205080204" pitchFamily="34" charset="-128"/>
                <a:cs typeface="+mn-ea"/>
              </a:rPr>
            </a:fld>
            <a:endParaRPr lang="en-US" altLang="ja-JP" strike="noStrike" noProof="1">
              <a:solidFill>
                <a:srgbClr val="A50021"/>
              </a:solidFill>
              <a:latin typeface="Arial" panose="020B0604020202090204" pitchFamily="34" charset="0"/>
              <a:ea typeface="MS PGothic" panose="020B0600070205080204" pitchFamily="34" charset="-128"/>
            </a:endParaRPr>
          </a:p>
        </p:txBody>
      </p:sp>
    </p:spTree>
  </p:cSld>
  <p:clrMapOvr>
    <a:masterClrMapping/>
  </p:clrMapOvr>
  <p:transition>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250825" y="908050"/>
            <a:ext cx="4244975" cy="5400675"/>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48200" y="908050"/>
            <a:ext cx="4244975" cy="5400675"/>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灯片编号占位符 4"/>
          <p:cNvSpPr>
            <a:spLocks noGrp="1"/>
          </p:cNvSpPr>
          <p:nvPr>
            <p:ph type="sldNum" sz="quarter" idx="10"/>
          </p:nvPr>
        </p:nvSpPr>
        <p:spPr/>
        <p:txBody>
          <a:bodyPr/>
          <a:lstStyle/>
          <a:p>
            <a:pPr lvl="0" algn="r" eaLnBrk="1" fontAlgn="base" hangingPunct="1"/>
            <a:fld id="{9A0DB2DC-4C9A-4742-B13C-FB6460FD3503}" type="slidenum">
              <a:rPr lang="ja-JP" altLang="en-US" strike="noStrike" noProof="1" dirty="0">
                <a:solidFill>
                  <a:srgbClr val="A50021"/>
                </a:solidFill>
                <a:latin typeface="Arial" panose="020B0604020202090204" pitchFamily="34" charset="0"/>
                <a:ea typeface="MS PGothic" panose="020B0600070205080204" pitchFamily="34" charset="-128"/>
                <a:cs typeface="+mn-ea"/>
              </a:rPr>
            </a:fld>
            <a:endParaRPr lang="en-US" altLang="ja-JP" strike="noStrike" noProof="1">
              <a:solidFill>
                <a:srgbClr val="A50021"/>
              </a:solidFill>
              <a:latin typeface="Arial" panose="020B0604020202090204" pitchFamily="34" charset="0"/>
              <a:ea typeface="MS PGothic" panose="020B0600070205080204" pitchFamily="34" charset="-128"/>
            </a:endParaRPr>
          </a:p>
        </p:txBody>
      </p:sp>
    </p:spTree>
  </p:cSld>
  <p:clrMapOvr>
    <a:masterClrMapping/>
  </p:clrMapOvr>
  <p:transition>
    <p:rand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630238" y="2505075"/>
            <a:ext cx="3868737" cy="3684588"/>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29150" y="2505075"/>
            <a:ext cx="3887788" cy="3684588"/>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7" name="灯片编号占位符 6"/>
          <p:cNvSpPr>
            <a:spLocks noGrp="1"/>
          </p:cNvSpPr>
          <p:nvPr>
            <p:ph type="sldNum" sz="quarter" idx="10"/>
          </p:nvPr>
        </p:nvSpPr>
        <p:spPr/>
        <p:txBody>
          <a:bodyPr/>
          <a:lstStyle/>
          <a:p>
            <a:pPr lvl="0" algn="r" eaLnBrk="1" fontAlgn="base" hangingPunct="1"/>
            <a:fld id="{9A0DB2DC-4C9A-4742-B13C-FB6460FD3503}" type="slidenum">
              <a:rPr lang="ja-JP" altLang="en-US" strike="noStrike" noProof="1" dirty="0">
                <a:solidFill>
                  <a:srgbClr val="A50021"/>
                </a:solidFill>
                <a:latin typeface="Arial" panose="020B0604020202090204" pitchFamily="34" charset="0"/>
                <a:ea typeface="MS PGothic" panose="020B0600070205080204" pitchFamily="34" charset="-128"/>
                <a:cs typeface="+mn-ea"/>
              </a:rPr>
            </a:fld>
            <a:endParaRPr lang="en-US" altLang="ja-JP" strike="noStrike" noProof="1">
              <a:solidFill>
                <a:srgbClr val="A50021"/>
              </a:solidFill>
              <a:latin typeface="Arial" panose="020B0604020202090204" pitchFamily="34" charset="0"/>
              <a:ea typeface="MS PGothic" panose="020B0600070205080204" pitchFamily="34" charset="-128"/>
            </a:endParaRPr>
          </a:p>
        </p:txBody>
      </p:sp>
    </p:spTree>
  </p:cSld>
  <p:clrMapOvr>
    <a:masterClrMapping/>
  </p:clrMapOvr>
  <p:transition>
    <p:rand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灯片编号占位符 2"/>
          <p:cNvSpPr>
            <a:spLocks noGrp="1"/>
          </p:cNvSpPr>
          <p:nvPr>
            <p:ph type="sldNum" sz="quarter" idx="10"/>
          </p:nvPr>
        </p:nvSpPr>
        <p:spPr/>
        <p:txBody>
          <a:bodyPr/>
          <a:lstStyle/>
          <a:p>
            <a:pPr lvl="0" algn="r" eaLnBrk="1" fontAlgn="base" hangingPunct="1"/>
            <a:fld id="{9A0DB2DC-4C9A-4742-B13C-FB6460FD3503}" type="slidenum">
              <a:rPr lang="ja-JP" altLang="en-US" strike="noStrike" noProof="1" dirty="0">
                <a:solidFill>
                  <a:srgbClr val="A50021"/>
                </a:solidFill>
                <a:latin typeface="Arial" panose="020B0604020202090204" pitchFamily="34" charset="0"/>
                <a:ea typeface="MS PGothic" panose="020B0600070205080204" pitchFamily="34" charset="-128"/>
                <a:cs typeface="+mn-ea"/>
              </a:rPr>
            </a:fld>
            <a:endParaRPr lang="en-US" altLang="ja-JP" strike="noStrike" noProof="1">
              <a:solidFill>
                <a:srgbClr val="A50021"/>
              </a:solidFill>
              <a:latin typeface="Arial" panose="020B0604020202090204" pitchFamily="34" charset="0"/>
              <a:ea typeface="MS PGothic" panose="020B0600070205080204" pitchFamily="34" charset="-128"/>
            </a:endParaRPr>
          </a:p>
        </p:txBody>
      </p:sp>
    </p:spTree>
  </p:cSld>
  <p:clrMapOvr>
    <a:masterClrMapping/>
  </p:clrMapOvr>
  <p:transition>
    <p:rand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lvl="0" algn="r" eaLnBrk="1" fontAlgn="base" hangingPunct="1"/>
            <a:fld id="{9A0DB2DC-4C9A-4742-B13C-FB6460FD3503}" type="slidenum">
              <a:rPr lang="ja-JP" altLang="en-US" strike="noStrike" noProof="1" dirty="0">
                <a:solidFill>
                  <a:srgbClr val="A50021"/>
                </a:solidFill>
                <a:latin typeface="Arial" panose="020B0604020202090204" pitchFamily="34" charset="0"/>
                <a:ea typeface="MS PGothic" panose="020B0600070205080204" pitchFamily="34" charset="-128"/>
                <a:cs typeface="+mn-ea"/>
              </a:rPr>
            </a:fld>
            <a:endParaRPr lang="en-US" altLang="ja-JP" strike="noStrike" noProof="1">
              <a:solidFill>
                <a:srgbClr val="A50021"/>
              </a:solidFill>
              <a:latin typeface="Arial" panose="020B0604020202090204" pitchFamily="34" charset="0"/>
              <a:ea typeface="MS PGothic" panose="020B0600070205080204" pitchFamily="34" charset="-128"/>
            </a:endParaRPr>
          </a:p>
        </p:txBody>
      </p:sp>
    </p:spTree>
  </p:cSld>
  <p:clrMapOvr>
    <a:masterClrMapping/>
  </p:clrMapOvr>
  <p:transition>
    <p:rand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a:t>单击此处编辑母版文本样式</a:t>
            </a:r>
            <a:endParaRPr lang="zh-CN" altLang="en-US" strike="noStrike" noProof="1"/>
          </a:p>
        </p:txBody>
      </p:sp>
      <p:sp>
        <p:nvSpPr>
          <p:cNvPr id="5" name="灯片编号占位符 4"/>
          <p:cNvSpPr>
            <a:spLocks noGrp="1"/>
          </p:cNvSpPr>
          <p:nvPr>
            <p:ph type="sldNum" sz="quarter" idx="10"/>
          </p:nvPr>
        </p:nvSpPr>
        <p:spPr/>
        <p:txBody>
          <a:bodyPr/>
          <a:lstStyle/>
          <a:p>
            <a:pPr lvl="0" algn="r" eaLnBrk="1" fontAlgn="base" hangingPunct="1"/>
            <a:fld id="{9A0DB2DC-4C9A-4742-B13C-FB6460FD3503}" type="slidenum">
              <a:rPr lang="ja-JP" altLang="en-US" strike="noStrike" noProof="1" dirty="0">
                <a:solidFill>
                  <a:srgbClr val="A50021"/>
                </a:solidFill>
                <a:latin typeface="Arial" panose="020B0604020202090204" pitchFamily="34" charset="0"/>
                <a:ea typeface="MS PGothic" panose="020B0600070205080204" pitchFamily="34" charset="-128"/>
                <a:cs typeface="+mn-ea"/>
              </a:rPr>
            </a:fld>
            <a:endParaRPr lang="en-US" altLang="ja-JP" strike="noStrike" noProof="1">
              <a:solidFill>
                <a:srgbClr val="A50021"/>
              </a:solidFill>
              <a:latin typeface="Arial" panose="020B0604020202090204" pitchFamily="34" charset="0"/>
              <a:ea typeface="MS PGothic" panose="020B0600070205080204" pitchFamily="34" charset="-128"/>
            </a:endParaRPr>
          </a:p>
        </p:txBody>
      </p:sp>
    </p:spTree>
  </p:cSld>
  <p:clrMapOvr>
    <a:masterClrMapping/>
  </p:clrMapOvr>
  <p:transition>
    <p:rand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2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a:t>单击此处编辑母版文本样式</a:t>
            </a:r>
            <a:endParaRPr lang="zh-CN" altLang="en-US" strike="noStrike" noProof="1"/>
          </a:p>
        </p:txBody>
      </p:sp>
      <p:sp>
        <p:nvSpPr>
          <p:cNvPr id="5" name="灯片编号占位符 4"/>
          <p:cNvSpPr>
            <a:spLocks noGrp="1"/>
          </p:cNvSpPr>
          <p:nvPr>
            <p:ph type="sldNum" sz="quarter" idx="10"/>
          </p:nvPr>
        </p:nvSpPr>
        <p:spPr/>
        <p:txBody>
          <a:bodyPr/>
          <a:lstStyle/>
          <a:p>
            <a:pPr lvl="0" algn="r" eaLnBrk="1" fontAlgn="base" hangingPunct="1"/>
            <a:fld id="{9A0DB2DC-4C9A-4742-B13C-FB6460FD3503}" type="slidenum">
              <a:rPr lang="ja-JP" altLang="en-US" strike="noStrike" noProof="1" dirty="0">
                <a:solidFill>
                  <a:srgbClr val="A50021"/>
                </a:solidFill>
                <a:latin typeface="Arial" panose="020B0604020202090204" pitchFamily="34" charset="0"/>
                <a:ea typeface="MS PGothic" panose="020B0600070205080204" pitchFamily="34" charset="-128"/>
                <a:cs typeface="+mn-ea"/>
              </a:rPr>
            </a:fld>
            <a:endParaRPr lang="en-US" altLang="ja-JP" strike="noStrike" noProof="1">
              <a:solidFill>
                <a:srgbClr val="A50021"/>
              </a:solidFill>
              <a:latin typeface="Arial" panose="020B0604020202090204" pitchFamily="34" charset="0"/>
              <a:ea typeface="MS PGothic" panose="020B0600070205080204" pitchFamily="34" charset="-128"/>
            </a:endParaRPr>
          </a:p>
        </p:txBody>
      </p:sp>
    </p:spTree>
  </p:cSld>
  <p:clrMapOvr>
    <a:masterClrMapping/>
  </p:clrMapOvr>
  <p:transition>
    <p:rand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250825" y="908050"/>
            <a:ext cx="8642350" cy="5400675"/>
          </a:xfrm>
          <a:prstGeom prst="rect">
            <a:avLst/>
          </a:prstGeo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灯片编号占位符 3"/>
          <p:cNvSpPr>
            <a:spLocks noGrp="1"/>
          </p:cNvSpPr>
          <p:nvPr>
            <p:ph type="sldNum" sz="quarter" idx="10"/>
          </p:nvPr>
        </p:nvSpPr>
        <p:spPr/>
        <p:txBody>
          <a:bodyPr/>
          <a:lstStyle/>
          <a:p>
            <a:pPr lvl="0" algn="r" eaLnBrk="1" fontAlgn="base" hangingPunct="1"/>
            <a:fld id="{9A0DB2DC-4C9A-4742-B13C-FB6460FD3503}" type="slidenum">
              <a:rPr lang="ja-JP" altLang="en-US" strike="noStrike" noProof="1" dirty="0">
                <a:solidFill>
                  <a:srgbClr val="A50021"/>
                </a:solidFill>
                <a:latin typeface="Arial" panose="020B0604020202090204" pitchFamily="34" charset="0"/>
                <a:ea typeface="MS PGothic" panose="020B0600070205080204" pitchFamily="34" charset="-128"/>
                <a:cs typeface="+mn-ea"/>
              </a:rPr>
            </a:fld>
            <a:endParaRPr lang="en-US" altLang="ja-JP" strike="noStrike" noProof="1">
              <a:solidFill>
                <a:srgbClr val="A50021"/>
              </a:solidFill>
              <a:latin typeface="Arial" panose="020B0604020202090204" pitchFamily="34" charset="0"/>
              <a:ea typeface="MS PGothic" panose="020B0600070205080204" pitchFamily="34" charset="-128"/>
            </a:endParaRPr>
          </a:p>
        </p:txBody>
      </p:sp>
    </p:spTree>
  </p:cSld>
  <p:clrMapOvr>
    <a:masterClrMapping/>
  </p:clrMapOvr>
  <p:transition>
    <p:rand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0" y="0"/>
            <a:ext cx="6705600" cy="6308725"/>
          </a:xfrm>
          <a:prstGeom prst="rect">
            <a:avLst/>
          </a:prstGeo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灯片编号占位符 3"/>
          <p:cNvSpPr>
            <a:spLocks noGrp="1"/>
          </p:cNvSpPr>
          <p:nvPr>
            <p:ph type="sldNum" sz="quarter" idx="10"/>
          </p:nvPr>
        </p:nvSpPr>
        <p:spPr/>
        <p:txBody>
          <a:bodyPr/>
          <a:lstStyle/>
          <a:p>
            <a:pPr lvl="0" algn="r" eaLnBrk="1" fontAlgn="base" hangingPunct="1"/>
            <a:fld id="{9A0DB2DC-4C9A-4742-B13C-FB6460FD3503}" type="slidenum">
              <a:rPr lang="ja-JP" altLang="en-US" strike="noStrike" noProof="1" dirty="0">
                <a:solidFill>
                  <a:srgbClr val="A50021"/>
                </a:solidFill>
                <a:latin typeface="Arial" panose="020B0604020202090204" pitchFamily="34" charset="0"/>
                <a:ea typeface="MS PGothic" panose="020B0600070205080204" pitchFamily="34" charset="-128"/>
                <a:cs typeface="+mn-ea"/>
              </a:rPr>
            </a:fld>
            <a:endParaRPr lang="en-US" altLang="ja-JP" strike="noStrike" noProof="1">
              <a:solidFill>
                <a:srgbClr val="A50021"/>
              </a:solidFill>
              <a:latin typeface="Arial" panose="020B0604020202090204" pitchFamily="34" charset="0"/>
              <a:ea typeface="MS PGothic" panose="020B0600070205080204" pitchFamily="34" charset="-128"/>
            </a:endParaRPr>
          </a:p>
        </p:txBody>
      </p:sp>
    </p:spTree>
  </p:cSld>
  <p:clrMapOvr>
    <a:masterClrMapping/>
  </p:clrMapOvr>
  <p:transition>
    <p:random/>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0" y="0"/>
            <a:ext cx="9144000" cy="765175"/>
          </a:xfrm>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quarter" idx="1"/>
          </p:nvPr>
        </p:nvSpPr>
        <p:spPr>
          <a:xfrm>
            <a:off x="250825" y="908050"/>
            <a:ext cx="4244975" cy="2624138"/>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quarter" idx="2"/>
          </p:nvPr>
        </p:nvSpPr>
        <p:spPr>
          <a:xfrm>
            <a:off x="4648200" y="908050"/>
            <a:ext cx="4244975" cy="2624138"/>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内容占位符 4"/>
          <p:cNvSpPr>
            <a:spLocks noGrp="1"/>
          </p:cNvSpPr>
          <p:nvPr>
            <p:ph sz="quarter" idx="3"/>
          </p:nvPr>
        </p:nvSpPr>
        <p:spPr>
          <a:xfrm>
            <a:off x="250825" y="3684588"/>
            <a:ext cx="4244975" cy="2624137"/>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6" name="内容占位符 5"/>
          <p:cNvSpPr>
            <a:spLocks noGrp="1"/>
          </p:cNvSpPr>
          <p:nvPr>
            <p:ph sz="quarter" idx="4"/>
          </p:nvPr>
        </p:nvSpPr>
        <p:spPr>
          <a:xfrm>
            <a:off x="4648200" y="3684588"/>
            <a:ext cx="4244975" cy="2624137"/>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7" name="灯片编号占位符 6"/>
          <p:cNvSpPr>
            <a:spLocks noGrp="1"/>
          </p:cNvSpPr>
          <p:nvPr>
            <p:ph type="sldNum" sz="quarter" idx="10"/>
          </p:nvPr>
        </p:nvSpPr>
        <p:spPr/>
        <p:txBody>
          <a:bodyPr/>
          <a:lstStyle/>
          <a:p>
            <a:pPr lvl="0" algn="r" eaLnBrk="1" fontAlgn="base" hangingPunct="1"/>
            <a:fld id="{9A0DB2DC-4C9A-4742-B13C-FB6460FD3503}" type="slidenum">
              <a:rPr lang="ja-JP" altLang="en-US" strike="noStrike" noProof="1" dirty="0">
                <a:solidFill>
                  <a:srgbClr val="A50021"/>
                </a:solidFill>
                <a:latin typeface="Arial" panose="020B0604020202090204" pitchFamily="34" charset="0"/>
                <a:ea typeface="MS PGothic" panose="020B0600070205080204" pitchFamily="34" charset="-128"/>
                <a:cs typeface="+mn-ea"/>
              </a:rPr>
            </a:fld>
            <a:endParaRPr lang="en-US" altLang="ja-JP" strike="noStrike" noProof="1">
              <a:solidFill>
                <a:srgbClr val="A50021"/>
              </a:solidFill>
              <a:latin typeface="Arial" panose="020B0604020202090204" pitchFamily="34" charset="0"/>
              <a:ea typeface="MS PGothic" panose="020B0600070205080204" pitchFamily="34" charset="-128"/>
            </a:endParaRPr>
          </a:p>
        </p:txBody>
      </p:sp>
    </p:spTree>
  </p:cSld>
  <p:clrMapOvr>
    <a:masterClrMapping/>
  </p:clrMapOvr>
  <p:transition>
    <p:random/>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sz="half" idx="1"/>
          </p:nvPr>
        </p:nvSpPr>
        <p:spPr>
          <a:xfrm>
            <a:off x="250825" y="908050"/>
            <a:ext cx="4244975" cy="5400675"/>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quarter" idx="2"/>
          </p:nvPr>
        </p:nvSpPr>
        <p:spPr>
          <a:xfrm>
            <a:off x="4648200" y="908050"/>
            <a:ext cx="4244975" cy="2624138"/>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内容占位符 4"/>
          <p:cNvSpPr>
            <a:spLocks noGrp="1"/>
          </p:cNvSpPr>
          <p:nvPr>
            <p:ph sz="quarter" idx="3"/>
          </p:nvPr>
        </p:nvSpPr>
        <p:spPr>
          <a:xfrm>
            <a:off x="4648200" y="3684588"/>
            <a:ext cx="4244975" cy="2624137"/>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6" name="灯片编号占位符 5"/>
          <p:cNvSpPr>
            <a:spLocks noGrp="1"/>
          </p:cNvSpPr>
          <p:nvPr>
            <p:ph type="sldNum" sz="quarter" idx="10"/>
          </p:nvPr>
        </p:nvSpPr>
        <p:spPr/>
        <p:txBody>
          <a:bodyPr/>
          <a:lstStyle/>
          <a:p>
            <a:pPr lvl="0" algn="r" eaLnBrk="1" fontAlgn="base" hangingPunct="1"/>
            <a:fld id="{9A0DB2DC-4C9A-4742-B13C-FB6460FD3503}" type="slidenum">
              <a:rPr lang="ja-JP" altLang="en-US" strike="noStrike" noProof="1" dirty="0">
                <a:solidFill>
                  <a:srgbClr val="A50021"/>
                </a:solidFill>
                <a:latin typeface="Arial" panose="020B0604020202090204" pitchFamily="34" charset="0"/>
                <a:ea typeface="MS PGothic" panose="020B0600070205080204" pitchFamily="34" charset="-128"/>
                <a:cs typeface="+mn-ea"/>
              </a:rPr>
            </a:fld>
            <a:endParaRPr lang="en-US" altLang="ja-JP" strike="noStrike" noProof="1">
              <a:solidFill>
                <a:srgbClr val="A50021"/>
              </a:solidFill>
              <a:latin typeface="Arial" panose="020B0604020202090204" pitchFamily="34" charset="0"/>
              <a:ea typeface="MS PGothic" panose="020B0600070205080204" pitchFamily="34" charset="-128"/>
            </a:endParaRPr>
          </a:p>
        </p:txBody>
      </p:sp>
    </p:spTree>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fontAlgn="base"/>
            <a:r>
              <a:rPr lang="zh-CN" altLang="en-US" strike="noStrike" noProof="1"/>
              <a:t>单击此处编辑母版文本样式</a:t>
            </a:r>
            <a:endParaRPr lang="zh-CN" altLang="en-US" strike="noStrike" noProof="1"/>
          </a:p>
        </p:txBody>
      </p:sp>
      <p:sp>
        <p:nvSpPr>
          <p:cNvPr id="4" name="灯片编号占位符 3"/>
          <p:cNvSpPr>
            <a:spLocks noGrp="1"/>
          </p:cNvSpPr>
          <p:nvPr>
            <p:ph type="sldNum" sz="quarter" idx="10"/>
          </p:nvPr>
        </p:nvSpPr>
        <p:spPr/>
        <p:txBody>
          <a:bodyPr/>
          <a:lstStyle/>
          <a:p>
            <a:pPr lvl="0" algn="r" eaLnBrk="1" fontAlgn="base" hangingPunct="1"/>
            <a:fld id="{9A0DB2DC-4C9A-4742-B13C-FB6460FD3503}" type="slidenum">
              <a:rPr lang="ja-JP" altLang="en-US" strike="noStrike" noProof="1" dirty="0">
                <a:solidFill>
                  <a:srgbClr val="A50021"/>
                </a:solidFill>
                <a:latin typeface="Arial" panose="020B0604020202090204" pitchFamily="34" charset="0"/>
                <a:ea typeface="MS PGothic" panose="020B0600070205080204" pitchFamily="34" charset="-128"/>
                <a:cs typeface="+mn-ea"/>
              </a:rPr>
            </a:fld>
            <a:endParaRPr lang="en-US" altLang="ja-JP" strike="noStrike" noProof="1">
              <a:solidFill>
                <a:srgbClr val="A50021"/>
              </a:solidFill>
              <a:latin typeface="Arial" panose="020B0604020202090204" pitchFamily="34" charset="0"/>
              <a:ea typeface="MS PGothic" panose="020B0600070205080204" pitchFamily="34" charset="-128"/>
            </a:endParaRPr>
          </a:p>
        </p:txBody>
      </p:sp>
    </p:spTree>
  </p:cSld>
  <p:clrMapOvr>
    <a:masterClrMapping/>
  </p:clrMapOvr>
  <p:transition>
    <p:random/>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sz="half" idx="1"/>
          </p:nvPr>
        </p:nvSpPr>
        <p:spPr>
          <a:xfrm>
            <a:off x="250825" y="908050"/>
            <a:ext cx="4244975" cy="5400675"/>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48200" y="908050"/>
            <a:ext cx="4244975" cy="5400675"/>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灯片编号占位符 4"/>
          <p:cNvSpPr>
            <a:spLocks noGrp="1"/>
          </p:cNvSpPr>
          <p:nvPr>
            <p:ph type="sldNum" sz="quarter" idx="10"/>
          </p:nvPr>
        </p:nvSpPr>
        <p:spPr/>
        <p:txBody>
          <a:bodyPr/>
          <a:lstStyle/>
          <a:p>
            <a:pPr lvl="0" algn="r" eaLnBrk="1" fontAlgn="base" hangingPunct="1"/>
            <a:fld id="{9A0DB2DC-4C9A-4742-B13C-FB6460FD3503}" type="slidenum">
              <a:rPr lang="ja-JP" altLang="en-US" strike="noStrike" noProof="1" dirty="0">
                <a:solidFill>
                  <a:srgbClr val="A50021"/>
                </a:solidFill>
                <a:latin typeface="Arial" panose="020B0604020202090204" pitchFamily="34" charset="0"/>
                <a:ea typeface="MS PGothic" panose="020B0600070205080204" pitchFamily="34" charset="-128"/>
                <a:cs typeface="+mn-ea"/>
              </a:rPr>
            </a:fld>
            <a:endParaRPr lang="en-US" altLang="ja-JP" strike="noStrike" noProof="1">
              <a:solidFill>
                <a:srgbClr val="A50021"/>
              </a:solidFill>
              <a:latin typeface="Arial" panose="020B0604020202090204" pitchFamily="34" charset="0"/>
              <a:ea typeface="MS PGothic" panose="020B0600070205080204" pitchFamily="34" charset="-128"/>
            </a:endParaRPr>
          </a:p>
        </p:txBody>
      </p:sp>
    </p:spTree>
  </p:cSld>
  <p:clrMapOvr>
    <a:masterClrMapping/>
  </p:clrMapOvr>
  <p:transition>
    <p:random/>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0" y="0"/>
            <a:ext cx="9144000" cy="6308725"/>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3" name="灯片编号占位符 2"/>
          <p:cNvSpPr>
            <a:spLocks noGrp="1"/>
          </p:cNvSpPr>
          <p:nvPr>
            <p:ph type="sldNum" sz="quarter" idx="10"/>
          </p:nvPr>
        </p:nvSpPr>
        <p:spPr/>
        <p:txBody>
          <a:bodyPr/>
          <a:lstStyle/>
          <a:p>
            <a:pPr lvl="0" algn="r" eaLnBrk="1" fontAlgn="base" hangingPunct="1"/>
            <a:fld id="{9A0DB2DC-4C9A-4742-B13C-FB6460FD3503}" type="slidenum">
              <a:rPr lang="ja-JP" altLang="en-US" strike="noStrike" noProof="1" dirty="0">
                <a:solidFill>
                  <a:srgbClr val="A50021"/>
                </a:solidFill>
                <a:latin typeface="Arial" panose="020B0604020202090204" pitchFamily="34" charset="0"/>
                <a:ea typeface="MS PGothic" panose="020B0600070205080204" pitchFamily="34" charset="-128"/>
                <a:cs typeface="+mn-ea"/>
              </a:rPr>
            </a:fld>
            <a:endParaRPr lang="en-US" altLang="ja-JP" strike="noStrike" noProof="1">
              <a:solidFill>
                <a:srgbClr val="A50021"/>
              </a:solidFill>
              <a:latin typeface="Arial" panose="020B0604020202090204" pitchFamily="34" charset="0"/>
              <a:ea typeface="MS PGothic" panose="020B0600070205080204" pitchFamily="34" charset="-128"/>
            </a:endParaRPr>
          </a:p>
        </p:txBody>
      </p:sp>
    </p:spTree>
  </p:cSld>
  <p:clrMapOvr>
    <a:masterClrMapping/>
  </p:clrMapOvr>
  <p:transition>
    <p:random/>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250825" y="908050"/>
            <a:ext cx="4244975" cy="5400675"/>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quarter" idx="2"/>
          </p:nvPr>
        </p:nvSpPr>
        <p:spPr>
          <a:xfrm>
            <a:off x="4648200" y="908050"/>
            <a:ext cx="4244975" cy="2624138"/>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内容占位符 4"/>
          <p:cNvSpPr>
            <a:spLocks noGrp="1"/>
          </p:cNvSpPr>
          <p:nvPr>
            <p:ph sz="quarter" idx="3"/>
          </p:nvPr>
        </p:nvSpPr>
        <p:spPr>
          <a:xfrm>
            <a:off x="4648200" y="3684588"/>
            <a:ext cx="4244975" cy="2624137"/>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6" name="灯片编号占位符 5"/>
          <p:cNvSpPr>
            <a:spLocks noGrp="1"/>
          </p:cNvSpPr>
          <p:nvPr>
            <p:ph type="sldNum" sz="quarter" idx="10"/>
          </p:nvPr>
        </p:nvSpPr>
        <p:spPr/>
        <p:txBody>
          <a:bodyPr/>
          <a:lstStyle/>
          <a:p>
            <a:pPr lvl="0" algn="r" eaLnBrk="1" fontAlgn="base" hangingPunct="1"/>
            <a:fld id="{9A0DB2DC-4C9A-4742-B13C-FB6460FD3503}" type="slidenum">
              <a:rPr lang="ja-JP" altLang="en-US" strike="noStrike" noProof="1" dirty="0">
                <a:solidFill>
                  <a:srgbClr val="A50021"/>
                </a:solidFill>
                <a:latin typeface="Arial" panose="020B0604020202090204" pitchFamily="34" charset="0"/>
                <a:ea typeface="MS PGothic" panose="020B0600070205080204" pitchFamily="34" charset="-128"/>
                <a:cs typeface="+mn-ea"/>
              </a:rPr>
            </a:fld>
            <a:endParaRPr lang="en-US" altLang="ja-JP" strike="noStrike" noProof="1">
              <a:solidFill>
                <a:srgbClr val="A50021"/>
              </a:solidFill>
              <a:latin typeface="Arial" panose="020B0604020202090204" pitchFamily="34" charset="0"/>
              <a:ea typeface="MS PGothic" panose="020B0600070205080204" pitchFamily="34" charset="-128"/>
            </a:endParaRPr>
          </a:p>
        </p:txBody>
      </p:sp>
    </p:spTree>
  </p:cSld>
  <p:clrMapOvr>
    <a:masterClrMapping/>
  </p:clrMapOvr>
  <p:transition>
    <p:random/>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rotWithShape="0">
          <a:blip r:embed="rId2"/>
        </a:blipFill>
        <a:effectLst/>
      </p:bgPr>
    </p:bg>
    <p:spTree>
      <p:nvGrpSpPr>
        <p:cNvPr id="1" name=""/>
        <p:cNvGrpSpPr/>
        <p:nvPr/>
      </p:nvGrpSpPr>
      <p:grpSpPr>
        <a:xfrm>
          <a:off x="0" y="0"/>
          <a:ext cx="0" cy="0"/>
          <a:chOff x="0" y="0"/>
          <a:chExt cx="0" cy="0"/>
        </a:xfrm>
      </p:grpSpPr>
      <p:sp>
        <p:nvSpPr>
          <p:cNvPr id="3074" name="AutoShape 1031"/>
          <p:cNvSpPr/>
          <p:nvPr/>
        </p:nvSpPr>
        <p:spPr>
          <a:xfrm>
            <a:off x="685800" y="3395663"/>
            <a:ext cx="7772400" cy="109537"/>
          </a:xfrm>
          <a:custGeom>
            <a:avLst/>
            <a:gdLst/>
            <a:ahLst/>
            <a:cxnLst>
              <a:cxn ang="0">
                <a:pos x="0" y="0"/>
              </a:cxn>
              <a:cxn ang="0">
                <a:pos x="2147483647" y="0"/>
              </a:cxn>
              <a:cxn ang="0">
                <a:pos x="2147483647" y="2147483647"/>
              </a:cxn>
              <a:cxn ang="0">
                <a:pos x="0" y="2147483647"/>
              </a:cxn>
              <a:cxn ang="0">
                <a:pos x="0" y="0"/>
              </a:cxn>
              <a:cxn ang="0">
                <a:pos x="2147483647" y="0"/>
              </a:cxn>
            </a:cxnLst>
            <a:rect l="0" t="0" r="0" b="0"/>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solidFill>
          <a:ln w="9525" cap="flat" cmpd="sng">
            <a:solidFill>
              <a:schemeClr val="accent2"/>
            </a:solidFill>
            <a:prstDash val="solid"/>
            <a:round/>
            <a:headEnd type="none" w="med" len="med"/>
            <a:tailEnd type="none" w="med" len="med"/>
          </a:ln>
        </p:spPr>
        <p:txBody>
          <a:bodyPr/>
          <a:lstStyle/>
          <a:p>
            <a:endParaRPr lang="zh-CN" altLang="en-US"/>
          </a:p>
        </p:txBody>
      </p:sp>
      <p:sp>
        <p:nvSpPr>
          <p:cNvPr id="5" name="Text Box 1034"/>
          <p:cNvSpPr txBox="1">
            <a:spLocks noChangeArrowheads="1"/>
          </p:cNvSpPr>
          <p:nvPr/>
        </p:nvSpPr>
        <p:spPr bwMode="auto">
          <a:xfrm>
            <a:off x="0" y="76200"/>
            <a:ext cx="914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804030504040204" pitchFamily="34" charset="0"/>
                <a:ea typeface="宋体" pitchFamily="2" charset="-122"/>
              </a:defRPr>
            </a:lvl1pPr>
            <a:lvl2pPr marL="742950" indent="-285750">
              <a:defRPr>
                <a:solidFill>
                  <a:schemeClr val="tx1"/>
                </a:solidFill>
                <a:latin typeface="Verdana" panose="020B0804030504040204" pitchFamily="34" charset="0"/>
                <a:ea typeface="宋体" pitchFamily="2" charset="-122"/>
              </a:defRPr>
            </a:lvl2pPr>
            <a:lvl3pPr marL="1143000" indent="-228600">
              <a:defRPr>
                <a:solidFill>
                  <a:schemeClr val="tx1"/>
                </a:solidFill>
                <a:latin typeface="Verdana" panose="020B0804030504040204" pitchFamily="34" charset="0"/>
                <a:ea typeface="宋体" pitchFamily="2" charset="-122"/>
              </a:defRPr>
            </a:lvl3pPr>
            <a:lvl4pPr marL="1600200" indent="-228600">
              <a:defRPr>
                <a:solidFill>
                  <a:schemeClr val="tx1"/>
                </a:solidFill>
                <a:latin typeface="Verdana" panose="020B0804030504040204" pitchFamily="34" charset="0"/>
                <a:ea typeface="宋体" pitchFamily="2" charset="-122"/>
              </a:defRPr>
            </a:lvl4pPr>
            <a:lvl5pPr marL="2057400" indent="-228600">
              <a:defRPr>
                <a:solidFill>
                  <a:schemeClr val="tx1"/>
                </a:solidFill>
                <a:latin typeface="Verdana" panose="020B0804030504040204"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anose="020B0804030504040204"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anose="020B0804030504040204"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anose="020B0804030504040204"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anose="020B0804030504040204" pitchFamily="34" charset="0"/>
                <a:ea typeface="宋体"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a:ln>
                  <a:noFill/>
                </a:ln>
                <a:solidFill>
                  <a:schemeClr val="accent2"/>
                </a:solidFill>
                <a:effectLst/>
                <a:uLnTx/>
                <a:uFillTx/>
                <a:latin typeface="Arial" panose="020B0604020202090204" pitchFamily="34" charset="0"/>
                <a:ea typeface="宋体" pitchFamily="2" charset="-122"/>
                <a:cs typeface="+mn-cs"/>
              </a:rPr>
              <a:t>Introduction of Artificial Intelligence</a:t>
            </a:r>
            <a:endParaRPr kumimoji="0" lang="en-US" altLang="zh-CN" sz="2000" b="0" i="0" u="none" strike="noStrike" kern="1200" cap="none" spc="0" normalizeH="0" baseline="0" noProof="0">
              <a:ln>
                <a:noFill/>
              </a:ln>
              <a:solidFill>
                <a:schemeClr val="accent2"/>
              </a:solidFill>
              <a:effectLst/>
              <a:uLnTx/>
              <a:uFillTx/>
              <a:latin typeface="Arial" panose="020B0604020202090204" pitchFamily="34" charset="0"/>
              <a:ea typeface="宋体" pitchFamily="2" charset="-122"/>
              <a:cs typeface="+mn-cs"/>
            </a:endParaRPr>
          </a:p>
        </p:txBody>
      </p:sp>
      <p:sp>
        <p:nvSpPr>
          <p:cNvPr id="3076" name="Line 1035"/>
          <p:cNvSpPr/>
          <p:nvPr userDrawn="1"/>
        </p:nvSpPr>
        <p:spPr>
          <a:xfrm>
            <a:off x="0" y="457200"/>
            <a:ext cx="9144000" cy="0"/>
          </a:xfrm>
          <a:prstGeom prst="line">
            <a:avLst/>
          </a:prstGeom>
          <a:ln w="57150" cap="flat" cmpd="thinThick">
            <a:solidFill>
              <a:schemeClr val="accent2"/>
            </a:solidFill>
            <a:prstDash val="solid"/>
            <a:round/>
            <a:headEnd type="none" w="med" len="med"/>
            <a:tailEnd type="none" w="med" len="med"/>
          </a:ln>
        </p:spPr>
        <p:txBody>
          <a:bodyPr anchor="t" anchorCtr="0"/>
          <a:lstStyle/>
          <a:p>
            <a:pPr lvl="0"/>
            <a:endParaRPr lang="zh-CN" altLang="en-US">
              <a:latin typeface="Verdana" panose="020B0804030504040204" pitchFamily="34" charset="0"/>
              <a:ea typeface="宋体" pitchFamily="2" charset="-122"/>
            </a:endParaRPr>
          </a:p>
        </p:txBody>
      </p:sp>
      <p:sp>
        <p:nvSpPr>
          <p:cNvPr id="111620" name="Rectangle 1028"/>
          <p:cNvSpPr>
            <a:spLocks noGrp="1" noChangeArrowheads="1"/>
          </p:cNvSpPr>
          <p:nvPr>
            <p:ph type="ctrTitle"/>
          </p:nvPr>
        </p:nvSpPr>
        <p:spPr>
          <a:xfrm>
            <a:off x="685800" y="836613"/>
            <a:ext cx="7772400" cy="2019300"/>
          </a:xfrm>
          <a:noFill/>
          <a:extLst>
            <a:ext uri="{909E8E84-426E-40DD-AFC4-6F175D3DCCD1}">
              <a14:hiddenFill xmlns:a14="http://schemas.microsoft.com/office/drawing/2010/main">
                <a:solidFill>
                  <a:schemeClr val="accent1"/>
                </a:solidFill>
              </a14:hiddenFill>
            </a:ext>
          </a:extLst>
        </p:spPr>
        <p:txBody>
          <a:bodyPr/>
          <a:lstStyle>
            <a:lvl1pPr>
              <a:defRPr/>
            </a:lvl1pPr>
          </a:lstStyle>
          <a:p>
            <a:pPr lvl="0" fontAlgn="base"/>
            <a:r>
              <a:rPr lang="ja-JP" altLang="en-US" strike="noStrike" noProof="0"/>
              <a:t>マスタ タイトルの書式設定</a:t>
            </a:r>
            <a:endParaRPr lang="ja-JP" altLang="en-US" strike="noStrike" noProof="0"/>
          </a:p>
        </p:txBody>
      </p:sp>
      <p:sp>
        <p:nvSpPr>
          <p:cNvPr id="2" name="灯片编号占位符 1"/>
          <p:cNvSpPr>
            <a:spLocks noGrp="1"/>
          </p:cNvSpPr>
          <p:nvPr>
            <p:ph type="sldNum" sz="quarter" idx="10"/>
          </p:nvPr>
        </p:nvSpPr>
        <p:spPr>
          <a:xfrm>
            <a:off x="6934200" y="6477000"/>
            <a:ext cx="1981200" cy="360363"/>
          </a:xfrm>
          <a:prstGeom prst="rect">
            <a:avLst/>
          </a:prstGeom>
          <a:noFill/>
          <a:ln>
            <a:noFill/>
          </a:ln>
        </p:spPr>
        <p:txBody>
          <a:bodyPr vert="horz" wrap="square" lIns="91440" tIns="45720" rIns="91440" bIns="45720" numCol="1" anchor="t" anchorCtr="0" compatLnSpc="1"/>
          <a:lstStyle/>
          <a:p>
            <a:pPr algn="r" eaLnBrk="1" fontAlgn="base" hangingPunct="1"/>
            <a:fld id="{9A0DB2DC-4C9A-4742-B13C-FB6460FD3503}" type="slidenum">
              <a:rPr lang="ja-JP" altLang="en-US" strike="noStrike" noProof="1" dirty="0">
                <a:solidFill>
                  <a:srgbClr val="A50021"/>
                </a:solidFill>
                <a:latin typeface="Arial" panose="020B0604020202090204" pitchFamily="34" charset="0"/>
                <a:ea typeface="MS PGothic" panose="020B0600070205080204" pitchFamily="34" charset="-128"/>
                <a:cs typeface="+mn-ea"/>
              </a:rPr>
            </a:fld>
            <a:endParaRPr lang="en-US" altLang="ja-JP" strike="noStrike" noProof="1">
              <a:solidFill>
                <a:srgbClr val="A50021"/>
              </a:solidFill>
              <a:latin typeface="Arial" panose="020B0604020202090204" pitchFamily="34" charset="0"/>
              <a:ea typeface="MS PGothic" panose="020B0600070205080204" pitchFamily="34" charset="-128"/>
            </a:endParaRPr>
          </a:p>
        </p:txBody>
      </p:sp>
    </p:spTree>
  </p:cSld>
  <p:clrMapOvr>
    <a:masterClrMapping/>
  </p:clrMapOvr>
  <p:transition>
    <p:random/>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250825" y="908050"/>
            <a:ext cx="8642350" cy="5400675"/>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灯片编号占位符 3"/>
          <p:cNvSpPr>
            <a:spLocks noGrp="1"/>
          </p:cNvSpPr>
          <p:nvPr>
            <p:ph type="sldNum" sz="quarter" idx="10"/>
          </p:nvPr>
        </p:nvSpPr>
        <p:spPr/>
        <p:txBody>
          <a:bodyPr/>
          <a:lstStyle/>
          <a:p>
            <a:pPr lvl="0" algn="r" eaLnBrk="1" fontAlgn="base" hangingPunct="1"/>
            <a:fld id="{9A0DB2DC-4C9A-4742-B13C-FB6460FD3503}" type="slidenum">
              <a:rPr lang="ja-JP" altLang="en-US" strike="noStrike" noProof="1" dirty="0">
                <a:solidFill>
                  <a:srgbClr val="A50021"/>
                </a:solidFill>
                <a:latin typeface="Arial" panose="020B0604020202090204" pitchFamily="34" charset="0"/>
                <a:ea typeface="MS PGothic" panose="020B0600070205080204" pitchFamily="34" charset="-128"/>
                <a:cs typeface="+mn-ea"/>
              </a:rPr>
            </a:fld>
            <a:endParaRPr lang="en-US" altLang="ja-JP" strike="noStrike" noProof="1">
              <a:solidFill>
                <a:srgbClr val="A50021"/>
              </a:solidFill>
              <a:latin typeface="Arial" panose="020B0604020202090204" pitchFamily="34" charset="0"/>
              <a:ea typeface="MS PGothic" panose="020B0600070205080204" pitchFamily="34" charset="-128"/>
            </a:endParaRPr>
          </a:p>
        </p:txBody>
      </p:sp>
    </p:spTree>
  </p:cSld>
  <p:clrMapOvr>
    <a:masterClrMapping/>
  </p:clrMapOvr>
  <p:transition>
    <p:random/>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fontAlgn="base"/>
            <a:r>
              <a:rPr lang="zh-CN" altLang="en-US" strike="noStrike" noProof="1"/>
              <a:t>单击此处编辑母版文本样式</a:t>
            </a:r>
            <a:endParaRPr lang="zh-CN" altLang="en-US" strike="noStrike" noProof="1"/>
          </a:p>
        </p:txBody>
      </p:sp>
      <p:sp>
        <p:nvSpPr>
          <p:cNvPr id="4" name="灯片编号占位符 3"/>
          <p:cNvSpPr>
            <a:spLocks noGrp="1"/>
          </p:cNvSpPr>
          <p:nvPr>
            <p:ph type="sldNum" sz="quarter" idx="10"/>
          </p:nvPr>
        </p:nvSpPr>
        <p:spPr/>
        <p:txBody>
          <a:bodyPr/>
          <a:lstStyle/>
          <a:p>
            <a:pPr lvl="0" algn="r" eaLnBrk="1" fontAlgn="base" hangingPunct="1"/>
            <a:fld id="{9A0DB2DC-4C9A-4742-B13C-FB6460FD3503}" type="slidenum">
              <a:rPr lang="ja-JP" altLang="en-US" strike="noStrike" noProof="1" dirty="0">
                <a:solidFill>
                  <a:srgbClr val="A50021"/>
                </a:solidFill>
                <a:latin typeface="Arial" panose="020B0604020202090204" pitchFamily="34" charset="0"/>
                <a:ea typeface="MS PGothic" panose="020B0600070205080204" pitchFamily="34" charset="-128"/>
                <a:cs typeface="+mn-ea"/>
              </a:rPr>
            </a:fld>
            <a:endParaRPr lang="en-US" altLang="ja-JP" strike="noStrike" noProof="1">
              <a:solidFill>
                <a:srgbClr val="A50021"/>
              </a:solidFill>
              <a:latin typeface="Arial" panose="020B0604020202090204" pitchFamily="34" charset="0"/>
              <a:ea typeface="MS PGothic" panose="020B0600070205080204" pitchFamily="34" charset="-128"/>
            </a:endParaRPr>
          </a:p>
        </p:txBody>
      </p:sp>
    </p:spTree>
  </p:cSld>
  <p:clrMapOvr>
    <a:masterClrMapping/>
  </p:clrMapOvr>
  <p:transition>
    <p:random/>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250825" y="908050"/>
            <a:ext cx="4244975" cy="5400675"/>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48200" y="908050"/>
            <a:ext cx="4244975" cy="5400675"/>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灯片编号占位符 4"/>
          <p:cNvSpPr>
            <a:spLocks noGrp="1"/>
          </p:cNvSpPr>
          <p:nvPr>
            <p:ph type="sldNum" sz="quarter" idx="10"/>
          </p:nvPr>
        </p:nvSpPr>
        <p:spPr/>
        <p:txBody>
          <a:bodyPr/>
          <a:lstStyle/>
          <a:p>
            <a:pPr lvl="0" algn="r" eaLnBrk="1" fontAlgn="base" hangingPunct="1"/>
            <a:fld id="{9A0DB2DC-4C9A-4742-B13C-FB6460FD3503}" type="slidenum">
              <a:rPr lang="ja-JP" altLang="en-US" strike="noStrike" noProof="1" dirty="0">
                <a:solidFill>
                  <a:srgbClr val="A50021"/>
                </a:solidFill>
                <a:latin typeface="Arial" panose="020B0604020202090204" pitchFamily="34" charset="0"/>
                <a:ea typeface="MS PGothic" panose="020B0600070205080204" pitchFamily="34" charset="-128"/>
                <a:cs typeface="+mn-ea"/>
              </a:rPr>
            </a:fld>
            <a:endParaRPr lang="en-US" altLang="ja-JP" strike="noStrike" noProof="1">
              <a:solidFill>
                <a:srgbClr val="A50021"/>
              </a:solidFill>
              <a:latin typeface="Arial" panose="020B0604020202090204" pitchFamily="34" charset="0"/>
              <a:ea typeface="MS PGothic" panose="020B0600070205080204" pitchFamily="34" charset="-128"/>
            </a:endParaRPr>
          </a:p>
        </p:txBody>
      </p:sp>
    </p:spTree>
  </p:cSld>
  <p:clrMapOvr>
    <a:masterClrMapping/>
  </p:clrMapOvr>
  <p:transition>
    <p:random/>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630238" y="2505075"/>
            <a:ext cx="3868737" cy="3684588"/>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29150" y="2505075"/>
            <a:ext cx="3887788" cy="3684588"/>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7" name="灯片编号占位符 6"/>
          <p:cNvSpPr>
            <a:spLocks noGrp="1"/>
          </p:cNvSpPr>
          <p:nvPr>
            <p:ph type="sldNum" sz="quarter" idx="10"/>
          </p:nvPr>
        </p:nvSpPr>
        <p:spPr/>
        <p:txBody>
          <a:bodyPr/>
          <a:lstStyle/>
          <a:p>
            <a:pPr lvl="0" algn="r" eaLnBrk="1" fontAlgn="base" hangingPunct="1"/>
            <a:fld id="{9A0DB2DC-4C9A-4742-B13C-FB6460FD3503}" type="slidenum">
              <a:rPr lang="ja-JP" altLang="en-US" strike="noStrike" noProof="1" dirty="0">
                <a:solidFill>
                  <a:srgbClr val="A50021"/>
                </a:solidFill>
                <a:latin typeface="Arial" panose="020B0604020202090204" pitchFamily="34" charset="0"/>
                <a:ea typeface="MS PGothic" panose="020B0600070205080204" pitchFamily="34" charset="-128"/>
                <a:cs typeface="+mn-ea"/>
              </a:rPr>
            </a:fld>
            <a:endParaRPr lang="en-US" altLang="ja-JP" strike="noStrike" noProof="1">
              <a:solidFill>
                <a:srgbClr val="A50021"/>
              </a:solidFill>
              <a:latin typeface="Arial" panose="020B0604020202090204" pitchFamily="34" charset="0"/>
              <a:ea typeface="MS PGothic" panose="020B0600070205080204" pitchFamily="34" charset="-128"/>
            </a:endParaRPr>
          </a:p>
        </p:txBody>
      </p:sp>
    </p:spTree>
  </p:cSld>
  <p:clrMapOvr>
    <a:masterClrMapping/>
  </p:clrMapOvr>
  <p:transition>
    <p:random/>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灯片编号占位符 2"/>
          <p:cNvSpPr>
            <a:spLocks noGrp="1"/>
          </p:cNvSpPr>
          <p:nvPr>
            <p:ph type="sldNum" sz="quarter" idx="10"/>
          </p:nvPr>
        </p:nvSpPr>
        <p:spPr/>
        <p:txBody>
          <a:bodyPr/>
          <a:lstStyle/>
          <a:p>
            <a:pPr lvl="0" algn="r" eaLnBrk="1" fontAlgn="base" hangingPunct="1"/>
            <a:fld id="{9A0DB2DC-4C9A-4742-B13C-FB6460FD3503}" type="slidenum">
              <a:rPr lang="ja-JP" altLang="en-US" strike="noStrike" noProof="1" dirty="0">
                <a:solidFill>
                  <a:srgbClr val="A50021"/>
                </a:solidFill>
                <a:latin typeface="Arial" panose="020B0604020202090204" pitchFamily="34" charset="0"/>
                <a:ea typeface="MS PGothic" panose="020B0600070205080204" pitchFamily="34" charset="-128"/>
                <a:cs typeface="+mn-ea"/>
              </a:rPr>
            </a:fld>
            <a:endParaRPr lang="en-US" altLang="ja-JP" strike="noStrike" noProof="1">
              <a:solidFill>
                <a:srgbClr val="A50021"/>
              </a:solidFill>
              <a:latin typeface="Arial" panose="020B0604020202090204" pitchFamily="34" charset="0"/>
              <a:ea typeface="MS PGothic" panose="020B0600070205080204" pitchFamily="34" charset="-128"/>
            </a:endParaRPr>
          </a:p>
        </p:txBody>
      </p:sp>
    </p:spTree>
  </p:cSld>
  <p:clrMapOvr>
    <a:masterClrMapping/>
  </p:clrMapOvr>
  <p:transition>
    <p:random/>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lvl="0" algn="r" eaLnBrk="1" fontAlgn="base" hangingPunct="1"/>
            <a:fld id="{9A0DB2DC-4C9A-4742-B13C-FB6460FD3503}" type="slidenum">
              <a:rPr lang="ja-JP" altLang="en-US" strike="noStrike" noProof="1" dirty="0">
                <a:solidFill>
                  <a:srgbClr val="A50021"/>
                </a:solidFill>
                <a:latin typeface="Arial" panose="020B0604020202090204" pitchFamily="34" charset="0"/>
                <a:ea typeface="MS PGothic" panose="020B0600070205080204" pitchFamily="34" charset="-128"/>
                <a:cs typeface="+mn-ea"/>
              </a:rPr>
            </a:fld>
            <a:endParaRPr lang="en-US" altLang="ja-JP" strike="noStrike" noProof="1">
              <a:solidFill>
                <a:srgbClr val="A50021"/>
              </a:solidFill>
              <a:latin typeface="Arial" panose="020B0604020202090204" pitchFamily="34" charset="0"/>
              <a:ea typeface="MS PGothic" panose="020B0600070205080204" pitchFamily="34" charset="-128"/>
            </a:endParaRPr>
          </a:p>
        </p:txBody>
      </p:sp>
    </p:spTree>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250825" y="908050"/>
            <a:ext cx="4244975" cy="5400675"/>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48200" y="908050"/>
            <a:ext cx="4244975" cy="5400675"/>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灯片编号占位符 4"/>
          <p:cNvSpPr>
            <a:spLocks noGrp="1"/>
          </p:cNvSpPr>
          <p:nvPr>
            <p:ph type="sldNum" sz="quarter" idx="10"/>
          </p:nvPr>
        </p:nvSpPr>
        <p:spPr/>
        <p:txBody>
          <a:bodyPr/>
          <a:lstStyle/>
          <a:p>
            <a:pPr lvl="0" algn="r" eaLnBrk="1" fontAlgn="base" hangingPunct="1"/>
            <a:fld id="{9A0DB2DC-4C9A-4742-B13C-FB6460FD3503}" type="slidenum">
              <a:rPr lang="ja-JP" altLang="en-US" strike="noStrike" noProof="1" dirty="0">
                <a:solidFill>
                  <a:srgbClr val="A50021"/>
                </a:solidFill>
                <a:latin typeface="Arial" panose="020B0604020202090204" pitchFamily="34" charset="0"/>
                <a:ea typeface="MS PGothic" panose="020B0600070205080204" pitchFamily="34" charset="-128"/>
                <a:cs typeface="+mn-ea"/>
              </a:rPr>
            </a:fld>
            <a:endParaRPr lang="en-US" altLang="ja-JP" strike="noStrike" noProof="1">
              <a:solidFill>
                <a:srgbClr val="A50021"/>
              </a:solidFill>
              <a:latin typeface="Arial" panose="020B0604020202090204" pitchFamily="34" charset="0"/>
              <a:ea typeface="MS PGothic" panose="020B0600070205080204" pitchFamily="34" charset="-128"/>
            </a:endParaRPr>
          </a:p>
        </p:txBody>
      </p:sp>
    </p:spTree>
  </p:cSld>
  <p:clrMapOvr>
    <a:masterClrMapping/>
  </p:clrMapOvr>
  <p:transition>
    <p:random/>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a:t>单击此处编辑母版文本样式</a:t>
            </a:r>
            <a:endParaRPr lang="zh-CN" altLang="en-US" strike="noStrike" noProof="1"/>
          </a:p>
        </p:txBody>
      </p:sp>
      <p:sp>
        <p:nvSpPr>
          <p:cNvPr id="5" name="灯片编号占位符 4"/>
          <p:cNvSpPr>
            <a:spLocks noGrp="1"/>
          </p:cNvSpPr>
          <p:nvPr>
            <p:ph type="sldNum" sz="quarter" idx="10"/>
          </p:nvPr>
        </p:nvSpPr>
        <p:spPr/>
        <p:txBody>
          <a:bodyPr/>
          <a:lstStyle/>
          <a:p>
            <a:pPr lvl="0" algn="r" eaLnBrk="1" fontAlgn="base" hangingPunct="1"/>
            <a:fld id="{9A0DB2DC-4C9A-4742-B13C-FB6460FD3503}" type="slidenum">
              <a:rPr lang="ja-JP" altLang="en-US" strike="noStrike" noProof="1" dirty="0">
                <a:solidFill>
                  <a:srgbClr val="A50021"/>
                </a:solidFill>
                <a:latin typeface="Arial" panose="020B0604020202090204" pitchFamily="34" charset="0"/>
                <a:ea typeface="MS PGothic" panose="020B0600070205080204" pitchFamily="34" charset="-128"/>
                <a:cs typeface="+mn-ea"/>
              </a:rPr>
            </a:fld>
            <a:endParaRPr lang="en-US" altLang="ja-JP" strike="noStrike" noProof="1">
              <a:solidFill>
                <a:srgbClr val="A50021"/>
              </a:solidFill>
              <a:latin typeface="Arial" panose="020B0604020202090204" pitchFamily="34" charset="0"/>
              <a:ea typeface="MS PGothic" panose="020B0600070205080204" pitchFamily="34" charset="-128"/>
            </a:endParaRPr>
          </a:p>
        </p:txBody>
      </p:sp>
    </p:spTree>
  </p:cSld>
  <p:clrMapOvr>
    <a:masterClrMapping/>
  </p:clrMapOvr>
  <p:transition>
    <p:random/>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2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a:t>单击此处编辑母版文本样式</a:t>
            </a:r>
            <a:endParaRPr lang="zh-CN" altLang="en-US" strike="noStrike" noProof="1"/>
          </a:p>
        </p:txBody>
      </p:sp>
      <p:sp>
        <p:nvSpPr>
          <p:cNvPr id="5" name="灯片编号占位符 4"/>
          <p:cNvSpPr>
            <a:spLocks noGrp="1"/>
          </p:cNvSpPr>
          <p:nvPr>
            <p:ph type="sldNum" sz="quarter" idx="10"/>
          </p:nvPr>
        </p:nvSpPr>
        <p:spPr/>
        <p:txBody>
          <a:bodyPr/>
          <a:lstStyle/>
          <a:p>
            <a:pPr lvl="0" algn="r" eaLnBrk="1" fontAlgn="base" hangingPunct="1"/>
            <a:fld id="{9A0DB2DC-4C9A-4742-B13C-FB6460FD3503}" type="slidenum">
              <a:rPr lang="ja-JP" altLang="en-US" strike="noStrike" noProof="1" dirty="0">
                <a:solidFill>
                  <a:srgbClr val="A50021"/>
                </a:solidFill>
                <a:latin typeface="Arial" panose="020B0604020202090204" pitchFamily="34" charset="0"/>
                <a:ea typeface="MS PGothic" panose="020B0600070205080204" pitchFamily="34" charset="-128"/>
                <a:cs typeface="+mn-ea"/>
              </a:rPr>
            </a:fld>
            <a:endParaRPr lang="en-US" altLang="ja-JP" strike="noStrike" noProof="1">
              <a:solidFill>
                <a:srgbClr val="A50021"/>
              </a:solidFill>
              <a:latin typeface="Arial" panose="020B0604020202090204" pitchFamily="34" charset="0"/>
              <a:ea typeface="MS PGothic" panose="020B0600070205080204" pitchFamily="34" charset="-128"/>
            </a:endParaRPr>
          </a:p>
        </p:txBody>
      </p:sp>
    </p:spTree>
  </p:cSld>
  <p:clrMapOvr>
    <a:masterClrMapping/>
  </p:clrMapOvr>
  <p:transition>
    <p:random/>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250825" y="908050"/>
            <a:ext cx="8642350" cy="5400675"/>
          </a:xfrm>
          <a:prstGeom prst="rect">
            <a:avLst/>
          </a:prstGeo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灯片编号占位符 3"/>
          <p:cNvSpPr>
            <a:spLocks noGrp="1"/>
          </p:cNvSpPr>
          <p:nvPr>
            <p:ph type="sldNum" sz="quarter" idx="10"/>
          </p:nvPr>
        </p:nvSpPr>
        <p:spPr/>
        <p:txBody>
          <a:bodyPr/>
          <a:lstStyle/>
          <a:p>
            <a:pPr lvl="0" algn="r" eaLnBrk="1" fontAlgn="base" hangingPunct="1"/>
            <a:fld id="{9A0DB2DC-4C9A-4742-B13C-FB6460FD3503}" type="slidenum">
              <a:rPr lang="ja-JP" altLang="en-US" strike="noStrike" noProof="1" dirty="0">
                <a:solidFill>
                  <a:srgbClr val="A50021"/>
                </a:solidFill>
                <a:latin typeface="Arial" panose="020B0604020202090204" pitchFamily="34" charset="0"/>
                <a:ea typeface="MS PGothic" panose="020B0600070205080204" pitchFamily="34" charset="-128"/>
                <a:cs typeface="+mn-ea"/>
              </a:rPr>
            </a:fld>
            <a:endParaRPr lang="en-US" altLang="ja-JP" strike="noStrike" noProof="1">
              <a:solidFill>
                <a:srgbClr val="A50021"/>
              </a:solidFill>
              <a:latin typeface="Arial" panose="020B0604020202090204" pitchFamily="34" charset="0"/>
              <a:ea typeface="MS PGothic" panose="020B0600070205080204" pitchFamily="34" charset="-128"/>
            </a:endParaRPr>
          </a:p>
        </p:txBody>
      </p:sp>
    </p:spTree>
  </p:cSld>
  <p:clrMapOvr>
    <a:masterClrMapping/>
  </p:clrMapOvr>
  <p:transition>
    <p:random/>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0" y="0"/>
            <a:ext cx="6705600" cy="6308725"/>
          </a:xfrm>
          <a:prstGeom prst="rect">
            <a:avLst/>
          </a:prstGeo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灯片编号占位符 3"/>
          <p:cNvSpPr>
            <a:spLocks noGrp="1"/>
          </p:cNvSpPr>
          <p:nvPr>
            <p:ph type="sldNum" sz="quarter" idx="10"/>
          </p:nvPr>
        </p:nvSpPr>
        <p:spPr/>
        <p:txBody>
          <a:bodyPr/>
          <a:lstStyle/>
          <a:p>
            <a:pPr lvl="0" algn="r" eaLnBrk="1" fontAlgn="base" hangingPunct="1"/>
            <a:fld id="{9A0DB2DC-4C9A-4742-B13C-FB6460FD3503}" type="slidenum">
              <a:rPr lang="ja-JP" altLang="en-US" strike="noStrike" noProof="1" dirty="0">
                <a:solidFill>
                  <a:srgbClr val="A50021"/>
                </a:solidFill>
                <a:latin typeface="Arial" panose="020B0604020202090204" pitchFamily="34" charset="0"/>
                <a:ea typeface="MS PGothic" panose="020B0600070205080204" pitchFamily="34" charset="-128"/>
                <a:cs typeface="+mn-ea"/>
              </a:rPr>
            </a:fld>
            <a:endParaRPr lang="en-US" altLang="ja-JP" strike="noStrike" noProof="1">
              <a:solidFill>
                <a:srgbClr val="A50021"/>
              </a:solidFill>
              <a:latin typeface="Arial" panose="020B0604020202090204" pitchFamily="34" charset="0"/>
              <a:ea typeface="MS PGothic" panose="020B0600070205080204" pitchFamily="34" charset="-128"/>
            </a:endParaRPr>
          </a:p>
        </p:txBody>
      </p:sp>
    </p:spTree>
  </p:cSld>
  <p:clrMapOvr>
    <a:masterClrMapping/>
  </p:clrMapOvr>
  <p:transition>
    <p:random/>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0" y="0"/>
            <a:ext cx="9144000" cy="765175"/>
          </a:xfrm>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quarter" idx="1"/>
          </p:nvPr>
        </p:nvSpPr>
        <p:spPr>
          <a:xfrm>
            <a:off x="250825" y="908050"/>
            <a:ext cx="4244975" cy="2624138"/>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quarter" idx="2"/>
          </p:nvPr>
        </p:nvSpPr>
        <p:spPr>
          <a:xfrm>
            <a:off x="4648200" y="908050"/>
            <a:ext cx="4244975" cy="2624138"/>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内容占位符 4"/>
          <p:cNvSpPr>
            <a:spLocks noGrp="1"/>
          </p:cNvSpPr>
          <p:nvPr>
            <p:ph sz="quarter" idx="3"/>
          </p:nvPr>
        </p:nvSpPr>
        <p:spPr>
          <a:xfrm>
            <a:off x="250825" y="3684588"/>
            <a:ext cx="4244975" cy="2624137"/>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6" name="内容占位符 5"/>
          <p:cNvSpPr>
            <a:spLocks noGrp="1"/>
          </p:cNvSpPr>
          <p:nvPr>
            <p:ph sz="quarter" idx="4"/>
          </p:nvPr>
        </p:nvSpPr>
        <p:spPr>
          <a:xfrm>
            <a:off x="4648200" y="3684588"/>
            <a:ext cx="4244975" cy="2624137"/>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7" name="灯片编号占位符 6"/>
          <p:cNvSpPr>
            <a:spLocks noGrp="1"/>
          </p:cNvSpPr>
          <p:nvPr>
            <p:ph type="sldNum" sz="quarter" idx="10"/>
          </p:nvPr>
        </p:nvSpPr>
        <p:spPr/>
        <p:txBody>
          <a:bodyPr/>
          <a:lstStyle/>
          <a:p>
            <a:pPr lvl="0" algn="r" eaLnBrk="1" fontAlgn="base" hangingPunct="1"/>
            <a:fld id="{9A0DB2DC-4C9A-4742-B13C-FB6460FD3503}" type="slidenum">
              <a:rPr lang="ja-JP" altLang="en-US" strike="noStrike" noProof="1" dirty="0">
                <a:solidFill>
                  <a:srgbClr val="A50021"/>
                </a:solidFill>
                <a:latin typeface="Arial" panose="020B0604020202090204" pitchFamily="34" charset="0"/>
                <a:ea typeface="MS PGothic" panose="020B0600070205080204" pitchFamily="34" charset="-128"/>
                <a:cs typeface="+mn-ea"/>
              </a:rPr>
            </a:fld>
            <a:endParaRPr lang="en-US" altLang="ja-JP" strike="noStrike" noProof="1">
              <a:solidFill>
                <a:srgbClr val="A50021"/>
              </a:solidFill>
              <a:latin typeface="Arial" panose="020B0604020202090204" pitchFamily="34" charset="0"/>
              <a:ea typeface="MS PGothic" panose="020B0600070205080204" pitchFamily="34" charset="-128"/>
            </a:endParaRPr>
          </a:p>
        </p:txBody>
      </p:sp>
    </p:spTree>
  </p:cSld>
  <p:clrMapOvr>
    <a:masterClrMapping/>
  </p:clrMapOvr>
  <p:transition>
    <p:random/>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sz="half" idx="1"/>
          </p:nvPr>
        </p:nvSpPr>
        <p:spPr>
          <a:xfrm>
            <a:off x="250825" y="908050"/>
            <a:ext cx="4244975" cy="5400675"/>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quarter" idx="2"/>
          </p:nvPr>
        </p:nvSpPr>
        <p:spPr>
          <a:xfrm>
            <a:off x="4648200" y="908050"/>
            <a:ext cx="4244975" cy="2624138"/>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内容占位符 4"/>
          <p:cNvSpPr>
            <a:spLocks noGrp="1"/>
          </p:cNvSpPr>
          <p:nvPr>
            <p:ph sz="quarter" idx="3"/>
          </p:nvPr>
        </p:nvSpPr>
        <p:spPr>
          <a:xfrm>
            <a:off x="4648200" y="3684588"/>
            <a:ext cx="4244975" cy="2624137"/>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6" name="灯片编号占位符 5"/>
          <p:cNvSpPr>
            <a:spLocks noGrp="1"/>
          </p:cNvSpPr>
          <p:nvPr>
            <p:ph type="sldNum" sz="quarter" idx="10"/>
          </p:nvPr>
        </p:nvSpPr>
        <p:spPr/>
        <p:txBody>
          <a:bodyPr/>
          <a:lstStyle/>
          <a:p>
            <a:pPr lvl="0" algn="r" eaLnBrk="1" fontAlgn="base" hangingPunct="1"/>
            <a:fld id="{9A0DB2DC-4C9A-4742-B13C-FB6460FD3503}" type="slidenum">
              <a:rPr lang="ja-JP" altLang="en-US" strike="noStrike" noProof="1" dirty="0">
                <a:solidFill>
                  <a:srgbClr val="A50021"/>
                </a:solidFill>
                <a:latin typeface="Arial" panose="020B0604020202090204" pitchFamily="34" charset="0"/>
                <a:ea typeface="MS PGothic" panose="020B0600070205080204" pitchFamily="34" charset="-128"/>
                <a:cs typeface="+mn-ea"/>
              </a:rPr>
            </a:fld>
            <a:endParaRPr lang="en-US" altLang="ja-JP" strike="noStrike" noProof="1">
              <a:solidFill>
                <a:srgbClr val="A50021"/>
              </a:solidFill>
              <a:latin typeface="Arial" panose="020B0604020202090204" pitchFamily="34" charset="0"/>
              <a:ea typeface="MS PGothic" panose="020B0600070205080204" pitchFamily="34" charset="-128"/>
            </a:endParaRPr>
          </a:p>
        </p:txBody>
      </p:sp>
    </p:spTree>
  </p:cSld>
  <p:clrMapOvr>
    <a:masterClrMapping/>
  </p:clrMapOvr>
  <p:transition>
    <p:random/>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sz="half" idx="1"/>
          </p:nvPr>
        </p:nvSpPr>
        <p:spPr>
          <a:xfrm>
            <a:off x="250825" y="908050"/>
            <a:ext cx="4244975" cy="5400675"/>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48200" y="908050"/>
            <a:ext cx="4244975" cy="5400675"/>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灯片编号占位符 4"/>
          <p:cNvSpPr>
            <a:spLocks noGrp="1"/>
          </p:cNvSpPr>
          <p:nvPr>
            <p:ph type="sldNum" sz="quarter" idx="10"/>
          </p:nvPr>
        </p:nvSpPr>
        <p:spPr/>
        <p:txBody>
          <a:bodyPr/>
          <a:lstStyle/>
          <a:p>
            <a:pPr lvl="0" algn="r" eaLnBrk="1" fontAlgn="base" hangingPunct="1"/>
            <a:fld id="{9A0DB2DC-4C9A-4742-B13C-FB6460FD3503}" type="slidenum">
              <a:rPr lang="ja-JP" altLang="en-US" strike="noStrike" noProof="1" dirty="0">
                <a:solidFill>
                  <a:srgbClr val="A50021"/>
                </a:solidFill>
                <a:latin typeface="Arial" panose="020B0604020202090204" pitchFamily="34" charset="0"/>
                <a:ea typeface="MS PGothic" panose="020B0600070205080204" pitchFamily="34" charset="-128"/>
                <a:cs typeface="+mn-ea"/>
              </a:rPr>
            </a:fld>
            <a:endParaRPr lang="en-US" altLang="ja-JP" strike="noStrike" noProof="1">
              <a:solidFill>
                <a:srgbClr val="A50021"/>
              </a:solidFill>
              <a:latin typeface="Arial" panose="020B0604020202090204" pitchFamily="34" charset="0"/>
              <a:ea typeface="MS PGothic" panose="020B0600070205080204" pitchFamily="34" charset="-128"/>
            </a:endParaRPr>
          </a:p>
        </p:txBody>
      </p:sp>
    </p:spTree>
  </p:cSld>
  <p:clrMapOvr>
    <a:masterClrMapping/>
  </p:clrMapOvr>
  <p:transition>
    <p:random/>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0" y="0"/>
            <a:ext cx="9144000" cy="6308725"/>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3" name="灯片编号占位符 2"/>
          <p:cNvSpPr>
            <a:spLocks noGrp="1"/>
          </p:cNvSpPr>
          <p:nvPr>
            <p:ph type="sldNum" sz="quarter" idx="10"/>
          </p:nvPr>
        </p:nvSpPr>
        <p:spPr/>
        <p:txBody>
          <a:bodyPr/>
          <a:lstStyle/>
          <a:p>
            <a:pPr lvl="0" algn="r" eaLnBrk="1" fontAlgn="base" hangingPunct="1"/>
            <a:fld id="{9A0DB2DC-4C9A-4742-B13C-FB6460FD3503}" type="slidenum">
              <a:rPr lang="ja-JP" altLang="en-US" strike="noStrike" noProof="1" dirty="0">
                <a:solidFill>
                  <a:srgbClr val="A50021"/>
                </a:solidFill>
                <a:latin typeface="Arial" panose="020B0604020202090204" pitchFamily="34" charset="0"/>
                <a:ea typeface="MS PGothic" panose="020B0600070205080204" pitchFamily="34" charset="-128"/>
                <a:cs typeface="+mn-ea"/>
              </a:rPr>
            </a:fld>
            <a:endParaRPr lang="en-US" altLang="ja-JP" strike="noStrike" noProof="1">
              <a:solidFill>
                <a:srgbClr val="A50021"/>
              </a:solidFill>
              <a:latin typeface="Arial" panose="020B0604020202090204" pitchFamily="34" charset="0"/>
              <a:ea typeface="MS PGothic" panose="020B0600070205080204" pitchFamily="34" charset="-128"/>
            </a:endParaRPr>
          </a:p>
        </p:txBody>
      </p:sp>
    </p:spTree>
  </p:cSld>
  <p:clrMapOvr>
    <a:masterClrMapping/>
  </p:clrMapOvr>
  <p:transition>
    <p:random/>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250825" y="908050"/>
            <a:ext cx="4244975" cy="5400675"/>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quarter" idx="2"/>
          </p:nvPr>
        </p:nvSpPr>
        <p:spPr>
          <a:xfrm>
            <a:off x="4648200" y="908050"/>
            <a:ext cx="4244975" cy="2624138"/>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内容占位符 4"/>
          <p:cNvSpPr>
            <a:spLocks noGrp="1"/>
          </p:cNvSpPr>
          <p:nvPr>
            <p:ph sz="quarter" idx="3"/>
          </p:nvPr>
        </p:nvSpPr>
        <p:spPr>
          <a:xfrm>
            <a:off x="4648200" y="3684588"/>
            <a:ext cx="4244975" cy="2624137"/>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6" name="灯片编号占位符 5"/>
          <p:cNvSpPr>
            <a:spLocks noGrp="1"/>
          </p:cNvSpPr>
          <p:nvPr>
            <p:ph type="sldNum" sz="quarter" idx="10"/>
          </p:nvPr>
        </p:nvSpPr>
        <p:spPr/>
        <p:txBody>
          <a:bodyPr/>
          <a:lstStyle/>
          <a:p>
            <a:pPr lvl="0" algn="r" eaLnBrk="1" fontAlgn="base" hangingPunct="1"/>
            <a:fld id="{9A0DB2DC-4C9A-4742-B13C-FB6460FD3503}" type="slidenum">
              <a:rPr lang="ja-JP" altLang="en-US" strike="noStrike" noProof="1" dirty="0">
                <a:solidFill>
                  <a:srgbClr val="A50021"/>
                </a:solidFill>
                <a:latin typeface="Arial" panose="020B0604020202090204" pitchFamily="34" charset="0"/>
                <a:ea typeface="MS PGothic" panose="020B0600070205080204" pitchFamily="34" charset="-128"/>
                <a:cs typeface="+mn-ea"/>
              </a:rPr>
            </a:fld>
            <a:endParaRPr lang="en-US" altLang="ja-JP" strike="noStrike" noProof="1">
              <a:solidFill>
                <a:srgbClr val="A50021"/>
              </a:solidFill>
              <a:latin typeface="Arial" panose="020B0604020202090204" pitchFamily="34" charset="0"/>
              <a:ea typeface="MS PGothic" panose="020B0600070205080204" pitchFamily="34" charset="-128"/>
            </a:endParaRPr>
          </a:p>
        </p:txBody>
      </p:sp>
    </p:spTree>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630238" y="2505075"/>
            <a:ext cx="3868737" cy="3684588"/>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29150" y="2505075"/>
            <a:ext cx="3887788" cy="3684588"/>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7" name="灯片编号占位符 6"/>
          <p:cNvSpPr>
            <a:spLocks noGrp="1"/>
          </p:cNvSpPr>
          <p:nvPr>
            <p:ph type="sldNum" sz="quarter" idx="10"/>
          </p:nvPr>
        </p:nvSpPr>
        <p:spPr/>
        <p:txBody>
          <a:bodyPr/>
          <a:lstStyle/>
          <a:p>
            <a:pPr lvl="0" algn="r" eaLnBrk="1" fontAlgn="base" hangingPunct="1"/>
            <a:fld id="{9A0DB2DC-4C9A-4742-B13C-FB6460FD3503}" type="slidenum">
              <a:rPr lang="ja-JP" altLang="en-US" strike="noStrike" noProof="1" dirty="0">
                <a:solidFill>
                  <a:srgbClr val="A50021"/>
                </a:solidFill>
                <a:latin typeface="Arial" panose="020B0604020202090204" pitchFamily="34" charset="0"/>
                <a:ea typeface="MS PGothic" panose="020B0600070205080204" pitchFamily="34" charset="-128"/>
                <a:cs typeface="+mn-ea"/>
              </a:rPr>
            </a:fld>
            <a:endParaRPr lang="en-US" altLang="ja-JP" strike="noStrike" noProof="1">
              <a:solidFill>
                <a:srgbClr val="A50021"/>
              </a:solidFill>
              <a:latin typeface="Arial" panose="020B0604020202090204" pitchFamily="34" charset="0"/>
              <a:ea typeface="MS PGothic" panose="020B0600070205080204" pitchFamily="34" charset="-128"/>
            </a:endParaRPr>
          </a:p>
        </p:txBody>
      </p:sp>
    </p:spTree>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灯片编号占位符 2"/>
          <p:cNvSpPr>
            <a:spLocks noGrp="1"/>
          </p:cNvSpPr>
          <p:nvPr>
            <p:ph type="sldNum" sz="quarter" idx="10"/>
          </p:nvPr>
        </p:nvSpPr>
        <p:spPr/>
        <p:txBody>
          <a:bodyPr/>
          <a:lstStyle/>
          <a:p>
            <a:pPr lvl="0" algn="r" eaLnBrk="1" fontAlgn="base" hangingPunct="1"/>
            <a:fld id="{9A0DB2DC-4C9A-4742-B13C-FB6460FD3503}" type="slidenum">
              <a:rPr lang="ja-JP" altLang="en-US" strike="noStrike" noProof="1" dirty="0">
                <a:solidFill>
                  <a:srgbClr val="A50021"/>
                </a:solidFill>
                <a:latin typeface="Arial" panose="020B0604020202090204" pitchFamily="34" charset="0"/>
                <a:ea typeface="MS PGothic" panose="020B0600070205080204" pitchFamily="34" charset="-128"/>
                <a:cs typeface="+mn-ea"/>
              </a:rPr>
            </a:fld>
            <a:endParaRPr lang="en-US" altLang="ja-JP" strike="noStrike" noProof="1">
              <a:solidFill>
                <a:srgbClr val="A50021"/>
              </a:solidFill>
              <a:latin typeface="Arial" panose="020B0604020202090204" pitchFamily="34" charset="0"/>
              <a:ea typeface="MS PGothic" panose="020B0600070205080204" pitchFamily="34" charset="-128"/>
            </a:endParaRPr>
          </a:p>
        </p:txBody>
      </p:sp>
    </p:spTree>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lvl="0" algn="r" eaLnBrk="1" fontAlgn="base" hangingPunct="1"/>
            <a:fld id="{9A0DB2DC-4C9A-4742-B13C-FB6460FD3503}" type="slidenum">
              <a:rPr lang="ja-JP" altLang="en-US" strike="noStrike" noProof="1" dirty="0">
                <a:solidFill>
                  <a:srgbClr val="A50021"/>
                </a:solidFill>
                <a:latin typeface="Arial" panose="020B0604020202090204" pitchFamily="34" charset="0"/>
                <a:ea typeface="MS PGothic" panose="020B0600070205080204" pitchFamily="34" charset="-128"/>
                <a:cs typeface="+mn-ea"/>
              </a:rPr>
            </a:fld>
            <a:endParaRPr lang="en-US" altLang="ja-JP" strike="noStrike" noProof="1">
              <a:solidFill>
                <a:srgbClr val="A50021"/>
              </a:solidFill>
              <a:latin typeface="Arial" panose="020B0604020202090204" pitchFamily="34" charset="0"/>
              <a:ea typeface="MS PGothic" panose="020B0600070205080204" pitchFamily="34" charset="-128"/>
            </a:endParaRPr>
          </a:p>
        </p:txBody>
      </p:sp>
    </p:spTree>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a:t>单击此处编辑母版文本样式</a:t>
            </a:r>
            <a:endParaRPr lang="zh-CN" altLang="en-US" strike="noStrike" noProof="1"/>
          </a:p>
        </p:txBody>
      </p:sp>
      <p:sp>
        <p:nvSpPr>
          <p:cNvPr id="5" name="灯片编号占位符 4"/>
          <p:cNvSpPr>
            <a:spLocks noGrp="1"/>
          </p:cNvSpPr>
          <p:nvPr>
            <p:ph type="sldNum" sz="quarter" idx="10"/>
          </p:nvPr>
        </p:nvSpPr>
        <p:spPr/>
        <p:txBody>
          <a:bodyPr/>
          <a:lstStyle/>
          <a:p>
            <a:pPr lvl="0" algn="r" eaLnBrk="1" fontAlgn="base" hangingPunct="1"/>
            <a:fld id="{9A0DB2DC-4C9A-4742-B13C-FB6460FD3503}" type="slidenum">
              <a:rPr lang="ja-JP" altLang="en-US" strike="noStrike" noProof="1" dirty="0">
                <a:solidFill>
                  <a:srgbClr val="A50021"/>
                </a:solidFill>
                <a:latin typeface="Arial" panose="020B0604020202090204" pitchFamily="34" charset="0"/>
                <a:ea typeface="MS PGothic" panose="020B0600070205080204" pitchFamily="34" charset="-128"/>
                <a:cs typeface="+mn-ea"/>
              </a:rPr>
            </a:fld>
            <a:endParaRPr lang="en-US" altLang="ja-JP" strike="noStrike" noProof="1">
              <a:solidFill>
                <a:srgbClr val="A50021"/>
              </a:solidFill>
              <a:latin typeface="Arial" panose="020B0604020202090204" pitchFamily="34" charset="0"/>
              <a:ea typeface="MS PGothic" panose="020B0600070205080204" pitchFamily="34" charset="-128"/>
            </a:endParaRPr>
          </a:p>
        </p:txBody>
      </p:sp>
    </p:spTree>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2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a:t>单击此处编辑母版文本样式</a:t>
            </a:r>
            <a:endParaRPr lang="zh-CN" altLang="en-US" strike="noStrike" noProof="1"/>
          </a:p>
        </p:txBody>
      </p:sp>
      <p:sp>
        <p:nvSpPr>
          <p:cNvPr id="5" name="灯片编号占位符 4"/>
          <p:cNvSpPr>
            <a:spLocks noGrp="1"/>
          </p:cNvSpPr>
          <p:nvPr>
            <p:ph type="sldNum" sz="quarter" idx="10"/>
          </p:nvPr>
        </p:nvSpPr>
        <p:spPr/>
        <p:txBody>
          <a:bodyPr/>
          <a:lstStyle/>
          <a:p>
            <a:pPr lvl="0" algn="r" eaLnBrk="1" fontAlgn="base" hangingPunct="1"/>
            <a:fld id="{9A0DB2DC-4C9A-4742-B13C-FB6460FD3503}" type="slidenum">
              <a:rPr lang="ja-JP" altLang="en-US" strike="noStrike" noProof="1" dirty="0">
                <a:solidFill>
                  <a:srgbClr val="A50021"/>
                </a:solidFill>
                <a:latin typeface="Arial" panose="020B0604020202090204" pitchFamily="34" charset="0"/>
                <a:ea typeface="MS PGothic" panose="020B0600070205080204" pitchFamily="34" charset="-128"/>
                <a:cs typeface="+mn-ea"/>
              </a:rPr>
            </a:fld>
            <a:endParaRPr lang="en-US" altLang="ja-JP" strike="noStrike" noProof="1">
              <a:solidFill>
                <a:srgbClr val="A50021"/>
              </a:solidFill>
              <a:latin typeface="Arial" panose="020B0604020202090204" pitchFamily="34" charset="0"/>
              <a:ea typeface="MS PGothic" panose="020B0600070205080204" pitchFamily="34" charset="-128"/>
            </a:endParaRPr>
          </a:p>
        </p:txBody>
      </p:sp>
    </p:spTree>
  </p:cSld>
  <p:clrMapOvr>
    <a:masterClrMapping/>
  </p:clrMapOvr>
  <p:transition>
    <p:random/>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image" Target="../media/image1.png"/><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5.xml"/><Relationship Id="rId8" Type="http://schemas.openxmlformats.org/officeDocument/2006/relationships/slideLayout" Target="../slideLayouts/slideLayout24.xml"/><Relationship Id="rId7" Type="http://schemas.openxmlformats.org/officeDocument/2006/relationships/slideLayout" Target="../slideLayouts/slideLayout23.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 Id="rId3" Type="http://schemas.openxmlformats.org/officeDocument/2006/relationships/slideLayout" Target="../slideLayouts/slideLayout19.xml"/><Relationship Id="rId2" Type="http://schemas.openxmlformats.org/officeDocument/2006/relationships/slideLayout" Target="../slideLayouts/slideLayout18.xml"/><Relationship Id="rId18" Type="http://schemas.openxmlformats.org/officeDocument/2006/relationships/theme" Target="../theme/theme2.xml"/><Relationship Id="rId17" Type="http://schemas.openxmlformats.org/officeDocument/2006/relationships/image" Target="../media/image1.png"/><Relationship Id="rId16" Type="http://schemas.openxmlformats.org/officeDocument/2006/relationships/slideLayout" Target="../slideLayouts/slideLayout32.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1" Type="http://schemas.openxmlformats.org/officeDocument/2006/relationships/slideLayout" Target="../slideLayouts/slideLayout27.xml"/><Relationship Id="rId10" Type="http://schemas.openxmlformats.org/officeDocument/2006/relationships/slideLayout" Target="../slideLayouts/slideLayout26.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1.xml"/><Relationship Id="rId8" Type="http://schemas.openxmlformats.org/officeDocument/2006/relationships/slideLayout" Target="../slideLayouts/slideLayout40.xml"/><Relationship Id="rId7" Type="http://schemas.openxmlformats.org/officeDocument/2006/relationships/slideLayout" Target="../slideLayouts/slideLayout39.xml"/><Relationship Id="rId6" Type="http://schemas.openxmlformats.org/officeDocument/2006/relationships/slideLayout" Target="../slideLayouts/slideLayout38.xml"/><Relationship Id="rId5" Type="http://schemas.openxmlformats.org/officeDocument/2006/relationships/slideLayout" Target="../slideLayouts/slideLayout37.xml"/><Relationship Id="rId4" Type="http://schemas.openxmlformats.org/officeDocument/2006/relationships/slideLayout" Target="../slideLayouts/slideLayout36.xml"/><Relationship Id="rId3" Type="http://schemas.openxmlformats.org/officeDocument/2006/relationships/slideLayout" Target="../slideLayouts/slideLayout35.xml"/><Relationship Id="rId2" Type="http://schemas.openxmlformats.org/officeDocument/2006/relationships/slideLayout" Target="../slideLayouts/slideLayout34.xml"/><Relationship Id="rId18" Type="http://schemas.openxmlformats.org/officeDocument/2006/relationships/theme" Target="../theme/theme3.xml"/><Relationship Id="rId17" Type="http://schemas.openxmlformats.org/officeDocument/2006/relationships/image" Target="../media/image1.png"/><Relationship Id="rId16" Type="http://schemas.openxmlformats.org/officeDocument/2006/relationships/slideLayout" Target="../slideLayouts/slideLayout48.xml"/><Relationship Id="rId15" Type="http://schemas.openxmlformats.org/officeDocument/2006/relationships/slideLayout" Target="../slideLayouts/slideLayout47.xml"/><Relationship Id="rId14" Type="http://schemas.openxmlformats.org/officeDocument/2006/relationships/slideLayout" Target="../slideLayouts/slideLayout46.xml"/><Relationship Id="rId13" Type="http://schemas.openxmlformats.org/officeDocument/2006/relationships/slideLayout" Target="../slideLayouts/slideLayout45.xml"/><Relationship Id="rId12" Type="http://schemas.openxmlformats.org/officeDocument/2006/relationships/slideLayout" Target="../slideLayouts/slideLayout44.xml"/><Relationship Id="rId11" Type="http://schemas.openxmlformats.org/officeDocument/2006/relationships/slideLayout" Target="../slideLayouts/slideLayout43.xml"/><Relationship Id="rId10" Type="http://schemas.openxmlformats.org/officeDocument/2006/relationships/slideLayout" Target="../slideLayouts/slideLayout42.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7"/>
        </a:blip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0" y="0"/>
            <a:ext cx="9144000" cy="765175"/>
          </a:xfrm>
          <a:prstGeom prst="rect">
            <a:avLst/>
          </a:prstGeom>
          <a:solidFill>
            <a:srgbClr val="A50021"/>
          </a:solidFill>
          <a:ln w="9525">
            <a:noFill/>
          </a:ln>
        </p:spPr>
        <p:txBody>
          <a:bodyPr anchor="b" anchorCtr="0"/>
          <a:lstStyle/>
          <a:p>
            <a:pPr lvl="0" indent="176530"/>
            <a:r>
              <a:rPr lang="ja-JP" altLang="en-US" dirty="0"/>
              <a:t>マスタ タイトルの書式設定</a:t>
            </a:r>
            <a:endParaRPr lang="ja-JP" altLang="en-US" dirty="0"/>
          </a:p>
        </p:txBody>
      </p:sp>
      <p:sp>
        <p:nvSpPr>
          <p:cNvPr id="110598" name="Rectangle 6"/>
          <p:cNvSpPr>
            <a:spLocks noGrp="1" noChangeArrowheads="1"/>
          </p:cNvSpPr>
          <p:nvPr>
            <p:ph type="sldNum" sz="quarter" idx="4"/>
          </p:nvPr>
        </p:nvSpPr>
        <p:spPr bwMode="auto">
          <a:xfrm>
            <a:off x="6934200" y="6477000"/>
            <a:ext cx="1981200"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lgn="r" eaLnBrk="1" fontAlgn="base" hangingPunct="1"/>
            <a:fld id="{9A0DB2DC-4C9A-4742-B13C-FB6460FD3503}" type="slidenum">
              <a:rPr lang="ja-JP" altLang="en-US" strike="noStrike" noProof="1" dirty="0">
                <a:solidFill>
                  <a:srgbClr val="A50021"/>
                </a:solidFill>
                <a:latin typeface="Arial" panose="020B0604020202090204" pitchFamily="34" charset="0"/>
                <a:ea typeface="MS PGothic" panose="020B0600070205080204" pitchFamily="34" charset="-128"/>
                <a:cs typeface="+mn-ea"/>
              </a:rPr>
            </a:fld>
            <a:endParaRPr lang="en-US" altLang="ja-JP" strike="noStrike" noProof="1">
              <a:solidFill>
                <a:srgbClr val="A50021"/>
              </a:solidFill>
              <a:latin typeface="Arial" panose="020B0604020202090204" pitchFamily="34" charset="0"/>
              <a:ea typeface="MS PGothic" panose="020B0600070205080204" pitchFamily="34" charset="-128"/>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p:random/>
  </p:transition>
  <p:hf sldNum="0" hdr="0" ftr="0" dt="0"/>
  <p:txStyles>
    <p:titleStyle>
      <a:lvl1pPr indent="176530" algn="l" rtl="0" eaLnBrk="0" fontAlgn="base" hangingPunct="0">
        <a:spcBef>
          <a:spcPct val="0"/>
        </a:spcBef>
        <a:spcAft>
          <a:spcPct val="0"/>
        </a:spcAft>
        <a:defRPr sz="3800" b="1" kern="1200">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2pPr>
      <a:lvl3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3pPr>
      <a:lvl4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4pPr>
      <a:lvl5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5pPr>
      <a:lvl6pPr marL="4572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6pPr>
      <a:lvl7pPr marL="9144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7pPr>
      <a:lvl8pPr marL="13716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8pPr>
      <a:lvl9pPr marL="18288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9pPr>
    </p:titleStyle>
    <p:body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7"/>
        </a:blipFill>
        <a:effectLst/>
      </p:bgPr>
    </p:bg>
    <p:spTree>
      <p:nvGrpSpPr>
        <p:cNvPr id="1" name=""/>
        <p:cNvGrpSpPr/>
        <p:nvPr/>
      </p:nvGrpSpPr>
      <p:grpSpPr>
        <a:xfrm>
          <a:off x="0" y="0"/>
          <a:ext cx="0" cy="0"/>
          <a:chOff x="0" y="0"/>
          <a:chExt cx="0" cy="0"/>
        </a:xfrm>
      </p:grpSpPr>
      <p:sp>
        <p:nvSpPr>
          <p:cNvPr id="2050" name="Rectangle 2"/>
          <p:cNvSpPr>
            <a:spLocks noGrp="1"/>
          </p:cNvSpPr>
          <p:nvPr>
            <p:ph type="title"/>
          </p:nvPr>
        </p:nvSpPr>
        <p:spPr>
          <a:xfrm>
            <a:off x="0" y="0"/>
            <a:ext cx="9144000" cy="765175"/>
          </a:xfrm>
          <a:prstGeom prst="rect">
            <a:avLst/>
          </a:prstGeom>
          <a:solidFill>
            <a:srgbClr val="A50021"/>
          </a:solidFill>
          <a:ln w="9525">
            <a:noFill/>
          </a:ln>
        </p:spPr>
        <p:txBody>
          <a:bodyPr anchor="b" anchorCtr="0"/>
          <a:lstStyle/>
          <a:p>
            <a:pPr lvl="0" indent="176530"/>
            <a:r>
              <a:rPr lang="ja-JP" altLang="en-US" dirty="0"/>
              <a:t>マスタ タイトルの書式設定</a:t>
            </a:r>
            <a:endParaRPr lang="ja-JP" altLang="en-US" dirty="0"/>
          </a:p>
        </p:txBody>
      </p:sp>
      <p:sp>
        <p:nvSpPr>
          <p:cNvPr id="110598" name="Rectangle 6"/>
          <p:cNvSpPr>
            <a:spLocks noGrp="1" noChangeArrowheads="1"/>
          </p:cNvSpPr>
          <p:nvPr>
            <p:ph type="sldNum" sz="quarter" idx="4"/>
          </p:nvPr>
        </p:nvSpPr>
        <p:spPr bwMode="auto">
          <a:xfrm>
            <a:off x="6934200" y="6477000"/>
            <a:ext cx="1981200"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lgn="r" eaLnBrk="1" fontAlgn="base" hangingPunct="1"/>
            <a:fld id="{9A0DB2DC-4C9A-4742-B13C-FB6460FD3503}" type="slidenum">
              <a:rPr lang="ja-JP" altLang="en-US" strike="noStrike" noProof="1" dirty="0">
                <a:solidFill>
                  <a:srgbClr val="A50021"/>
                </a:solidFill>
                <a:latin typeface="Arial" panose="020B0604020202090204" pitchFamily="34" charset="0"/>
                <a:ea typeface="MS PGothic" panose="020B0600070205080204" pitchFamily="34" charset="-128"/>
                <a:cs typeface="+mn-ea"/>
              </a:rPr>
            </a:fld>
            <a:endParaRPr lang="en-US" altLang="ja-JP" strike="noStrike" noProof="1">
              <a:solidFill>
                <a:srgbClr val="A50021"/>
              </a:solidFill>
              <a:latin typeface="Arial" panose="020B0604020202090204" pitchFamily="34" charset="0"/>
              <a:ea typeface="MS PGothic" panose="020B0600070205080204" pitchFamily="34" charset="-128"/>
            </a:endParaRP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transition>
    <p:random/>
  </p:transition>
  <p:hf sldNum="0" hdr="0" ftr="0" dt="0"/>
  <p:txStyles>
    <p:titleStyle>
      <a:lvl1pPr indent="176530" algn="l" rtl="0" eaLnBrk="0" fontAlgn="base" hangingPunct="0">
        <a:spcBef>
          <a:spcPct val="0"/>
        </a:spcBef>
        <a:spcAft>
          <a:spcPct val="0"/>
        </a:spcAft>
        <a:defRPr sz="3800" b="1" kern="1200">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2pPr>
      <a:lvl3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3pPr>
      <a:lvl4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4pPr>
      <a:lvl5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5pPr>
      <a:lvl6pPr marL="4572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6pPr>
      <a:lvl7pPr marL="9144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7pPr>
      <a:lvl8pPr marL="13716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8pPr>
      <a:lvl9pPr marL="18288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9pPr>
    </p:titleStyle>
    <p:body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7"/>
        </a:blip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0" y="0"/>
            <a:ext cx="9144000" cy="765175"/>
          </a:xfrm>
          <a:prstGeom prst="rect">
            <a:avLst/>
          </a:prstGeom>
          <a:solidFill>
            <a:srgbClr val="A50021"/>
          </a:solidFill>
          <a:ln w="9525">
            <a:noFill/>
          </a:ln>
        </p:spPr>
        <p:txBody>
          <a:bodyPr anchor="b" anchorCtr="0"/>
          <a:lstStyle/>
          <a:p>
            <a:pPr lvl="0" indent="176530"/>
            <a:r>
              <a:rPr lang="ja-JP" altLang="en-US" dirty="0"/>
              <a:t>マスタ タイトルの書式設定</a:t>
            </a:r>
            <a:endParaRPr lang="ja-JP" altLang="en-US" dirty="0"/>
          </a:p>
        </p:txBody>
      </p:sp>
      <p:sp>
        <p:nvSpPr>
          <p:cNvPr id="110598" name="Rectangle 6"/>
          <p:cNvSpPr>
            <a:spLocks noGrp="1" noChangeArrowheads="1"/>
          </p:cNvSpPr>
          <p:nvPr>
            <p:ph type="sldNum" sz="quarter" idx="4"/>
          </p:nvPr>
        </p:nvSpPr>
        <p:spPr bwMode="auto">
          <a:xfrm>
            <a:off x="6934200" y="6477000"/>
            <a:ext cx="1981200"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lgn="r" eaLnBrk="1" fontAlgn="base" hangingPunct="1"/>
            <a:fld id="{9A0DB2DC-4C9A-4742-B13C-FB6460FD3503}" type="slidenum">
              <a:rPr lang="ja-JP" altLang="en-US" strike="noStrike" noProof="1" dirty="0">
                <a:solidFill>
                  <a:srgbClr val="A50021"/>
                </a:solidFill>
                <a:latin typeface="Arial" panose="020B0604020202090204" pitchFamily="34" charset="0"/>
                <a:ea typeface="MS PGothic" panose="020B0600070205080204" pitchFamily="34" charset="-128"/>
                <a:cs typeface="+mn-ea"/>
              </a:rPr>
            </a:fld>
            <a:endParaRPr lang="en-US" altLang="ja-JP" strike="noStrike" noProof="1">
              <a:solidFill>
                <a:srgbClr val="A50021"/>
              </a:solidFill>
              <a:latin typeface="Arial" panose="020B0604020202090204" pitchFamily="34" charset="0"/>
              <a:ea typeface="MS PGothic" panose="020B0600070205080204" pitchFamily="34" charset="-128"/>
            </a:endParaRPr>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Lst>
  <p:transition>
    <p:random/>
  </p:transition>
  <p:hf sldNum="0" hdr="0" ftr="0" dt="0"/>
  <p:txStyles>
    <p:titleStyle>
      <a:lvl1pPr indent="176530" algn="l" rtl="0" eaLnBrk="0" fontAlgn="base" hangingPunct="0">
        <a:spcBef>
          <a:spcPct val="0"/>
        </a:spcBef>
        <a:spcAft>
          <a:spcPct val="0"/>
        </a:spcAft>
        <a:defRPr sz="3800" b="1" kern="1200">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2pPr>
      <a:lvl3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3pPr>
      <a:lvl4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4pPr>
      <a:lvl5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5pPr>
      <a:lvl6pPr marL="4572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6pPr>
      <a:lvl7pPr marL="9144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7pPr>
      <a:lvl8pPr marL="13716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8pPr>
      <a:lvl9pPr marL="18288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9pPr>
    </p:titleStyle>
    <p:body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image" Target="../media/image7.wmf"/><Relationship Id="rId3" Type="http://schemas.openxmlformats.org/officeDocument/2006/relationships/image" Target="../media/image6.wmf"/><Relationship Id="rId2" Type="http://schemas.openxmlformats.org/officeDocument/2006/relationships/oleObject" Target="../embeddings/oleObject1.bin"/><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GIF"/><Relationship Id="rId1" Type="http://schemas.openxmlformats.org/officeDocument/2006/relationships/image" Target="../media/image10.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34.xml"/><Relationship Id="rId1"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2" Type="http://schemas.openxmlformats.org/officeDocument/2006/relationships/slideLayout" Target="../slideLayouts/slideLayout2.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jpeg"/><Relationship Id="rId1" Type="http://schemas.openxmlformats.org/officeDocument/2006/relationships/image" Target="../media/image25.jpe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jpe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2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2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p:cNvSpPr>
          <p:nvPr>
            <p:ph type="ctrTitle"/>
          </p:nvPr>
        </p:nvSpPr>
        <p:spPr>
          <a:xfrm>
            <a:off x="381000" y="1600200"/>
            <a:ext cx="7772400" cy="952500"/>
          </a:xfrm>
          <a:solidFill>
            <a:srgbClr val="A50021"/>
          </a:solidFill>
        </p:spPr>
        <p:txBody>
          <a:bodyPr wrap="square" lIns="91440" tIns="45720" rIns="91440" bIns="45720" anchor="b" anchorCtr="0"/>
          <a:lstStyle/>
          <a:p>
            <a:pPr algn="ctr" eaLnBrk="1" hangingPunct="1">
              <a:buClrTx/>
              <a:buSzTx/>
              <a:buFontTx/>
            </a:pPr>
            <a:r>
              <a:rPr lang="zh-CN" altLang="en-US" sz="4600" kern="1200" dirty="0">
                <a:solidFill>
                  <a:schemeClr val="tx1"/>
                </a:solidFill>
                <a:latin typeface="Times New Roman" panose="02020603050405020304" pitchFamily="18" charset="0"/>
                <a:ea typeface="黑体" panose="02010609060101010101" pitchFamily="49" charset="-122"/>
                <a:cs typeface="+mj-cs"/>
              </a:rPr>
              <a:t>人工智能基础</a:t>
            </a:r>
            <a:endParaRPr lang="zh-CN" altLang="en-US" sz="4600" kern="1200" dirty="0">
              <a:solidFill>
                <a:schemeClr val="tx1"/>
              </a:solidFill>
              <a:latin typeface="Times New Roman" panose="02020603050405020304" pitchFamily="18" charset="0"/>
              <a:ea typeface="黑体" panose="02010609060101010101" pitchFamily="49" charset="-122"/>
              <a:cs typeface="+mj-cs"/>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灯片编号占位符 3"/>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16386" name="Rectangle 2"/>
          <p:cNvSpPr>
            <a:spLocks noGrp="1"/>
          </p:cNvSpPr>
          <p:nvPr>
            <p:ph type="title"/>
          </p:nvPr>
        </p:nvSpPr>
        <p:spPr/>
        <p:txBody>
          <a:bodyPr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1.1.1  </a:t>
            </a:r>
            <a:r>
              <a:rPr lang="zh-CN" altLang="en-US" sz="3600" b="0" dirty="0">
                <a:latin typeface="Times New Roman" panose="02020603050405020304" pitchFamily="18" charset="0"/>
                <a:ea typeface="黑体" panose="02010609060101010101" pitchFamily="49" charset="-122"/>
              </a:rPr>
              <a:t>智能的概念</a:t>
            </a:r>
            <a:endParaRPr lang="zh-CN" altLang="en-US" sz="3600" b="0" dirty="0">
              <a:latin typeface="Times New Roman" panose="02020603050405020304" pitchFamily="18" charset="0"/>
              <a:ea typeface="黑体" panose="02010609060101010101" pitchFamily="49" charset="-122"/>
            </a:endParaRPr>
          </a:p>
        </p:txBody>
      </p:sp>
      <p:sp>
        <p:nvSpPr>
          <p:cNvPr id="3" name="Rectangle 3"/>
          <p:cNvSpPr txBox="1">
            <a:spLocks noChangeArrowheads="1"/>
          </p:cNvSpPr>
          <p:nvPr/>
        </p:nvSpPr>
        <p:spPr bwMode="auto">
          <a:xfrm>
            <a:off x="324980" y="1066862"/>
            <a:ext cx="8112628" cy="295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2000" tIns="72000" rIns="0" bIns="72000" numCol="1" anchor="t" anchorCtr="0" compatLnSpc="1"/>
          <a:lstStyle>
            <a:lvl1pPr marL="263525" indent="-263525" algn="l" defTabSz="193675" rtl="0" eaLnBrk="0" fontAlgn="base" hangingPunct="0">
              <a:lnSpc>
                <a:spcPct val="125000"/>
              </a:lnSpc>
              <a:spcBef>
                <a:spcPct val="60000"/>
              </a:spcBef>
              <a:spcAft>
                <a:spcPct val="10000"/>
              </a:spcAft>
              <a:buClr>
                <a:schemeClr val="tx1"/>
              </a:buClr>
              <a:buFont typeface="Wingdings" panose="05000000000000000000" pitchFamily="2" charset="2"/>
              <a:buChar char="@"/>
              <a:defRPr sz="3200" b="1">
                <a:solidFill>
                  <a:schemeClr val="tx1"/>
                </a:solidFill>
                <a:latin typeface="+mn-lt"/>
                <a:ea typeface="+mn-ea"/>
                <a:cs typeface="+mn-cs"/>
              </a:defRPr>
            </a:lvl1pPr>
            <a:lvl2pPr marL="713105" indent="-269875" algn="l" defTabSz="193675" rtl="0" eaLnBrk="0" fontAlgn="base" hangingPunct="0">
              <a:lnSpc>
                <a:spcPct val="125000"/>
              </a:lnSpc>
              <a:spcBef>
                <a:spcPct val="35000"/>
              </a:spcBef>
              <a:spcAft>
                <a:spcPct val="0"/>
              </a:spcAft>
              <a:buClr>
                <a:schemeClr val="tx1"/>
              </a:buClr>
              <a:buFont typeface="Wingdings" panose="05000000000000000000" pitchFamily="2" charset="2"/>
              <a:buChar char="ü"/>
              <a:defRPr sz="1600" b="1">
                <a:solidFill>
                  <a:schemeClr val="tx1"/>
                </a:solidFill>
                <a:latin typeface="+mn-lt"/>
                <a:ea typeface="+mn-ea"/>
                <a:cs typeface="+mn-cs"/>
              </a:defRPr>
            </a:lvl2pPr>
            <a:lvl3pPr marL="1068705" indent="-176530" algn="l" defTabSz="193675" rtl="0" eaLnBrk="0" fontAlgn="base" hangingPunct="0">
              <a:lnSpc>
                <a:spcPct val="125000"/>
              </a:lnSpc>
              <a:spcBef>
                <a:spcPct val="20000"/>
              </a:spcBef>
              <a:spcAft>
                <a:spcPct val="0"/>
              </a:spcAft>
              <a:buClr>
                <a:schemeClr val="tx1"/>
              </a:buClr>
              <a:buFont typeface="Arial" panose="020B0604020202090204" pitchFamily="34" charset="0"/>
              <a:buChar char="-"/>
              <a:defRPr sz="1400" b="1">
                <a:solidFill>
                  <a:schemeClr val="tx1"/>
                </a:solidFill>
                <a:latin typeface="+mn-lt"/>
                <a:ea typeface="+mn-ea"/>
                <a:cs typeface="+mn-cs"/>
              </a:defRPr>
            </a:lvl3pPr>
            <a:lvl4pPr marL="1332230" indent="-84455" algn="l" defTabSz="193675" rtl="0" eaLnBrk="0" fontAlgn="base" hangingPunct="0">
              <a:lnSpc>
                <a:spcPct val="125000"/>
              </a:lnSpc>
              <a:spcBef>
                <a:spcPct val="20000"/>
              </a:spcBef>
              <a:spcAft>
                <a:spcPct val="0"/>
              </a:spcAft>
              <a:buClr>
                <a:schemeClr val="tx1"/>
              </a:buClr>
              <a:buFont typeface="Arial" panose="020B0604020202090204" pitchFamily="34" charset="0"/>
              <a:buChar char="-"/>
              <a:defRPr sz="1200" b="1">
                <a:solidFill>
                  <a:schemeClr val="tx1"/>
                </a:solidFill>
                <a:latin typeface="+mn-lt"/>
                <a:ea typeface="+mn-ea"/>
                <a:cs typeface="+mn-cs"/>
              </a:defRPr>
            </a:lvl4pPr>
            <a:lvl5pPr marL="2786380" indent="-228600" algn="l" defTabSz="193675" rtl="0" eaLnBrk="0" fontAlgn="base" hangingPunct="0">
              <a:spcBef>
                <a:spcPct val="20000"/>
              </a:spcBef>
              <a:spcAft>
                <a:spcPct val="0"/>
              </a:spcAft>
              <a:buClr>
                <a:schemeClr val="accent1"/>
              </a:buClr>
              <a:buChar char="•"/>
              <a:defRPr sz="1200">
                <a:solidFill>
                  <a:schemeClr val="tx1"/>
                </a:solidFill>
                <a:latin typeface="Comic Sans MS" panose="030F0902030302020204" pitchFamily="66" charset="0"/>
                <a:ea typeface="文鼎粗钢笔行楷" pitchFamily="33" charset="-122"/>
                <a:cs typeface="+mn-cs"/>
              </a:defRPr>
            </a:lvl5pPr>
            <a:lvl6pPr marL="3243580" indent="-228600" algn="l" defTabSz="193675" rtl="0" fontAlgn="base">
              <a:spcBef>
                <a:spcPct val="20000"/>
              </a:spcBef>
              <a:spcAft>
                <a:spcPct val="0"/>
              </a:spcAft>
              <a:buClr>
                <a:schemeClr val="accent1"/>
              </a:buClr>
              <a:buChar char="•"/>
              <a:defRPr sz="1200">
                <a:solidFill>
                  <a:schemeClr val="tx1"/>
                </a:solidFill>
                <a:latin typeface="Comic Sans MS" panose="030F0902030302020204" pitchFamily="66" charset="0"/>
                <a:ea typeface="文鼎粗钢笔行楷" pitchFamily="33" charset="-122"/>
                <a:cs typeface="+mn-cs"/>
              </a:defRPr>
            </a:lvl6pPr>
            <a:lvl7pPr marL="3700780" indent="-228600" algn="l" defTabSz="193675" rtl="0" fontAlgn="base">
              <a:spcBef>
                <a:spcPct val="20000"/>
              </a:spcBef>
              <a:spcAft>
                <a:spcPct val="0"/>
              </a:spcAft>
              <a:buClr>
                <a:schemeClr val="accent1"/>
              </a:buClr>
              <a:buChar char="•"/>
              <a:defRPr sz="1200">
                <a:solidFill>
                  <a:schemeClr val="tx1"/>
                </a:solidFill>
                <a:latin typeface="Comic Sans MS" panose="030F0902030302020204" pitchFamily="66" charset="0"/>
                <a:ea typeface="文鼎粗钢笔行楷" pitchFamily="33" charset="-122"/>
                <a:cs typeface="+mn-cs"/>
              </a:defRPr>
            </a:lvl7pPr>
            <a:lvl8pPr marL="4157980" indent="-228600" algn="l" defTabSz="193675" rtl="0" fontAlgn="base">
              <a:spcBef>
                <a:spcPct val="20000"/>
              </a:spcBef>
              <a:spcAft>
                <a:spcPct val="0"/>
              </a:spcAft>
              <a:buClr>
                <a:schemeClr val="accent1"/>
              </a:buClr>
              <a:buChar char="•"/>
              <a:defRPr sz="1200">
                <a:solidFill>
                  <a:schemeClr val="tx1"/>
                </a:solidFill>
                <a:latin typeface="Comic Sans MS" panose="030F0902030302020204" pitchFamily="66" charset="0"/>
                <a:ea typeface="文鼎粗钢笔行楷" pitchFamily="33" charset="-122"/>
                <a:cs typeface="+mn-cs"/>
              </a:defRPr>
            </a:lvl8pPr>
            <a:lvl9pPr marL="4615180" indent="-228600" algn="l" defTabSz="193675" rtl="0" fontAlgn="base">
              <a:spcBef>
                <a:spcPct val="20000"/>
              </a:spcBef>
              <a:spcAft>
                <a:spcPct val="0"/>
              </a:spcAft>
              <a:buClr>
                <a:schemeClr val="accent1"/>
              </a:buClr>
              <a:buChar char="•"/>
              <a:defRPr sz="1200">
                <a:solidFill>
                  <a:schemeClr val="tx1"/>
                </a:solidFill>
                <a:latin typeface="Comic Sans MS" panose="030F0902030302020204" pitchFamily="66" charset="0"/>
                <a:ea typeface="文鼎粗钢笔行楷" pitchFamily="33" charset="-122"/>
                <a:cs typeface="+mn-cs"/>
              </a:defRPr>
            </a:lvl9pPr>
          </a:lstStyle>
          <a:p>
            <a:pPr lvl="1" defTabSz="1088390" eaLnBrk="1" hangingPunct="1">
              <a:lnSpc>
                <a:spcPct val="100000"/>
              </a:lnSpc>
              <a:buClr>
                <a:srgbClr val="1C1C1C"/>
              </a:buClr>
              <a:buFont typeface="Arial" panose="020B0604020202090204" pitchFamily="34" charset="0"/>
              <a:buChar char="•"/>
              <a:defRPr/>
            </a:pPr>
            <a:r>
              <a:rPr lang="zh-CN" altLang="en-US" sz="2600" dirty="0">
                <a:solidFill>
                  <a:prstClr val="black"/>
                </a:solidFill>
                <a:latin typeface="宋体" pitchFamily="2" charset="-122"/>
              </a:rPr>
              <a:t>原始数据</a:t>
            </a:r>
            <a:r>
              <a:rPr lang="en-US" altLang="zh-CN" sz="2600" dirty="0">
                <a:solidFill>
                  <a:prstClr val="black"/>
                </a:solidFill>
                <a:latin typeface="宋体" pitchFamily="2" charset="-122"/>
              </a:rPr>
              <a:t>=</a:t>
            </a:r>
            <a:r>
              <a:rPr lang="zh-CN" altLang="en-US" sz="2600" dirty="0">
                <a:solidFill>
                  <a:srgbClr val="FF0000"/>
                </a:solidFill>
                <a:latin typeface="宋体" pitchFamily="2" charset="-122"/>
              </a:rPr>
              <a:t>未经处理</a:t>
            </a:r>
            <a:r>
              <a:rPr lang="zh-CN" altLang="en-US" sz="2600" dirty="0">
                <a:solidFill>
                  <a:prstClr val="black"/>
                </a:solidFill>
                <a:latin typeface="宋体" pitchFamily="2" charset="-122"/>
              </a:rPr>
              <a:t>、</a:t>
            </a:r>
            <a:r>
              <a:rPr lang="zh-CN" altLang="en-US" sz="2600" dirty="0">
                <a:solidFill>
                  <a:srgbClr val="FF0000"/>
                </a:solidFill>
                <a:latin typeface="宋体" pitchFamily="2" charset="-122"/>
              </a:rPr>
              <a:t>未解释</a:t>
            </a:r>
            <a:r>
              <a:rPr lang="zh-CN" altLang="en-US" sz="2600" dirty="0">
                <a:solidFill>
                  <a:prstClr val="black"/>
                </a:solidFill>
                <a:latin typeface="宋体" pitchFamily="2" charset="-122"/>
              </a:rPr>
              <a:t>的事实</a:t>
            </a:r>
            <a:endParaRPr lang="en-US" altLang="zh-CN" sz="2600" dirty="0">
              <a:solidFill>
                <a:prstClr val="black"/>
              </a:solidFill>
              <a:latin typeface="宋体" pitchFamily="2" charset="-122"/>
            </a:endParaRPr>
          </a:p>
          <a:p>
            <a:pPr lvl="1" defTabSz="1088390" eaLnBrk="1" hangingPunct="1">
              <a:lnSpc>
                <a:spcPct val="100000"/>
              </a:lnSpc>
              <a:buClr>
                <a:srgbClr val="1C1C1C"/>
              </a:buClr>
              <a:buFont typeface="Arial" panose="020B0604020202090204" pitchFamily="34" charset="0"/>
              <a:buChar char="•"/>
              <a:defRPr/>
            </a:pPr>
            <a:r>
              <a:rPr lang="zh-CN" altLang="en-US" sz="2600" dirty="0">
                <a:solidFill>
                  <a:prstClr val="black"/>
                </a:solidFill>
                <a:latin typeface="宋体" pitchFamily="2" charset="-122"/>
              </a:rPr>
              <a:t>信息</a:t>
            </a:r>
            <a:r>
              <a:rPr lang="en-US" altLang="zh-CN" sz="2600" dirty="0">
                <a:solidFill>
                  <a:prstClr val="black"/>
                </a:solidFill>
                <a:latin typeface="宋体" pitchFamily="2" charset="-122"/>
              </a:rPr>
              <a:t>=</a:t>
            </a:r>
            <a:r>
              <a:rPr lang="zh-CN" altLang="en-US" sz="2600" dirty="0">
                <a:solidFill>
                  <a:srgbClr val="FF0000"/>
                </a:solidFill>
                <a:latin typeface="宋体" pitchFamily="2" charset="-122"/>
              </a:rPr>
              <a:t>解释</a:t>
            </a:r>
            <a:r>
              <a:rPr lang="zh-CN" altLang="en-US" sz="2600" dirty="0">
                <a:solidFill>
                  <a:prstClr val="black"/>
                </a:solidFill>
                <a:latin typeface="宋体" pitchFamily="2" charset="-122"/>
              </a:rPr>
              <a:t>数据</a:t>
            </a:r>
            <a:endParaRPr lang="en-US" altLang="zh-CN" sz="2600" dirty="0">
              <a:solidFill>
                <a:prstClr val="black"/>
              </a:solidFill>
              <a:latin typeface="宋体" pitchFamily="2" charset="-122"/>
            </a:endParaRPr>
          </a:p>
          <a:p>
            <a:pPr lvl="1" defTabSz="1088390" eaLnBrk="1" hangingPunct="1">
              <a:lnSpc>
                <a:spcPct val="100000"/>
              </a:lnSpc>
              <a:buClr>
                <a:srgbClr val="1C1C1C"/>
              </a:buClr>
              <a:buFont typeface="Arial" panose="020B0604020202090204" pitchFamily="34" charset="0"/>
              <a:buChar char="•"/>
              <a:defRPr/>
            </a:pPr>
            <a:r>
              <a:rPr lang="zh-CN" altLang="en-US" sz="2600" dirty="0">
                <a:solidFill>
                  <a:prstClr val="black"/>
                </a:solidFill>
                <a:latin typeface="宋体" pitchFamily="2" charset="-122"/>
              </a:rPr>
              <a:t>知识</a:t>
            </a:r>
            <a:r>
              <a:rPr lang="en-US" altLang="zh-CN" sz="2600" dirty="0">
                <a:solidFill>
                  <a:prstClr val="black"/>
                </a:solidFill>
                <a:latin typeface="宋体" pitchFamily="2" charset="-122"/>
              </a:rPr>
              <a:t>=</a:t>
            </a:r>
            <a:r>
              <a:rPr lang="zh-CN" altLang="en-US" sz="2600" dirty="0">
                <a:solidFill>
                  <a:prstClr val="black"/>
                </a:solidFill>
                <a:latin typeface="宋体" pitchFamily="2" charset="-122"/>
              </a:rPr>
              <a:t>在语义上相互关联的信息</a:t>
            </a:r>
            <a:endParaRPr lang="en-US" altLang="zh-CN" sz="2600" dirty="0">
              <a:solidFill>
                <a:prstClr val="black"/>
              </a:solidFill>
              <a:latin typeface="宋体" pitchFamily="2" charset="-122"/>
            </a:endParaRPr>
          </a:p>
        </p:txBody>
      </p:sp>
      <p:pic>
        <p:nvPicPr>
          <p:cNvPr id="4" name="图片 3"/>
          <p:cNvPicPr>
            <a:picLocks noChangeAspect="1"/>
          </p:cNvPicPr>
          <p:nvPr/>
        </p:nvPicPr>
        <p:blipFill>
          <a:blip r:embed="rId1"/>
          <a:stretch>
            <a:fillRect/>
          </a:stretch>
        </p:blipFill>
        <p:spPr>
          <a:xfrm>
            <a:off x="174999" y="3276604"/>
            <a:ext cx="8794002" cy="2819326"/>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灯片编号占位符 3"/>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17410" name="Rectangle 2"/>
          <p:cNvSpPr>
            <a:spLocks noGrp="1"/>
          </p:cNvSpPr>
          <p:nvPr>
            <p:ph type="title"/>
          </p:nvPr>
        </p:nvSpPr>
        <p:spPr/>
        <p:txBody>
          <a:bodyPr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1.1.1  </a:t>
            </a:r>
            <a:r>
              <a:rPr lang="zh-CN" altLang="en-US" sz="3600" b="0" dirty="0">
                <a:latin typeface="Times New Roman" panose="02020603050405020304" pitchFamily="18" charset="0"/>
                <a:ea typeface="黑体" panose="02010609060101010101" pitchFamily="49" charset="-122"/>
              </a:rPr>
              <a:t>智能的概念</a:t>
            </a:r>
            <a:endParaRPr lang="zh-CN" altLang="en-US" sz="3600" b="0" dirty="0">
              <a:latin typeface="Times New Roman" panose="02020603050405020304" pitchFamily="18" charset="0"/>
              <a:ea typeface="黑体" panose="02010609060101010101" pitchFamily="49" charset="-122"/>
            </a:endParaRPr>
          </a:p>
        </p:txBody>
      </p:sp>
      <p:sp>
        <p:nvSpPr>
          <p:cNvPr id="17411" name="Rectangle 3"/>
          <p:cNvSpPr>
            <a:spLocks noGrp="1"/>
          </p:cNvSpPr>
          <p:nvPr>
            <p:ph idx="1"/>
          </p:nvPr>
        </p:nvSpPr>
        <p:spPr>
          <a:xfrm>
            <a:off x="533400" y="1600200"/>
            <a:ext cx="8001000" cy="4105275"/>
          </a:xfrm>
          <a:noFill/>
          <a:ln>
            <a:noFill/>
          </a:ln>
        </p:spPr>
        <p:txBody>
          <a:bodyPr anchor="t" anchorCtr="0"/>
          <a:lstStyle/>
          <a:p>
            <a:pPr marL="190500" indent="-190500" algn="just" eaLnBrk="1" hangingPunct="1">
              <a:spcBef>
                <a:spcPts val="1200"/>
              </a:spcBef>
              <a:buChar char="§"/>
            </a:pPr>
            <a:r>
              <a:rPr lang="en-US" altLang="zh-CN" sz="2600" b="1" dirty="0">
                <a:latin typeface="宋体" pitchFamily="2" charset="-122"/>
              </a:rPr>
              <a:t> </a:t>
            </a:r>
            <a:r>
              <a:rPr lang="zh-CN" altLang="en-US" sz="2600" b="1" dirty="0">
                <a:latin typeface="宋体" pitchFamily="2" charset="-122"/>
              </a:rPr>
              <a:t>从工程上讲，人工智能就是人造智能，不清楚什么是智能，就难以正确理解和实现人工智能</a:t>
            </a:r>
            <a:endParaRPr lang="zh-CN" altLang="en-US" sz="2600" b="1" dirty="0">
              <a:latin typeface="宋体" pitchFamily="2" charset="-122"/>
            </a:endParaRPr>
          </a:p>
          <a:p>
            <a:pPr marL="190500" indent="-190500" algn="just" eaLnBrk="1" hangingPunct="1">
              <a:lnSpc>
                <a:spcPct val="130000"/>
              </a:lnSpc>
              <a:spcBef>
                <a:spcPts val="1200"/>
              </a:spcBef>
              <a:buChar char="§"/>
            </a:pPr>
            <a:r>
              <a:rPr lang="zh-CN" altLang="en-US" sz="2600" b="1" dirty="0">
                <a:latin typeface="宋体" pitchFamily="2" charset="-122"/>
              </a:rPr>
              <a:t> 智能是人们认识和改造客观世界的综合能力，是人类区别于其他事物的本质特征</a:t>
            </a:r>
            <a:endParaRPr lang="en-US" altLang="zh-CN" sz="2600" b="1" dirty="0">
              <a:latin typeface="宋体" pitchFamily="2" charset="-122"/>
            </a:endParaRPr>
          </a:p>
          <a:p>
            <a:pPr marL="190500" indent="-190500" algn="just" eaLnBrk="1" hangingPunct="1">
              <a:lnSpc>
                <a:spcPct val="130000"/>
              </a:lnSpc>
              <a:spcBef>
                <a:spcPts val="1200"/>
              </a:spcBef>
              <a:buChar char="§"/>
            </a:pPr>
            <a:r>
              <a:rPr lang="zh-CN" altLang="en-US" sz="2600" b="1" dirty="0">
                <a:latin typeface="Times New Roman" panose="02020603050405020304" pitchFamily="18" charset="0"/>
              </a:rPr>
              <a:t>  智能是</a:t>
            </a:r>
            <a:r>
              <a:rPr lang="zh-CN" altLang="en-US" sz="2600" b="1" dirty="0">
                <a:solidFill>
                  <a:schemeClr val="accent2"/>
                </a:solidFill>
                <a:latin typeface="Times New Roman" panose="02020603050405020304" pitchFamily="18" charset="0"/>
              </a:rPr>
              <a:t>多种能力</a:t>
            </a:r>
            <a:r>
              <a:rPr lang="zh-CN" altLang="en-US" sz="2600" b="1" dirty="0">
                <a:latin typeface="Times New Roman" panose="02020603050405020304" pitchFamily="18" charset="0"/>
              </a:rPr>
              <a:t>的综合</a:t>
            </a:r>
            <a:endParaRPr lang="zh-CN" altLang="en-US" sz="2600" b="1" dirty="0">
              <a:latin typeface="Times New Roman" panose="02020603050405020304" pitchFamily="18" charset="0"/>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灯片编号占位符 3"/>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18434" name="Rectangle 3"/>
          <p:cNvSpPr>
            <a:spLocks noGrp="1"/>
          </p:cNvSpPr>
          <p:nvPr>
            <p:ph idx="1"/>
          </p:nvPr>
        </p:nvSpPr>
        <p:spPr>
          <a:xfrm>
            <a:off x="304800" y="1108075"/>
            <a:ext cx="8534400" cy="1939925"/>
          </a:xfrm>
          <a:noFill/>
          <a:ln>
            <a:noFill/>
          </a:ln>
        </p:spPr>
        <p:txBody>
          <a:bodyPr anchor="t" anchorCtr="0"/>
          <a:lstStyle/>
          <a:p>
            <a:pPr marL="533400" indent="-533400" eaLnBrk="1" hangingPunct="1">
              <a:lnSpc>
                <a:spcPct val="110000"/>
              </a:lnSpc>
              <a:buFont typeface="Wingdings" panose="05000000000000000000" pitchFamily="2" charset="2"/>
              <a:buAutoNum type="arabicPeriod"/>
            </a:pPr>
            <a:r>
              <a:rPr lang="zh-CN" altLang="en-US" sz="2600" b="1" dirty="0">
                <a:latin typeface="Times New Roman" panose="02020603050405020304" pitchFamily="18" charset="0"/>
              </a:rPr>
              <a:t>感知能力：</a:t>
            </a:r>
            <a:r>
              <a:rPr lang="zh-CN" altLang="en-US" sz="2600" dirty="0">
                <a:latin typeface="Times New Roman" panose="02020603050405020304" pitchFamily="18" charset="0"/>
              </a:rPr>
              <a:t>通过视觉、听觉、触觉、嗅觉等感觉器官感知外部世界的能力。</a:t>
            </a:r>
            <a:endParaRPr lang="zh-CN" altLang="en-US" sz="2600" dirty="0">
              <a:latin typeface="Times New Roman" panose="02020603050405020304" pitchFamily="18" charset="0"/>
            </a:endParaRPr>
          </a:p>
          <a:p>
            <a:pPr marL="533400" indent="-533400" eaLnBrk="1" hangingPunct="1">
              <a:lnSpc>
                <a:spcPct val="110000"/>
              </a:lnSpc>
              <a:buNone/>
            </a:pPr>
            <a:r>
              <a:rPr lang="zh-CN" altLang="en-US" sz="2600" dirty="0">
                <a:latin typeface="Times New Roman" panose="02020603050405020304" pitchFamily="18" charset="0"/>
              </a:rPr>
              <a:t>      </a:t>
            </a:r>
            <a:r>
              <a:rPr lang="en-US" altLang="zh-CN" sz="2600" dirty="0">
                <a:latin typeface="Times New Roman" panose="02020603050405020304" pitchFamily="18" charset="0"/>
              </a:rPr>
              <a:t>80%</a:t>
            </a:r>
            <a:r>
              <a:rPr lang="zh-CN" altLang="en-US" sz="2600" dirty="0">
                <a:latin typeface="Times New Roman" panose="02020603050405020304" pitchFamily="18" charset="0"/>
              </a:rPr>
              <a:t>以上信息通过视觉得到，</a:t>
            </a:r>
            <a:r>
              <a:rPr lang="en-US" altLang="zh-CN" sz="2600" dirty="0">
                <a:latin typeface="Times New Roman" panose="02020603050405020304" pitchFamily="18" charset="0"/>
              </a:rPr>
              <a:t>10%</a:t>
            </a:r>
            <a:r>
              <a:rPr lang="zh-CN" altLang="en-US" sz="2600" dirty="0">
                <a:latin typeface="Times New Roman" panose="02020603050405020304" pitchFamily="18" charset="0"/>
              </a:rPr>
              <a:t>信息通过听觉得到。</a:t>
            </a:r>
            <a:endParaRPr lang="zh-CN" altLang="en-US" dirty="0">
              <a:latin typeface="Times New Roman" panose="02020603050405020304" pitchFamily="18" charset="0"/>
            </a:endParaRPr>
          </a:p>
        </p:txBody>
      </p:sp>
      <p:sp>
        <p:nvSpPr>
          <p:cNvPr id="18435" name="Rectangle 4"/>
          <p:cNvSpPr>
            <a:spLocks noGrp="1"/>
          </p:cNvSpPr>
          <p:nvPr>
            <p:ph type="title"/>
          </p:nvPr>
        </p:nvSpPr>
        <p:spPr/>
        <p:txBody>
          <a:bodyPr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1.1.2  </a:t>
            </a:r>
            <a:r>
              <a:rPr lang="zh-CN" altLang="en-US" sz="3600" b="0" dirty="0">
                <a:latin typeface="Times New Roman" panose="02020603050405020304" pitchFamily="18" charset="0"/>
                <a:ea typeface="黑体" panose="02010609060101010101" pitchFamily="49" charset="-122"/>
              </a:rPr>
              <a:t>智能的特征</a:t>
            </a:r>
            <a:endParaRPr lang="zh-CN" altLang="en-US" sz="3600" b="0" dirty="0">
              <a:latin typeface="Times New Roman" panose="02020603050405020304" pitchFamily="18" charset="0"/>
              <a:ea typeface="黑体" panose="02010609060101010101" pitchFamily="49" charset="-122"/>
            </a:endParaRPr>
          </a:p>
        </p:txBody>
      </p:sp>
      <p:sp>
        <p:nvSpPr>
          <p:cNvPr id="57349" name="AutoShape 5"/>
          <p:cNvSpPr/>
          <p:nvPr/>
        </p:nvSpPr>
        <p:spPr bwMode="auto">
          <a:xfrm>
            <a:off x="1752600" y="4076700"/>
            <a:ext cx="6934200" cy="876300"/>
          </a:xfrm>
          <a:prstGeom prst="accentCallout2">
            <a:avLst>
              <a:gd name="adj1" fmla="val 13042"/>
              <a:gd name="adj2" fmla="val -1097"/>
              <a:gd name="adj3" fmla="val 13042"/>
              <a:gd name="adj4" fmla="val -4028"/>
              <a:gd name="adj5" fmla="val -49273"/>
              <a:gd name="adj6" fmla="val -6958"/>
            </a:avLst>
          </a:prstGeom>
          <a:gradFill rotWithShape="0">
            <a:gsLst>
              <a:gs pos="0">
                <a:schemeClr val="accent1"/>
              </a:gs>
              <a:gs pos="50000">
                <a:schemeClr val="bg1"/>
              </a:gs>
              <a:gs pos="100000">
                <a:schemeClr val="accent1"/>
              </a:gs>
            </a:gsLst>
            <a:lin ang="27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just" defTabSz="914400" rtl="0" eaLnBrk="1" fontAlgn="base" latinLnBrk="0" hangingPunct="1">
              <a:lnSpc>
                <a:spcPct val="100000"/>
              </a:lnSpc>
              <a:spcBef>
                <a:spcPct val="0"/>
              </a:spcBef>
              <a:spcAft>
                <a:spcPct val="0"/>
              </a:spcAft>
              <a:buClrTx/>
              <a:buSzTx/>
              <a:buFontTx/>
              <a:buNone/>
              <a:defRPr/>
            </a:pPr>
            <a:r>
              <a:rPr kumimoji="0" lang="zh-CN" altLang="en-US" sz="2600" b="1" i="0" u="none" strike="noStrike" kern="1200" cap="none" spc="0" normalizeH="0" baseline="0" noProof="0">
                <a:ln>
                  <a:noFill/>
                </a:ln>
                <a:solidFill>
                  <a:schemeClr val="tx1"/>
                </a:solidFill>
                <a:effectLst/>
                <a:uLnTx/>
                <a:uFillTx/>
                <a:latin typeface="Times New Roman" panose="02020603050405020304" pitchFamily="18" charset="0"/>
                <a:ea typeface="宋体" pitchFamily="2" charset="-122"/>
                <a:cs typeface="+mn-cs"/>
              </a:rPr>
              <a:t>存储由感知器官感知到的外部信息以及由思维所产生的知识</a:t>
            </a:r>
            <a:endParaRPr kumimoji="0" lang="zh-CN" altLang="en-US" sz="2600" b="1" i="0" u="none" strike="noStrike" kern="1200" cap="none" spc="0" normalizeH="0" baseline="0" noProof="0">
              <a:ln>
                <a:noFill/>
              </a:ln>
              <a:solidFill>
                <a:schemeClr val="tx1"/>
              </a:solidFill>
              <a:effectLst/>
              <a:uLnTx/>
              <a:uFillTx/>
              <a:latin typeface="Times New Roman" panose="02020603050405020304" pitchFamily="18" charset="0"/>
              <a:ea typeface="宋体" pitchFamily="2" charset="-122"/>
              <a:cs typeface="+mn-cs"/>
            </a:endParaRPr>
          </a:p>
        </p:txBody>
      </p:sp>
      <p:sp>
        <p:nvSpPr>
          <p:cNvPr id="57350" name="AutoShape 6"/>
          <p:cNvSpPr/>
          <p:nvPr/>
        </p:nvSpPr>
        <p:spPr bwMode="auto">
          <a:xfrm>
            <a:off x="3276600" y="5486400"/>
            <a:ext cx="3581400" cy="457200"/>
          </a:xfrm>
          <a:prstGeom prst="accentCallout2">
            <a:avLst>
              <a:gd name="adj1" fmla="val 25000"/>
              <a:gd name="adj2" fmla="val -2130"/>
              <a:gd name="adj3" fmla="val 25000"/>
              <a:gd name="adj4" fmla="val -10991"/>
              <a:gd name="adj5" fmla="val -402778"/>
              <a:gd name="adj6" fmla="val -19856"/>
            </a:avLst>
          </a:prstGeom>
          <a:gradFill rotWithShape="0">
            <a:gsLst>
              <a:gs pos="0">
                <a:schemeClr val="accent1"/>
              </a:gs>
              <a:gs pos="50000">
                <a:schemeClr val="bg1"/>
              </a:gs>
              <a:gs pos="100000">
                <a:schemeClr val="accent1"/>
              </a:gs>
            </a:gsLst>
            <a:lin ang="189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just" defTabSz="914400" rtl="0" eaLnBrk="1" fontAlgn="base" latinLnBrk="0" hangingPunct="1">
              <a:lnSpc>
                <a:spcPct val="100000"/>
              </a:lnSpc>
              <a:spcBef>
                <a:spcPct val="0"/>
              </a:spcBef>
              <a:spcAft>
                <a:spcPct val="0"/>
              </a:spcAft>
              <a:buClrTx/>
              <a:buSzTx/>
              <a:buFontTx/>
              <a:buNone/>
              <a:defRPr/>
            </a:pPr>
            <a:r>
              <a:rPr kumimoji="0" lang="zh-CN" altLang="en-US" sz="2600" b="1" i="0" u="none" strike="noStrike" kern="1200" cap="none" spc="0" normalizeH="0" baseline="0" noProof="0">
                <a:ln>
                  <a:noFill/>
                </a:ln>
                <a:solidFill>
                  <a:schemeClr val="tx1"/>
                </a:solidFill>
                <a:effectLst/>
                <a:uLnTx/>
                <a:uFillTx/>
                <a:latin typeface="Times New Roman" panose="02020603050405020304" pitchFamily="18" charset="0"/>
                <a:ea typeface="宋体" pitchFamily="2" charset="-122"/>
                <a:cs typeface="+mn-cs"/>
              </a:rPr>
              <a:t>对记忆的信息进行处理</a:t>
            </a:r>
            <a:endParaRPr kumimoji="0" lang="zh-CN" altLang="en-US" sz="2600" b="1" i="0" u="none" strike="noStrike" kern="1200" cap="none" spc="0" normalizeH="0" baseline="0" noProof="0">
              <a:ln>
                <a:noFill/>
              </a:ln>
              <a:solidFill>
                <a:schemeClr val="tx1"/>
              </a:solidFill>
              <a:effectLst/>
              <a:uLnTx/>
              <a:uFillTx/>
              <a:latin typeface="Times New Roman" panose="02020603050405020304" pitchFamily="18" charset="0"/>
              <a:ea typeface="宋体" pitchFamily="2" charset="-122"/>
              <a:cs typeface="+mn-cs"/>
            </a:endParaRPr>
          </a:p>
        </p:txBody>
      </p:sp>
      <p:sp>
        <p:nvSpPr>
          <p:cNvPr id="57351" name="Rectangle 7"/>
          <p:cNvSpPr/>
          <p:nvPr/>
        </p:nvSpPr>
        <p:spPr>
          <a:xfrm>
            <a:off x="304800" y="3165475"/>
            <a:ext cx="8458200" cy="2092325"/>
          </a:xfrm>
          <a:prstGeom prst="rect">
            <a:avLst/>
          </a:prstGeom>
          <a:noFill/>
          <a:ln w="9525">
            <a:noFill/>
          </a:ln>
        </p:spPr>
        <p:txBody>
          <a:bodyPr anchor="t" anchorCtr="0"/>
          <a:lstStyle/>
          <a:p>
            <a:pPr marL="533400" indent="-533400">
              <a:lnSpc>
                <a:spcPct val="110000"/>
              </a:lnSpc>
              <a:spcBef>
                <a:spcPct val="40000"/>
              </a:spcBef>
              <a:buClr>
                <a:schemeClr val="accent2"/>
              </a:buClr>
              <a:buFont typeface="Wingdings" panose="05000000000000000000" pitchFamily="2" charset="2"/>
            </a:pPr>
            <a:r>
              <a:rPr lang="en-US" altLang="zh-CN" sz="2600" b="1" dirty="0">
                <a:solidFill>
                  <a:schemeClr val="accent2"/>
                </a:solidFill>
                <a:latin typeface="Times New Roman" panose="02020603050405020304" pitchFamily="18" charset="0"/>
                <a:ea typeface="宋体" pitchFamily="2" charset="-122"/>
              </a:rPr>
              <a:t>2.</a:t>
            </a:r>
            <a:r>
              <a:rPr lang="en-US" altLang="zh-CN" sz="2600" b="1" dirty="0">
                <a:latin typeface="Times New Roman" panose="02020603050405020304" pitchFamily="18" charset="0"/>
                <a:ea typeface="宋体" pitchFamily="2" charset="-122"/>
              </a:rPr>
              <a:t>   </a:t>
            </a:r>
            <a:r>
              <a:rPr lang="zh-CN" altLang="en-US" sz="2600" b="1" dirty="0">
                <a:latin typeface="Times New Roman" panose="02020603050405020304" pitchFamily="18" charset="0"/>
                <a:ea typeface="宋体" pitchFamily="2" charset="-122"/>
              </a:rPr>
              <a:t>记忆与思维能力</a:t>
            </a:r>
            <a:endParaRPr lang="zh-CN" altLang="en-US" sz="2600" dirty="0">
              <a:latin typeface="Times New Roman" panose="02020603050405020304" pitchFamily="18" charset="0"/>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7351"/>
                                        </p:tgtEl>
                                        <p:attrNameLst>
                                          <p:attrName>style.visibility</p:attrName>
                                        </p:attrNameLst>
                                      </p:cBhvr>
                                      <p:to>
                                        <p:strVal val="visible"/>
                                      </p:to>
                                    </p:set>
                                    <p:anim calcmode="lin" valueType="num">
                                      <p:cBhvr additive="base">
                                        <p:cTn id="7" dur="500" fill="hold"/>
                                        <p:tgtEl>
                                          <p:spTgt spid="57351"/>
                                        </p:tgtEl>
                                        <p:attrNameLst>
                                          <p:attrName>ppt_x</p:attrName>
                                        </p:attrNameLst>
                                      </p:cBhvr>
                                      <p:tavLst>
                                        <p:tav tm="0">
                                          <p:val>
                                            <p:strVal val="0-#ppt_w/2"/>
                                          </p:val>
                                        </p:tav>
                                        <p:tav tm="100000">
                                          <p:val>
                                            <p:strVal val="#ppt_x"/>
                                          </p:val>
                                        </p:tav>
                                      </p:tavLst>
                                    </p:anim>
                                    <p:anim calcmode="lin" valueType="num">
                                      <p:cBhvr additive="base">
                                        <p:cTn id="8" dur="500" fill="hold"/>
                                        <p:tgtEl>
                                          <p:spTgt spid="5735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5734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573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9" grpId="0" animBg="1"/>
      <p:bldP spid="57350" grpId="0" animBg="1"/>
      <p:bldP spid="5735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灯片编号占位符 3"/>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19458" name="Rectangle 3"/>
          <p:cNvSpPr>
            <a:spLocks noGrp="1"/>
          </p:cNvSpPr>
          <p:nvPr>
            <p:ph idx="1"/>
          </p:nvPr>
        </p:nvSpPr>
        <p:spPr>
          <a:xfrm>
            <a:off x="457200" y="990600"/>
            <a:ext cx="8457565" cy="2590800"/>
          </a:xfrm>
          <a:gradFill rotWithShape="0">
            <a:gsLst>
              <a:gs pos="0">
                <a:srgbClr val="FFFF99"/>
              </a:gs>
              <a:gs pos="100000">
                <a:schemeClr val="bg1"/>
              </a:gs>
            </a:gsLst>
            <a:path path="rect">
              <a:fillToRect l="100000" b="100000"/>
            </a:path>
            <a:tileRect/>
          </a:gradFill>
          <a:ln>
            <a:solidFill>
              <a:srgbClr val="808080"/>
            </a:solidFill>
            <a:miter/>
          </a:ln>
        </p:spPr>
        <p:txBody>
          <a:bodyPr anchor="t" anchorCtr="0"/>
          <a:lstStyle/>
          <a:p>
            <a:pPr marL="381000" indent="-381000" algn="just" eaLnBrk="1" hangingPunct="1">
              <a:buNone/>
            </a:pPr>
            <a:r>
              <a:rPr lang="zh-CN" altLang="en-US" sz="2600" b="1" dirty="0">
                <a:latin typeface="Times New Roman" panose="02020603050405020304" pitchFamily="18" charset="0"/>
              </a:rPr>
              <a:t>（</a:t>
            </a:r>
            <a:r>
              <a:rPr lang="en-US" altLang="zh-CN" sz="2600" b="1" dirty="0">
                <a:latin typeface="Times New Roman" panose="02020603050405020304" pitchFamily="18" charset="0"/>
              </a:rPr>
              <a:t>1</a:t>
            </a:r>
            <a:r>
              <a:rPr lang="zh-CN" altLang="en-US" sz="2600" b="1" dirty="0">
                <a:latin typeface="Times New Roman" panose="02020603050405020304" pitchFamily="18" charset="0"/>
              </a:rPr>
              <a:t>）逻辑思维（抽象思维）</a:t>
            </a:r>
            <a:endParaRPr lang="zh-CN" altLang="en-US" sz="2600" b="1" dirty="0">
              <a:latin typeface="Times New Roman" panose="02020603050405020304" pitchFamily="18" charset="0"/>
            </a:endParaRPr>
          </a:p>
          <a:p>
            <a:pPr marL="381000" indent="-381000" algn="just" eaLnBrk="1" hangingPunct="1">
              <a:spcBef>
                <a:spcPct val="20000"/>
              </a:spcBef>
              <a:buSzPct val="60000"/>
              <a:buBlip>
                <a:blip r:embed="rId1"/>
              </a:buBlip>
            </a:pPr>
            <a:r>
              <a:rPr lang="zh-CN" altLang="en-US" sz="2400" dirty="0">
                <a:latin typeface="Times New Roman" panose="02020603050405020304" pitchFamily="18" charset="0"/>
              </a:rPr>
              <a:t>依靠逻辑进行思维。</a:t>
            </a:r>
            <a:endParaRPr lang="zh-CN" altLang="en-US" sz="2400" dirty="0">
              <a:latin typeface="Times New Roman" panose="02020603050405020304" pitchFamily="18" charset="0"/>
            </a:endParaRPr>
          </a:p>
          <a:p>
            <a:pPr marL="381000" indent="-381000" algn="just" eaLnBrk="1" hangingPunct="1">
              <a:spcBef>
                <a:spcPct val="20000"/>
              </a:spcBef>
              <a:buSzPct val="60000"/>
              <a:buBlip>
                <a:blip r:embed="rId1"/>
              </a:buBlip>
            </a:pPr>
            <a:r>
              <a:rPr lang="zh-CN" altLang="en-US" sz="2400" dirty="0">
                <a:latin typeface="Times New Roman" panose="02020603050405020304" pitchFamily="18" charset="0"/>
              </a:rPr>
              <a:t>思维过程是串行的。</a:t>
            </a:r>
            <a:endParaRPr lang="zh-CN" altLang="en-US" sz="2400" dirty="0">
              <a:latin typeface="Times New Roman" panose="02020603050405020304" pitchFamily="18" charset="0"/>
            </a:endParaRPr>
          </a:p>
          <a:p>
            <a:pPr marL="381000" indent="-381000" algn="just" eaLnBrk="1" hangingPunct="1">
              <a:spcBef>
                <a:spcPct val="20000"/>
              </a:spcBef>
              <a:buSzPct val="60000"/>
              <a:buBlip>
                <a:blip r:embed="rId1"/>
              </a:buBlip>
            </a:pPr>
            <a:r>
              <a:rPr lang="zh-CN" altLang="en-US" sz="2400" dirty="0">
                <a:latin typeface="Times New Roman" panose="02020603050405020304" pitchFamily="18" charset="0"/>
              </a:rPr>
              <a:t>容易形式化。</a:t>
            </a:r>
            <a:endParaRPr lang="zh-CN" altLang="en-US" sz="2400" dirty="0">
              <a:latin typeface="Times New Roman" panose="02020603050405020304" pitchFamily="18" charset="0"/>
            </a:endParaRPr>
          </a:p>
          <a:p>
            <a:pPr marL="381000" indent="-381000" eaLnBrk="1" hangingPunct="1">
              <a:spcBef>
                <a:spcPct val="0"/>
              </a:spcBef>
              <a:buSzPct val="60000"/>
              <a:buBlip>
                <a:blip r:embed="rId1"/>
              </a:buBlip>
            </a:pPr>
            <a:r>
              <a:rPr lang="zh-CN" altLang="en-US" sz="2400" dirty="0">
                <a:latin typeface="Times New Roman" panose="02020603050405020304" pitchFamily="18" charset="0"/>
              </a:rPr>
              <a:t>思维过程具有严密性、可靠性</a:t>
            </a:r>
            <a:r>
              <a:rPr lang="zh-CN" altLang="en-US" sz="2600" dirty="0">
                <a:latin typeface="Times New Roman" panose="02020603050405020304" pitchFamily="18" charset="0"/>
              </a:rPr>
              <a:t>。</a:t>
            </a:r>
            <a:endParaRPr lang="zh-CN" altLang="en-US" sz="2600" dirty="0"/>
          </a:p>
        </p:txBody>
      </p:sp>
      <p:sp>
        <p:nvSpPr>
          <p:cNvPr id="19459" name="Rectangle 4"/>
          <p:cNvSpPr>
            <a:spLocks noGrp="1"/>
          </p:cNvSpPr>
          <p:nvPr>
            <p:ph type="title"/>
          </p:nvPr>
        </p:nvSpPr>
        <p:spPr/>
        <p:txBody>
          <a:bodyPr wrap="square" lIns="91440" tIns="45720" rIns="91440" bIns="45720" anchor="b" anchorCtr="0"/>
          <a:lstStyle/>
          <a:p>
            <a:pPr eaLnBrk="1" hangingPunct="1"/>
            <a:endParaRPr lang="zh-CN" altLang="zh-CN" b="0" dirty="0">
              <a:latin typeface="Times New Roman" panose="02020603050405020304" pitchFamily="18" charset="0"/>
            </a:endParaRPr>
          </a:p>
        </p:txBody>
      </p:sp>
      <p:sp>
        <p:nvSpPr>
          <p:cNvPr id="19460" name="Rectangle 5"/>
          <p:cNvSpPr/>
          <p:nvPr/>
        </p:nvSpPr>
        <p:spPr>
          <a:xfrm>
            <a:off x="0" y="0"/>
            <a:ext cx="9144000" cy="765175"/>
          </a:xfrm>
          <a:prstGeom prst="rect">
            <a:avLst/>
          </a:prstGeom>
          <a:solidFill>
            <a:srgbClr val="A50021"/>
          </a:solidFill>
          <a:ln w="9525">
            <a:noFill/>
          </a:ln>
        </p:spPr>
        <p:txBody>
          <a:bodyPr anchor="b" anchorCtr="0"/>
          <a:lstStyle/>
          <a:p>
            <a:pPr indent="176530"/>
            <a:r>
              <a:rPr lang="en-US" altLang="zh-CN" sz="3600" dirty="0">
                <a:solidFill>
                  <a:schemeClr val="bg1"/>
                </a:solidFill>
                <a:latin typeface="Times New Roman" panose="02020603050405020304" pitchFamily="18" charset="0"/>
                <a:ea typeface="黑体" panose="02010609060101010101" pitchFamily="49" charset="-122"/>
              </a:rPr>
              <a:t>1.1.2  </a:t>
            </a:r>
            <a:r>
              <a:rPr lang="zh-CN" altLang="en-US" sz="3600" dirty="0">
                <a:solidFill>
                  <a:schemeClr val="bg1"/>
                </a:solidFill>
                <a:latin typeface="Times New Roman" panose="02020603050405020304" pitchFamily="18" charset="0"/>
                <a:ea typeface="黑体" panose="02010609060101010101" pitchFamily="49" charset="-122"/>
              </a:rPr>
              <a:t>智能的特征</a:t>
            </a:r>
            <a:endParaRPr lang="zh-CN" altLang="en-US" sz="3600" dirty="0">
              <a:solidFill>
                <a:schemeClr val="bg1"/>
              </a:solidFill>
              <a:latin typeface="Times New Roman" panose="02020603050405020304" pitchFamily="18" charset="0"/>
              <a:ea typeface="黑体" panose="02010609060101010101" pitchFamily="49" charset="-122"/>
            </a:endParaRPr>
          </a:p>
        </p:txBody>
      </p:sp>
      <p:sp>
        <p:nvSpPr>
          <p:cNvPr id="19461" name="Rectangle 6"/>
          <p:cNvSpPr/>
          <p:nvPr/>
        </p:nvSpPr>
        <p:spPr>
          <a:xfrm>
            <a:off x="419100" y="3886200"/>
            <a:ext cx="8496300" cy="2436813"/>
          </a:xfrm>
          <a:prstGeom prst="rect">
            <a:avLst/>
          </a:prstGeom>
          <a:gradFill rotWithShape="0">
            <a:gsLst>
              <a:gs pos="0">
                <a:srgbClr val="CCFFFF"/>
              </a:gs>
              <a:gs pos="100000">
                <a:srgbClr val="FFFFFF"/>
              </a:gs>
            </a:gsLst>
            <a:path path="rect">
              <a:fillToRect l="100000" b="100000"/>
            </a:path>
            <a:tileRect/>
          </a:gradFill>
          <a:ln w="9525" cap="flat" cmpd="sng">
            <a:solidFill>
              <a:srgbClr val="808080"/>
            </a:solidFill>
            <a:prstDash val="solid"/>
            <a:miter/>
            <a:headEnd type="none" w="med" len="med"/>
            <a:tailEnd type="none" w="med" len="med"/>
          </a:ln>
        </p:spPr>
        <p:txBody>
          <a:bodyPr anchor="t" anchorCtr="0">
            <a:spAutoFit/>
          </a:bodyPr>
          <a:lstStyle/>
          <a:p>
            <a:pPr>
              <a:lnSpc>
                <a:spcPct val="110000"/>
              </a:lnSpc>
              <a:spcBef>
                <a:spcPct val="50000"/>
              </a:spcBef>
              <a:buClr>
                <a:schemeClr val="accent2"/>
              </a:buClr>
              <a:buSzPct val="60000"/>
              <a:buFont typeface="Wingdings" panose="05000000000000000000" pitchFamily="2" charset="2"/>
            </a:pPr>
            <a:r>
              <a:rPr lang="zh-CN" altLang="en-US" sz="2600" b="1" dirty="0">
                <a:latin typeface="Times New Roman" panose="02020603050405020304" pitchFamily="18" charset="0"/>
                <a:ea typeface="宋体" pitchFamily="2" charset="-122"/>
              </a:rPr>
              <a:t>（</a:t>
            </a:r>
            <a:r>
              <a:rPr lang="en-US" altLang="zh-CN" sz="2600" b="1" dirty="0">
                <a:latin typeface="Times New Roman" panose="02020603050405020304" pitchFamily="18" charset="0"/>
                <a:ea typeface="宋体" pitchFamily="2" charset="-122"/>
              </a:rPr>
              <a:t>2</a:t>
            </a:r>
            <a:r>
              <a:rPr lang="zh-CN" altLang="en-US" sz="2600" b="1" dirty="0">
                <a:latin typeface="Times New Roman" panose="02020603050405020304" pitchFamily="18" charset="0"/>
                <a:ea typeface="宋体" pitchFamily="2" charset="-122"/>
              </a:rPr>
              <a:t>）形象思维（直感思维）</a:t>
            </a:r>
            <a:endParaRPr lang="zh-CN" altLang="en-US" sz="2600" b="1" dirty="0">
              <a:latin typeface="Times New Roman" panose="02020603050405020304" pitchFamily="18" charset="0"/>
              <a:ea typeface="宋体" pitchFamily="2" charset="-122"/>
            </a:endParaRPr>
          </a:p>
          <a:p>
            <a:pPr>
              <a:lnSpc>
                <a:spcPct val="110000"/>
              </a:lnSpc>
              <a:spcBef>
                <a:spcPct val="20000"/>
              </a:spcBef>
              <a:buClr>
                <a:schemeClr val="accent2"/>
              </a:buClr>
              <a:buSzPct val="60000"/>
              <a:buChar char="o"/>
            </a:pPr>
            <a:r>
              <a:rPr lang="zh-CN" altLang="en-US" sz="2400" dirty="0">
                <a:latin typeface="Times New Roman" panose="02020603050405020304" pitchFamily="18" charset="0"/>
                <a:ea typeface="宋体" pitchFamily="2" charset="-122"/>
              </a:rPr>
              <a:t>   依据直觉。</a:t>
            </a:r>
            <a:endParaRPr lang="zh-CN" altLang="en-US" sz="2400" dirty="0">
              <a:latin typeface="Times New Roman" panose="02020603050405020304" pitchFamily="18" charset="0"/>
              <a:ea typeface="宋体" pitchFamily="2" charset="-122"/>
            </a:endParaRPr>
          </a:p>
          <a:p>
            <a:pPr>
              <a:lnSpc>
                <a:spcPct val="110000"/>
              </a:lnSpc>
              <a:spcBef>
                <a:spcPct val="20000"/>
              </a:spcBef>
              <a:buClr>
                <a:schemeClr val="accent2"/>
              </a:buClr>
              <a:buSzPct val="60000"/>
              <a:buChar char="o"/>
            </a:pPr>
            <a:r>
              <a:rPr lang="zh-CN" altLang="en-US" sz="2400" dirty="0">
                <a:latin typeface="Times New Roman" panose="02020603050405020304" pitchFamily="18" charset="0"/>
                <a:ea typeface="宋体" pitchFamily="2" charset="-122"/>
              </a:rPr>
              <a:t>   思维过程是并行协同式的。</a:t>
            </a:r>
            <a:endParaRPr lang="zh-CN" altLang="en-US" sz="2400" dirty="0">
              <a:latin typeface="Times New Roman" panose="02020603050405020304" pitchFamily="18" charset="0"/>
              <a:ea typeface="宋体" pitchFamily="2" charset="-122"/>
            </a:endParaRPr>
          </a:p>
          <a:p>
            <a:pPr>
              <a:lnSpc>
                <a:spcPct val="110000"/>
              </a:lnSpc>
              <a:spcBef>
                <a:spcPct val="20000"/>
              </a:spcBef>
              <a:buClr>
                <a:schemeClr val="accent2"/>
              </a:buClr>
              <a:buSzPct val="60000"/>
              <a:buChar char="o"/>
            </a:pPr>
            <a:r>
              <a:rPr lang="zh-CN" altLang="en-US" sz="2400" dirty="0">
                <a:latin typeface="Times New Roman" panose="02020603050405020304" pitchFamily="18" charset="0"/>
                <a:ea typeface="宋体" pitchFamily="2" charset="-122"/>
              </a:rPr>
              <a:t>   形式化困难。</a:t>
            </a:r>
            <a:endParaRPr lang="zh-CN" altLang="en-US" sz="2400" dirty="0">
              <a:latin typeface="Times New Roman" panose="02020603050405020304" pitchFamily="18" charset="0"/>
              <a:ea typeface="宋体" pitchFamily="2" charset="-122"/>
            </a:endParaRPr>
          </a:p>
          <a:p>
            <a:pPr>
              <a:lnSpc>
                <a:spcPct val="110000"/>
              </a:lnSpc>
              <a:spcBef>
                <a:spcPct val="20000"/>
              </a:spcBef>
              <a:buClr>
                <a:schemeClr val="accent2"/>
              </a:buClr>
              <a:buSzPct val="60000"/>
              <a:buChar char="o"/>
            </a:pPr>
            <a:r>
              <a:rPr lang="zh-CN" altLang="en-US" sz="2400" dirty="0">
                <a:latin typeface="Times New Roman" panose="02020603050405020304" pitchFamily="18" charset="0"/>
                <a:ea typeface="宋体" pitchFamily="2" charset="-122"/>
              </a:rPr>
              <a:t>   在信息变形或缺少的情况下仍有可能得到比较满意的结果。</a:t>
            </a:r>
            <a:endParaRPr lang="zh-CN" altLang="en-US" sz="2400" dirty="0">
              <a:latin typeface="Times New Roman" panose="02020603050405020304" pitchFamily="18" charset="0"/>
              <a:ea typeface="宋体" pitchFamily="2" charset="-122"/>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灯片编号占位符 3"/>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20482" name="Rectangle 3"/>
          <p:cNvSpPr>
            <a:spLocks noGrp="1"/>
          </p:cNvSpPr>
          <p:nvPr>
            <p:ph idx="1"/>
          </p:nvPr>
        </p:nvSpPr>
        <p:spPr>
          <a:xfrm>
            <a:off x="304800" y="4648200"/>
            <a:ext cx="8229600" cy="609600"/>
          </a:xfrm>
          <a:noFill/>
          <a:ln>
            <a:noFill/>
          </a:ln>
        </p:spPr>
        <p:txBody>
          <a:bodyPr anchor="t" anchorCtr="0"/>
          <a:lstStyle/>
          <a:p>
            <a:pPr marL="190500" indent="0" eaLnBrk="1" hangingPunct="1">
              <a:buSzPct val="60000"/>
              <a:buNone/>
            </a:pPr>
            <a:r>
              <a:rPr lang="en-US" altLang="zh-CN" sz="2600" b="1" dirty="0">
                <a:solidFill>
                  <a:srgbClr val="FF0000"/>
                </a:solidFill>
                <a:latin typeface="Times New Roman" panose="02020603050405020304" pitchFamily="18" charset="0"/>
              </a:rPr>
              <a:t>4.</a:t>
            </a:r>
            <a:r>
              <a:rPr lang="en-US" altLang="zh-CN" sz="2600" b="1" dirty="0">
                <a:latin typeface="Times New Roman" panose="02020603050405020304" pitchFamily="18" charset="0"/>
              </a:rPr>
              <a:t> </a:t>
            </a:r>
            <a:r>
              <a:rPr lang="zh-CN" altLang="en-US" sz="2600" b="1" dirty="0">
                <a:latin typeface="Times New Roman" panose="02020603050405020304" pitchFamily="18" charset="0"/>
              </a:rPr>
              <a:t>行为能力（表达能力）</a:t>
            </a:r>
            <a:r>
              <a:rPr lang="zh-CN" altLang="en-US" sz="2600" dirty="0">
                <a:latin typeface="Times New Roman" panose="02020603050405020304" pitchFamily="18" charset="0"/>
              </a:rPr>
              <a:t>       </a:t>
            </a:r>
            <a:endParaRPr lang="zh-CN" altLang="en-US" sz="2600" dirty="0"/>
          </a:p>
        </p:txBody>
      </p:sp>
      <p:sp>
        <p:nvSpPr>
          <p:cNvPr id="20483" name="Rectangle 7"/>
          <p:cNvSpPr>
            <a:spLocks noGrp="1"/>
          </p:cNvSpPr>
          <p:nvPr>
            <p:ph type="title"/>
          </p:nvPr>
        </p:nvSpPr>
        <p:spPr/>
        <p:txBody>
          <a:bodyPr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1.1.2  </a:t>
            </a:r>
            <a:r>
              <a:rPr lang="zh-CN" altLang="en-US" sz="3600" b="0" dirty="0">
                <a:latin typeface="Times New Roman" panose="02020603050405020304" pitchFamily="18" charset="0"/>
                <a:ea typeface="黑体" panose="02010609060101010101" pitchFamily="49" charset="-122"/>
              </a:rPr>
              <a:t>智能的特征</a:t>
            </a:r>
            <a:endParaRPr lang="zh-CN" altLang="en-US" sz="3600" b="0" dirty="0">
              <a:latin typeface="Times New Roman" panose="02020603050405020304" pitchFamily="18" charset="0"/>
              <a:ea typeface="黑体" panose="02010609060101010101" pitchFamily="49" charset="-122"/>
            </a:endParaRPr>
          </a:p>
        </p:txBody>
      </p:sp>
      <p:sp>
        <p:nvSpPr>
          <p:cNvPr id="20484" name="Rectangle 8"/>
          <p:cNvSpPr/>
          <p:nvPr/>
        </p:nvSpPr>
        <p:spPr>
          <a:xfrm>
            <a:off x="381000" y="838200"/>
            <a:ext cx="8458200" cy="2111375"/>
          </a:xfrm>
          <a:prstGeom prst="rect">
            <a:avLst/>
          </a:prstGeom>
          <a:gradFill rotWithShape="0">
            <a:gsLst>
              <a:gs pos="0">
                <a:srgbClr val="CCFFFF"/>
              </a:gs>
              <a:gs pos="100000">
                <a:schemeClr val="bg1"/>
              </a:gs>
            </a:gsLst>
            <a:path path="rect">
              <a:fillToRect l="100000" b="100000"/>
            </a:path>
            <a:tileRect/>
          </a:gradFill>
          <a:ln w="9525" cap="flat" cmpd="sng">
            <a:solidFill>
              <a:srgbClr val="808080"/>
            </a:solidFill>
            <a:prstDash val="solid"/>
            <a:miter/>
            <a:headEnd type="none" w="med" len="med"/>
            <a:tailEnd type="none" w="med" len="med"/>
          </a:ln>
        </p:spPr>
        <p:txBody>
          <a:bodyPr anchor="t" anchorCtr="0">
            <a:spAutoFit/>
          </a:bodyPr>
          <a:lstStyle/>
          <a:p>
            <a:pPr>
              <a:lnSpc>
                <a:spcPct val="120000"/>
              </a:lnSpc>
              <a:spcBef>
                <a:spcPct val="50000"/>
              </a:spcBef>
              <a:buClr>
                <a:schemeClr val="accent2"/>
              </a:buClr>
              <a:buFont typeface="Wingdings" panose="05000000000000000000" pitchFamily="2" charset="2"/>
              <a:buNone/>
            </a:pPr>
            <a:r>
              <a:rPr lang="zh-CN" altLang="en-US" sz="2600" b="1" dirty="0">
                <a:latin typeface="Times New Roman" panose="02020603050405020304" pitchFamily="18" charset="0"/>
                <a:ea typeface="宋体" pitchFamily="2" charset="-122"/>
              </a:rPr>
              <a:t>（</a:t>
            </a:r>
            <a:r>
              <a:rPr lang="en-US" altLang="zh-CN" sz="2600" b="1" dirty="0">
                <a:latin typeface="Times New Roman" panose="02020603050405020304" pitchFamily="18" charset="0"/>
                <a:ea typeface="宋体" pitchFamily="2" charset="-122"/>
              </a:rPr>
              <a:t>3</a:t>
            </a:r>
            <a:r>
              <a:rPr lang="zh-CN" altLang="en-US" sz="2600" b="1" dirty="0">
                <a:latin typeface="Times New Roman" panose="02020603050405020304" pitchFamily="18" charset="0"/>
                <a:ea typeface="宋体" pitchFamily="2" charset="-122"/>
              </a:rPr>
              <a:t>）顿悟思维（灵感思维）</a:t>
            </a:r>
            <a:endParaRPr lang="zh-CN" altLang="en-US" sz="2600" dirty="0">
              <a:latin typeface="Arial" panose="020B0604020202090204" pitchFamily="34" charset="0"/>
              <a:ea typeface="宋体" pitchFamily="2" charset="-122"/>
            </a:endParaRPr>
          </a:p>
          <a:p>
            <a:pPr>
              <a:lnSpc>
                <a:spcPct val="120000"/>
              </a:lnSpc>
              <a:spcBef>
                <a:spcPct val="20000"/>
              </a:spcBef>
              <a:buClr>
                <a:schemeClr val="accent2"/>
              </a:buClr>
              <a:buSzPct val="60000"/>
              <a:buFont typeface="Wingdings" panose="05000000000000000000" pitchFamily="2" charset="2"/>
              <a:buBlip>
                <a:blip r:embed="rId1"/>
              </a:buBlip>
            </a:pPr>
            <a:r>
              <a:rPr lang="zh-CN" altLang="en-US" sz="2400" dirty="0">
                <a:latin typeface="Times New Roman" panose="02020603050405020304" pitchFamily="18" charset="0"/>
                <a:ea typeface="宋体" pitchFamily="2" charset="-122"/>
              </a:rPr>
              <a:t>  不定期的突发性。</a:t>
            </a:r>
            <a:endParaRPr lang="zh-CN" altLang="en-US" sz="2400" dirty="0">
              <a:latin typeface="Times New Roman" panose="02020603050405020304" pitchFamily="18" charset="0"/>
              <a:ea typeface="宋体" pitchFamily="2" charset="-122"/>
            </a:endParaRPr>
          </a:p>
          <a:p>
            <a:pPr>
              <a:lnSpc>
                <a:spcPct val="120000"/>
              </a:lnSpc>
              <a:spcBef>
                <a:spcPct val="20000"/>
              </a:spcBef>
              <a:buClr>
                <a:schemeClr val="accent2"/>
              </a:buClr>
              <a:buSzPct val="60000"/>
              <a:buFont typeface="Wingdings" panose="05000000000000000000" pitchFamily="2" charset="2"/>
              <a:buBlip>
                <a:blip r:embed="rId1"/>
              </a:buBlip>
            </a:pPr>
            <a:r>
              <a:rPr lang="zh-CN" altLang="en-US" sz="2400" dirty="0">
                <a:latin typeface="Times New Roman" panose="02020603050405020304" pitchFamily="18" charset="0"/>
                <a:ea typeface="宋体" pitchFamily="2" charset="-122"/>
              </a:rPr>
              <a:t>  非线性的独创性及模糊性。</a:t>
            </a:r>
            <a:endParaRPr lang="zh-CN" altLang="en-US" sz="2400" dirty="0">
              <a:latin typeface="Times New Roman" panose="02020603050405020304" pitchFamily="18" charset="0"/>
              <a:ea typeface="宋体" pitchFamily="2" charset="-122"/>
            </a:endParaRPr>
          </a:p>
          <a:p>
            <a:pPr>
              <a:lnSpc>
                <a:spcPct val="120000"/>
              </a:lnSpc>
              <a:spcBef>
                <a:spcPct val="20000"/>
              </a:spcBef>
              <a:buClr>
                <a:schemeClr val="accent2"/>
              </a:buClr>
              <a:buSzPct val="60000"/>
              <a:buFont typeface="Wingdings" panose="05000000000000000000" pitchFamily="2" charset="2"/>
              <a:buBlip>
                <a:blip r:embed="rId1"/>
              </a:buBlip>
            </a:pPr>
            <a:r>
              <a:rPr lang="zh-CN" altLang="en-US" sz="2400" dirty="0">
                <a:latin typeface="Times New Roman" panose="02020603050405020304" pitchFamily="18" charset="0"/>
                <a:ea typeface="宋体" pitchFamily="2" charset="-122"/>
              </a:rPr>
              <a:t>  穿插于形象思维与逻辑思维之中。</a:t>
            </a:r>
            <a:r>
              <a:rPr lang="zh-CN" altLang="en-US" sz="2200" dirty="0">
                <a:latin typeface="Arial" panose="020B0604020202090204" pitchFamily="34" charset="0"/>
                <a:ea typeface="宋体" pitchFamily="2" charset="-122"/>
              </a:rPr>
              <a:t> </a:t>
            </a:r>
            <a:endParaRPr lang="zh-CN" altLang="en-US" sz="2200" dirty="0">
              <a:latin typeface="Arial" panose="020B0604020202090204" pitchFamily="34" charset="0"/>
              <a:ea typeface="宋体" pitchFamily="2" charset="-122"/>
            </a:endParaRPr>
          </a:p>
        </p:txBody>
      </p:sp>
      <p:grpSp>
        <p:nvGrpSpPr>
          <p:cNvPr id="20485" name="Group 12"/>
          <p:cNvGrpSpPr/>
          <p:nvPr/>
        </p:nvGrpSpPr>
        <p:grpSpPr>
          <a:xfrm>
            <a:off x="381000" y="2971800"/>
            <a:ext cx="8458200" cy="1600200"/>
            <a:chOff x="240" y="1872"/>
            <a:chExt cx="5328" cy="1008"/>
          </a:xfrm>
        </p:grpSpPr>
        <p:sp>
          <p:nvSpPr>
            <p:cNvPr id="20486" name="Rectangle 9"/>
            <p:cNvSpPr/>
            <p:nvPr/>
          </p:nvSpPr>
          <p:spPr>
            <a:xfrm>
              <a:off x="288" y="1872"/>
              <a:ext cx="4848" cy="355"/>
            </a:xfrm>
            <a:prstGeom prst="rect">
              <a:avLst/>
            </a:prstGeom>
            <a:noFill/>
            <a:ln w="9525">
              <a:noFill/>
            </a:ln>
          </p:spPr>
          <p:txBody>
            <a:bodyPr anchor="t" anchorCtr="0">
              <a:spAutoFit/>
            </a:bodyPr>
            <a:lstStyle/>
            <a:p>
              <a:pPr>
                <a:lnSpc>
                  <a:spcPct val="120000"/>
                </a:lnSpc>
                <a:spcBef>
                  <a:spcPct val="50000"/>
                </a:spcBef>
                <a:buClr>
                  <a:schemeClr val="accent2"/>
                </a:buClr>
                <a:buSzPct val="60000"/>
                <a:buFont typeface="Wingdings" panose="05000000000000000000" pitchFamily="2" charset="2"/>
              </a:pPr>
              <a:r>
                <a:rPr lang="en-US" altLang="zh-CN" sz="2600" b="1" dirty="0">
                  <a:solidFill>
                    <a:srgbClr val="FF0000"/>
                  </a:solidFill>
                  <a:latin typeface="Times New Roman" panose="02020603050405020304" pitchFamily="18" charset="0"/>
                  <a:ea typeface="宋体" pitchFamily="2" charset="-122"/>
                </a:rPr>
                <a:t>3.</a:t>
              </a:r>
              <a:r>
                <a:rPr lang="en-US" altLang="zh-CN" sz="2600" b="1" dirty="0">
                  <a:latin typeface="Times New Roman" panose="02020603050405020304" pitchFamily="18" charset="0"/>
                  <a:ea typeface="宋体" pitchFamily="2" charset="-122"/>
                </a:rPr>
                <a:t> </a:t>
              </a:r>
              <a:r>
                <a:rPr lang="zh-CN" altLang="en-US" sz="2600" b="1" dirty="0">
                  <a:latin typeface="Times New Roman" panose="02020603050405020304" pitchFamily="18" charset="0"/>
                  <a:ea typeface="宋体" pitchFamily="2" charset="-122"/>
                </a:rPr>
                <a:t>学习能力</a:t>
              </a:r>
              <a:r>
                <a:rPr lang="zh-CN" altLang="en-US" sz="2800" dirty="0">
                  <a:latin typeface="Times New Roman" panose="02020603050405020304" pitchFamily="18" charset="0"/>
                  <a:ea typeface="宋体" pitchFamily="2" charset="-122"/>
                </a:rPr>
                <a:t>       </a:t>
              </a:r>
              <a:endParaRPr lang="zh-CN" altLang="en-US" sz="2600" dirty="0">
                <a:latin typeface="Times New Roman" panose="02020603050405020304" pitchFamily="18" charset="0"/>
                <a:ea typeface="宋体" pitchFamily="2" charset="-122"/>
              </a:endParaRPr>
            </a:p>
          </p:txBody>
        </p:sp>
        <p:sp>
          <p:nvSpPr>
            <p:cNvPr id="20487" name="Rectangle 10"/>
            <p:cNvSpPr/>
            <p:nvPr/>
          </p:nvSpPr>
          <p:spPr>
            <a:xfrm>
              <a:off x="240" y="2264"/>
              <a:ext cx="5328" cy="616"/>
            </a:xfrm>
            <a:prstGeom prst="rect">
              <a:avLst/>
            </a:prstGeom>
            <a:solidFill>
              <a:srgbClr val="FFFFFF"/>
            </a:solidFill>
            <a:ln w="9525" cap="flat" cmpd="sng">
              <a:solidFill>
                <a:srgbClr val="808080"/>
              </a:solidFill>
              <a:prstDash val="solid"/>
              <a:miter/>
              <a:headEnd type="none" w="med" len="med"/>
              <a:tailEnd type="none" w="med" len="med"/>
            </a:ln>
          </p:spPr>
          <p:txBody>
            <a:bodyPr anchor="t" anchorCtr="0">
              <a:spAutoFit/>
            </a:bodyPr>
            <a:lstStyle/>
            <a:p>
              <a:pPr>
                <a:lnSpc>
                  <a:spcPct val="120000"/>
                </a:lnSpc>
                <a:spcBef>
                  <a:spcPct val="50000"/>
                </a:spcBef>
                <a:buClr>
                  <a:schemeClr val="accent2"/>
                </a:buClr>
                <a:buSzPct val="60000"/>
                <a:buFont typeface="Wingdings" panose="05000000000000000000" pitchFamily="2" charset="2"/>
              </a:pPr>
              <a:r>
                <a:rPr lang="zh-CN" altLang="en-US" sz="2400" dirty="0">
                  <a:latin typeface="Times New Roman" panose="02020603050405020304" pitchFamily="18" charset="0"/>
                  <a:ea typeface="宋体" pitchFamily="2" charset="-122"/>
                </a:rPr>
                <a:t>学习既可能是自觉的、有意识的，也可能是不自觉的、无意识的；既可以是有教师指导的，也可以是通过自己实践的。</a:t>
              </a:r>
              <a:endParaRPr lang="zh-CN" altLang="en-US" sz="2400" dirty="0">
                <a:latin typeface="Times New Roman" panose="02020603050405020304" pitchFamily="18" charset="0"/>
                <a:ea typeface="宋体" pitchFamily="2" charset="-122"/>
              </a:endParaRPr>
            </a:p>
          </p:txBody>
        </p:sp>
      </p:grpSp>
      <p:sp>
        <p:nvSpPr>
          <p:cNvPr id="20488" name="Rectangle 11"/>
          <p:cNvSpPr/>
          <p:nvPr/>
        </p:nvSpPr>
        <p:spPr>
          <a:xfrm>
            <a:off x="381000" y="5257800"/>
            <a:ext cx="8458200" cy="1055688"/>
          </a:xfrm>
          <a:prstGeom prst="rect">
            <a:avLst/>
          </a:prstGeom>
          <a:solidFill>
            <a:srgbClr val="FFFFFF"/>
          </a:solidFill>
          <a:ln w="9525" cap="flat" cmpd="sng">
            <a:solidFill>
              <a:srgbClr val="808080"/>
            </a:solidFill>
            <a:prstDash val="solid"/>
            <a:miter/>
            <a:headEnd type="none" w="med" len="med"/>
            <a:tailEnd type="none" w="med" len="med"/>
          </a:ln>
        </p:spPr>
        <p:txBody>
          <a:bodyPr anchor="t" anchorCtr="0">
            <a:spAutoFit/>
          </a:bodyPr>
          <a:lstStyle/>
          <a:p>
            <a:pPr>
              <a:lnSpc>
                <a:spcPct val="120000"/>
              </a:lnSpc>
              <a:spcBef>
                <a:spcPct val="10000"/>
              </a:spcBef>
              <a:buClr>
                <a:schemeClr val="accent2"/>
              </a:buClr>
              <a:buFont typeface="Wingdings" panose="05000000000000000000" pitchFamily="2" charset="2"/>
            </a:pPr>
            <a:r>
              <a:rPr lang="zh-CN" altLang="en-US" sz="2400" dirty="0">
                <a:latin typeface="Times New Roman" panose="02020603050405020304" pitchFamily="18" charset="0"/>
                <a:ea typeface="宋体" pitchFamily="2" charset="-122"/>
              </a:rPr>
              <a:t>人们的感知能力：用于信息的输入。</a:t>
            </a:r>
            <a:endParaRPr lang="zh-CN" altLang="en-US" sz="2400" dirty="0">
              <a:latin typeface="Times New Roman" panose="02020603050405020304" pitchFamily="18" charset="0"/>
              <a:ea typeface="宋体" pitchFamily="2" charset="-122"/>
            </a:endParaRPr>
          </a:p>
          <a:p>
            <a:pPr>
              <a:lnSpc>
                <a:spcPct val="120000"/>
              </a:lnSpc>
              <a:spcBef>
                <a:spcPct val="10000"/>
              </a:spcBef>
              <a:buClr>
                <a:schemeClr val="accent2"/>
              </a:buClr>
              <a:buFont typeface="Wingdings" panose="05000000000000000000" pitchFamily="2" charset="2"/>
            </a:pPr>
            <a:r>
              <a:rPr lang="zh-CN" altLang="en-US" sz="2400" dirty="0">
                <a:latin typeface="Times New Roman" panose="02020603050405020304" pitchFamily="18" charset="0"/>
                <a:ea typeface="宋体" pitchFamily="2" charset="-122"/>
              </a:rPr>
              <a:t>行为能力：信息的输出</a:t>
            </a:r>
            <a:r>
              <a:rPr lang="zh-CN" altLang="en-US" sz="2600" dirty="0">
                <a:latin typeface="Times New Roman" panose="02020603050405020304" pitchFamily="18" charset="0"/>
                <a:ea typeface="宋体" pitchFamily="2" charset="-122"/>
              </a:rPr>
              <a:t>。</a:t>
            </a:r>
            <a:endParaRPr lang="zh-CN" altLang="en-US" sz="2600" dirty="0">
              <a:latin typeface="Times New Roman" panose="02020603050405020304" pitchFamily="18" charset="0"/>
              <a:ea typeface="宋体" pitchFamily="2" charset="-122"/>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灯片编号占位符 3"/>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21506" name="Rectangle 3"/>
          <p:cNvSpPr>
            <a:spLocks noGrp="1"/>
          </p:cNvSpPr>
          <p:nvPr>
            <p:ph idx="1"/>
          </p:nvPr>
        </p:nvSpPr>
        <p:spPr>
          <a:xfrm>
            <a:off x="249238" y="2763838"/>
            <a:ext cx="8229600" cy="609600"/>
          </a:xfrm>
          <a:noFill/>
          <a:ln>
            <a:noFill/>
          </a:ln>
        </p:spPr>
        <p:txBody>
          <a:bodyPr anchor="t" anchorCtr="0"/>
          <a:lstStyle/>
          <a:p>
            <a:pPr marL="190500" indent="0" eaLnBrk="1" hangingPunct="1">
              <a:buSzPct val="60000"/>
              <a:buNone/>
            </a:pPr>
            <a:r>
              <a:rPr lang="en-US" altLang="zh-CN" sz="2600" b="1" dirty="0">
                <a:solidFill>
                  <a:srgbClr val="FF0000"/>
                </a:solidFill>
                <a:latin typeface="Times New Roman" panose="02020603050405020304" pitchFamily="18" charset="0"/>
              </a:rPr>
              <a:t>6.</a:t>
            </a:r>
            <a:r>
              <a:rPr lang="en-US" altLang="zh-CN" sz="2600" b="1" dirty="0">
                <a:latin typeface="Times New Roman" panose="02020603050405020304" pitchFamily="18" charset="0"/>
              </a:rPr>
              <a:t> </a:t>
            </a:r>
            <a:r>
              <a:rPr lang="zh-CN" altLang="en-US" sz="2600" b="1" dirty="0">
                <a:latin typeface="Times New Roman" panose="02020603050405020304" pitchFamily="18" charset="0"/>
              </a:rPr>
              <a:t>社交能力</a:t>
            </a:r>
            <a:r>
              <a:rPr lang="zh-CN" altLang="en-US" sz="2600" dirty="0">
                <a:latin typeface="Times New Roman" panose="02020603050405020304" pitchFamily="18" charset="0"/>
              </a:rPr>
              <a:t>       </a:t>
            </a:r>
            <a:endParaRPr lang="zh-CN" altLang="en-US" sz="2600" dirty="0"/>
          </a:p>
        </p:txBody>
      </p:sp>
      <p:sp>
        <p:nvSpPr>
          <p:cNvPr id="21507" name="Rectangle 7"/>
          <p:cNvSpPr>
            <a:spLocks noGrp="1"/>
          </p:cNvSpPr>
          <p:nvPr>
            <p:ph type="title"/>
          </p:nvPr>
        </p:nvSpPr>
        <p:spPr/>
        <p:txBody>
          <a:bodyPr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1.1.2  </a:t>
            </a:r>
            <a:r>
              <a:rPr lang="zh-CN" altLang="en-US" sz="3600" b="0" dirty="0">
                <a:latin typeface="Times New Roman" panose="02020603050405020304" pitchFamily="18" charset="0"/>
                <a:ea typeface="黑体" panose="02010609060101010101" pitchFamily="49" charset="-122"/>
              </a:rPr>
              <a:t>智能的特征</a:t>
            </a:r>
            <a:endParaRPr lang="zh-CN" altLang="en-US" sz="3600" b="0" dirty="0">
              <a:latin typeface="Times New Roman" panose="02020603050405020304" pitchFamily="18" charset="0"/>
              <a:ea typeface="黑体" panose="02010609060101010101" pitchFamily="49" charset="-122"/>
            </a:endParaRPr>
          </a:p>
        </p:txBody>
      </p:sp>
      <p:grpSp>
        <p:nvGrpSpPr>
          <p:cNvPr id="21508" name="Group 12"/>
          <p:cNvGrpSpPr/>
          <p:nvPr/>
        </p:nvGrpSpPr>
        <p:grpSpPr>
          <a:xfrm>
            <a:off x="304800" y="1371600"/>
            <a:ext cx="8458200" cy="1116013"/>
            <a:chOff x="240" y="1872"/>
            <a:chExt cx="5328" cy="703"/>
          </a:xfrm>
        </p:grpSpPr>
        <p:sp>
          <p:nvSpPr>
            <p:cNvPr id="21509" name="Rectangle 9"/>
            <p:cNvSpPr/>
            <p:nvPr/>
          </p:nvSpPr>
          <p:spPr>
            <a:xfrm>
              <a:off x="288" y="1872"/>
              <a:ext cx="4848" cy="355"/>
            </a:xfrm>
            <a:prstGeom prst="rect">
              <a:avLst/>
            </a:prstGeom>
            <a:noFill/>
            <a:ln w="9525">
              <a:noFill/>
            </a:ln>
          </p:spPr>
          <p:txBody>
            <a:bodyPr anchor="t" anchorCtr="0">
              <a:spAutoFit/>
            </a:bodyPr>
            <a:lstStyle/>
            <a:p>
              <a:pPr>
                <a:lnSpc>
                  <a:spcPct val="120000"/>
                </a:lnSpc>
                <a:spcBef>
                  <a:spcPct val="50000"/>
                </a:spcBef>
                <a:buClr>
                  <a:schemeClr val="accent2"/>
                </a:buClr>
                <a:buSzPct val="60000"/>
                <a:buFont typeface="Wingdings" panose="05000000000000000000" pitchFamily="2" charset="2"/>
              </a:pPr>
              <a:r>
                <a:rPr lang="en-US" altLang="zh-CN" sz="2600" b="1" dirty="0">
                  <a:solidFill>
                    <a:srgbClr val="FF0000"/>
                  </a:solidFill>
                  <a:latin typeface="Times New Roman" panose="02020603050405020304" pitchFamily="18" charset="0"/>
                  <a:ea typeface="宋体" pitchFamily="2" charset="-122"/>
                </a:rPr>
                <a:t>5.</a:t>
              </a:r>
              <a:r>
                <a:rPr lang="en-US" altLang="zh-CN" sz="2600" b="1" dirty="0">
                  <a:latin typeface="Times New Roman" panose="02020603050405020304" pitchFamily="18" charset="0"/>
                  <a:ea typeface="宋体" pitchFamily="2" charset="-122"/>
                </a:rPr>
                <a:t> </a:t>
              </a:r>
              <a:r>
                <a:rPr lang="zh-CN" altLang="en-US" sz="2600" b="1" dirty="0">
                  <a:latin typeface="Times New Roman" panose="02020603050405020304" pitchFamily="18" charset="0"/>
                  <a:ea typeface="宋体" pitchFamily="2" charset="-122"/>
                </a:rPr>
                <a:t>推理能力</a:t>
              </a:r>
              <a:r>
                <a:rPr lang="zh-CN" altLang="en-US" sz="2800" dirty="0">
                  <a:latin typeface="Times New Roman" panose="02020603050405020304" pitchFamily="18" charset="0"/>
                  <a:ea typeface="宋体" pitchFamily="2" charset="-122"/>
                </a:rPr>
                <a:t>       </a:t>
              </a:r>
              <a:endParaRPr lang="zh-CN" altLang="en-US" sz="2600" dirty="0">
                <a:latin typeface="Times New Roman" panose="02020603050405020304" pitchFamily="18" charset="0"/>
                <a:ea typeface="宋体" pitchFamily="2" charset="-122"/>
              </a:endParaRPr>
            </a:p>
          </p:txBody>
        </p:sp>
        <p:sp>
          <p:nvSpPr>
            <p:cNvPr id="21510" name="Rectangle 10"/>
            <p:cNvSpPr/>
            <p:nvPr/>
          </p:nvSpPr>
          <p:spPr>
            <a:xfrm>
              <a:off x="240" y="2264"/>
              <a:ext cx="5328" cy="311"/>
            </a:xfrm>
            <a:prstGeom prst="rect">
              <a:avLst/>
            </a:prstGeom>
            <a:solidFill>
              <a:srgbClr val="FFFFFF"/>
            </a:solidFill>
            <a:ln w="9525" cap="flat" cmpd="sng">
              <a:solidFill>
                <a:srgbClr val="808080"/>
              </a:solidFill>
              <a:prstDash val="solid"/>
              <a:miter/>
              <a:headEnd type="none" w="med" len="med"/>
              <a:tailEnd type="none" w="med" len="med"/>
            </a:ln>
          </p:spPr>
          <p:txBody>
            <a:bodyPr anchor="t" anchorCtr="0">
              <a:spAutoFit/>
            </a:bodyPr>
            <a:lstStyle/>
            <a:p>
              <a:pPr>
                <a:lnSpc>
                  <a:spcPct val="120000"/>
                </a:lnSpc>
                <a:spcBef>
                  <a:spcPct val="50000"/>
                </a:spcBef>
                <a:buClr>
                  <a:schemeClr val="accent2"/>
                </a:buClr>
                <a:buSzPct val="60000"/>
                <a:buFont typeface="Wingdings" panose="05000000000000000000" pitchFamily="2" charset="2"/>
              </a:pPr>
              <a:r>
                <a:rPr lang="zh-CN" altLang="en-US" sz="2400" dirty="0">
                  <a:latin typeface="Times New Roman" panose="02020603050405020304" pitchFamily="18" charset="0"/>
                  <a:ea typeface="宋体" pitchFamily="2" charset="-122"/>
                </a:rPr>
                <a:t>根据当前掌握的信息，得出适当结论的能力。</a:t>
              </a:r>
              <a:endParaRPr lang="zh-CN" altLang="en-US" sz="2400" dirty="0">
                <a:latin typeface="Times New Roman" panose="02020603050405020304" pitchFamily="18" charset="0"/>
                <a:ea typeface="宋体" pitchFamily="2" charset="-122"/>
              </a:endParaRPr>
            </a:p>
          </p:txBody>
        </p:sp>
      </p:grpSp>
      <p:sp>
        <p:nvSpPr>
          <p:cNvPr id="21511" name="Rectangle 11"/>
          <p:cNvSpPr/>
          <p:nvPr/>
        </p:nvSpPr>
        <p:spPr>
          <a:xfrm>
            <a:off x="325438" y="3373438"/>
            <a:ext cx="8458200" cy="530225"/>
          </a:xfrm>
          <a:prstGeom prst="rect">
            <a:avLst/>
          </a:prstGeom>
          <a:solidFill>
            <a:srgbClr val="FFFFFF"/>
          </a:solidFill>
          <a:ln w="9525" cap="flat" cmpd="sng">
            <a:solidFill>
              <a:srgbClr val="808080"/>
            </a:solidFill>
            <a:prstDash val="solid"/>
            <a:miter/>
            <a:headEnd type="none" w="med" len="med"/>
            <a:tailEnd type="none" w="med" len="med"/>
          </a:ln>
        </p:spPr>
        <p:txBody>
          <a:bodyPr anchor="t" anchorCtr="0">
            <a:spAutoFit/>
          </a:bodyPr>
          <a:lstStyle/>
          <a:p>
            <a:pPr>
              <a:lnSpc>
                <a:spcPct val="120000"/>
              </a:lnSpc>
              <a:spcBef>
                <a:spcPct val="10000"/>
              </a:spcBef>
              <a:buClr>
                <a:schemeClr val="accent2"/>
              </a:buClr>
              <a:buFont typeface="Wingdings" panose="05000000000000000000" pitchFamily="2" charset="2"/>
            </a:pPr>
            <a:r>
              <a:rPr lang="zh-CN" altLang="en-US" sz="2600" dirty="0">
                <a:latin typeface="Times New Roman" panose="02020603050405020304" pitchFamily="18" charset="0"/>
                <a:ea typeface="宋体" pitchFamily="2" charset="-122"/>
              </a:rPr>
              <a:t>与他人交往的能力</a:t>
            </a:r>
            <a:endParaRPr lang="zh-CN" altLang="en-US" sz="2600" dirty="0">
              <a:latin typeface="Times New Roman" panose="02020603050405020304" pitchFamily="18" charset="0"/>
              <a:ea typeface="宋体" pitchFamily="2" charset="-122"/>
            </a:endParaRPr>
          </a:p>
        </p:txBody>
      </p:sp>
      <p:sp>
        <p:nvSpPr>
          <p:cNvPr id="21512" name="Rectangle 3"/>
          <p:cNvSpPr txBox="1"/>
          <p:nvPr/>
        </p:nvSpPr>
        <p:spPr>
          <a:xfrm>
            <a:off x="279400" y="5486400"/>
            <a:ext cx="8229600" cy="609600"/>
          </a:xfrm>
          <a:prstGeom prst="rect">
            <a:avLst/>
          </a:prstGeom>
          <a:noFill/>
          <a:ln w="9525">
            <a:noFill/>
          </a:ln>
        </p:spPr>
        <p:txBody>
          <a:bodyPr anchor="t" anchorCtr="0"/>
          <a:lstStyle/>
          <a:p>
            <a:pPr marL="190500">
              <a:lnSpc>
                <a:spcPct val="120000"/>
              </a:lnSpc>
              <a:spcBef>
                <a:spcPct val="40000"/>
              </a:spcBef>
              <a:buClr>
                <a:schemeClr val="accent2"/>
              </a:buClr>
              <a:buSzPct val="60000"/>
              <a:buFont typeface="Wingdings" panose="05000000000000000000" pitchFamily="2" charset="2"/>
            </a:pPr>
            <a:r>
              <a:rPr lang="en-US" altLang="zh-CN" sz="2600" b="1" dirty="0">
                <a:solidFill>
                  <a:srgbClr val="FF0000"/>
                </a:solidFill>
                <a:latin typeface="Times New Roman" panose="02020603050405020304" pitchFamily="18" charset="0"/>
                <a:ea typeface="宋体" pitchFamily="2" charset="-122"/>
              </a:rPr>
              <a:t>8.</a:t>
            </a:r>
            <a:r>
              <a:rPr lang="en-US" altLang="zh-CN" sz="2600" b="1" dirty="0">
                <a:latin typeface="Times New Roman" panose="02020603050405020304" pitchFamily="18" charset="0"/>
                <a:ea typeface="宋体" pitchFamily="2" charset="-122"/>
              </a:rPr>
              <a:t> </a:t>
            </a:r>
            <a:r>
              <a:rPr lang="zh-CN" altLang="en-US" sz="2600" b="1" dirty="0">
                <a:latin typeface="Times New Roman" panose="02020603050405020304" pitchFamily="18" charset="0"/>
                <a:ea typeface="宋体" pitchFamily="2" charset="-122"/>
              </a:rPr>
              <a:t>问题求解能力</a:t>
            </a:r>
            <a:r>
              <a:rPr lang="zh-CN" altLang="en-US" sz="2600" dirty="0">
                <a:latin typeface="Times New Roman" panose="02020603050405020304" pitchFamily="18" charset="0"/>
                <a:ea typeface="宋体" pitchFamily="2" charset="-122"/>
              </a:rPr>
              <a:t>       </a:t>
            </a:r>
            <a:endParaRPr lang="zh-CN" altLang="en-US" sz="2600" dirty="0">
              <a:latin typeface="Arial" panose="020B0604020202090204" pitchFamily="34" charset="0"/>
              <a:ea typeface="宋体" pitchFamily="2" charset="-122"/>
            </a:endParaRPr>
          </a:p>
        </p:txBody>
      </p:sp>
      <p:sp>
        <p:nvSpPr>
          <p:cNvPr id="21513" name="Rectangle 3"/>
          <p:cNvSpPr txBox="1"/>
          <p:nvPr/>
        </p:nvSpPr>
        <p:spPr>
          <a:xfrm>
            <a:off x="304800" y="4191000"/>
            <a:ext cx="8229600" cy="609600"/>
          </a:xfrm>
          <a:prstGeom prst="rect">
            <a:avLst/>
          </a:prstGeom>
          <a:noFill/>
          <a:ln w="9525">
            <a:noFill/>
          </a:ln>
        </p:spPr>
        <p:txBody>
          <a:bodyPr anchor="t" anchorCtr="0"/>
          <a:lstStyle/>
          <a:p>
            <a:pPr marL="190500">
              <a:lnSpc>
                <a:spcPct val="120000"/>
              </a:lnSpc>
              <a:spcBef>
                <a:spcPct val="40000"/>
              </a:spcBef>
              <a:buClr>
                <a:schemeClr val="accent2"/>
              </a:buClr>
              <a:buSzPct val="60000"/>
              <a:buFont typeface="Wingdings" panose="05000000000000000000" pitchFamily="2" charset="2"/>
            </a:pPr>
            <a:r>
              <a:rPr lang="en-US" altLang="zh-CN" sz="2600" b="1" dirty="0">
                <a:solidFill>
                  <a:srgbClr val="FF0000"/>
                </a:solidFill>
                <a:latin typeface="Times New Roman" panose="02020603050405020304" pitchFamily="18" charset="0"/>
                <a:ea typeface="宋体" pitchFamily="2" charset="-122"/>
              </a:rPr>
              <a:t>7.</a:t>
            </a:r>
            <a:r>
              <a:rPr lang="en-US" altLang="zh-CN" sz="2600" b="1" dirty="0">
                <a:latin typeface="Times New Roman" panose="02020603050405020304" pitchFamily="18" charset="0"/>
                <a:ea typeface="宋体" pitchFamily="2" charset="-122"/>
              </a:rPr>
              <a:t> </a:t>
            </a:r>
            <a:r>
              <a:rPr lang="zh-CN" altLang="en-US" sz="2600" b="1" dirty="0">
                <a:latin typeface="Times New Roman" panose="02020603050405020304" pitchFamily="18" charset="0"/>
                <a:ea typeface="宋体" pitchFamily="2" charset="-122"/>
              </a:rPr>
              <a:t>创造能力</a:t>
            </a:r>
            <a:r>
              <a:rPr lang="zh-CN" altLang="en-US" sz="2600" dirty="0">
                <a:latin typeface="Times New Roman" panose="02020603050405020304" pitchFamily="18" charset="0"/>
                <a:ea typeface="宋体" pitchFamily="2" charset="-122"/>
              </a:rPr>
              <a:t>       </a:t>
            </a:r>
            <a:endParaRPr lang="zh-CN" altLang="en-US" sz="2600" dirty="0">
              <a:latin typeface="Arial" panose="020B0604020202090204" pitchFamily="34" charset="0"/>
              <a:ea typeface="宋体" pitchFamily="2" charset="-122"/>
            </a:endParaRPr>
          </a:p>
        </p:txBody>
      </p:sp>
      <p:sp>
        <p:nvSpPr>
          <p:cNvPr id="21514" name="Rectangle 11"/>
          <p:cNvSpPr/>
          <p:nvPr/>
        </p:nvSpPr>
        <p:spPr>
          <a:xfrm>
            <a:off x="438150" y="4800600"/>
            <a:ext cx="8345805" cy="570865"/>
          </a:xfrm>
          <a:prstGeom prst="rect">
            <a:avLst/>
          </a:prstGeom>
          <a:solidFill>
            <a:srgbClr val="FFFFFF"/>
          </a:solidFill>
          <a:ln w="9525" cap="flat" cmpd="sng">
            <a:solidFill>
              <a:srgbClr val="808080"/>
            </a:solidFill>
            <a:prstDash val="solid"/>
            <a:miter/>
            <a:headEnd type="none" w="med" len="med"/>
            <a:tailEnd type="none" w="med" len="med"/>
          </a:ln>
        </p:spPr>
        <p:txBody>
          <a:bodyPr wrap="square" anchor="t" anchorCtr="0">
            <a:spAutoFit/>
          </a:bodyPr>
          <a:lstStyle/>
          <a:p>
            <a:pPr>
              <a:lnSpc>
                <a:spcPct val="120000"/>
              </a:lnSpc>
              <a:spcBef>
                <a:spcPct val="10000"/>
              </a:spcBef>
              <a:buClr>
                <a:schemeClr val="accent2"/>
              </a:buClr>
              <a:buFont typeface="Wingdings" panose="05000000000000000000" pitchFamily="2" charset="2"/>
            </a:pPr>
            <a:r>
              <a:rPr lang="zh-CN" altLang="en-US" sz="2600" dirty="0">
                <a:latin typeface="Times New Roman" panose="02020603050405020304" pitchFamily="18" charset="0"/>
                <a:ea typeface="宋体" pitchFamily="2" charset="-122"/>
              </a:rPr>
              <a:t>智能中最难理解和实现的部分</a:t>
            </a:r>
            <a:endParaRPr lang="zh-CN" altLang="en-US" sz="2600" dirty="0">
              <a:latin typeface="Times New Roman" panose="02020603050405020304" pitchFamily="18" charset="0"/>
              <a:ea typeface="宋体" pitchFamily="2" charset="-122"/>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灯片编号占位符 3"/>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22530" name="Rectangle 3"/>
          <p:cNvSpPr>
            <a:spLocks noGrp="1"/>
          </p:cNvSpPr>
          <p:nvPr>
            <p:ph idx="1"/>
          </p:nvPr>
        </p:nvSpPr>
        <p:spPr>
          <a:xfrm>
            <a:off x="304800" y="914400"/>
            <a:ext cx="8610600" cy="990600"/>
          </a:xfrm>
          <a:noFill/>
          <a:ln>
            <a:noFill/>
          </a:ln>
        </p:spPr>
        <p:txBody>
          <a:bodyPr anchor="t" anchorCtr="0"/>
          <a:lstStyle/>
          <a:p>
            <a:pPr marL="0" indent="0" eaLnBrk="1" hangingPunct="1">
              <a:buBlip>
                <a:blip r:embed="rId1"/>
              </a:buBlip>
            </a:pPr>
            <a:r>
              <a:rPr lang="en-US" altLang="zh-CN" sz="2400" dirty="0">
                <a:latin typeface="Times New Roman" panose="02020603050405020304" pitchFamily="18" charset="0"/>
              </a:rPr>
              <a:t> </a:t>
            </a:r>
            <a:r>
              <a:rPr lang="zh-CN" altLang="en-US" sz="2400" b="1" dirty="0">
                <a:latin typeface="Times New Roman" panose="02020603050405020304" pitchFamily="18" charset="0"/>
              </a:rPr>
              <a:t>人工智能</a:t>
            </a:r>
            <a:r>
              <a:rPr lang="zh-CN" altLang="en-US" sz="2400" dirty="0">
                <a:latin typeface="Times New Roman" panose="02020603050405020304" pitchFamily="18" charset="0"/>
              </a:rPr>
              <a:t>：用人工的方法在机器（计算机）上实现的智能；或者说是人们使机器具有类似于人的智能。</a:t>
            </a:r>
            <a:endParaRPr lang="zh-CN" altLang="en-US" sz="2400" dirty="0"/>
          </a:p>
        </p:txBody>
      </p:sp>
      <p:sp>
        <p:nvSpPr>
          <p:cNvPr id="22531" name="Rectangle 4"/>
          <p:cNvSpPr>
            <a:spLocks noGrp="1"/>
          </p:cNvSpPr>
          <p:nvPr>
            <p:ph type="title"/>
          </p:nvPr>
        </p:nvSpPr>
        <p:spPr>
          <a:xfrm>
            <a:off x="0" y="0"/>
            <a:ext cx="9144000" cy="838200"/>
          </a:xfrm>
        </p:spPr>
        <p:txBody>
          <a:bodyPr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1.1.3 </a:t>
            </a:r>
            <a:r>
              <a:rPr lang="zh-CN" altLang="en-US" sz="3600" b="0" dirty="0">
                <a:latin typeface="Times New Roman" panose="02020603050405020304" pitchFamily="18" charset="0"/>
                <a:ea typeface="黑体" panose="02010609060101010101" pitchFamily="49" charset="-122"/>
              </a:rPr>
              <a:t>人工智能</a:t>
            </a:r>
            <a:endParaRPr lang="en-US" altLang="ja-JP" sz="3600" b="0" dirty="0">
              <a:latin typeface="Times New Roman" panose="02020603050405020304" pitchFamily="18" charset="0"/>
              <a:ea typeface="黑体" panose="02010609060101010101" pitchFamily="49" charset="-122"/>
            </a:endParaRPr>
          </a:p>
        </p:txBody>
      </p:sp>
      <p:sp>
        <p:nvSpPr>
          <p:cNvPr id="22532" name="Rectangle 5"/>
          <p:cNvSpPr/>
          <p:nvPr/>
        </p:nvSpPr>
        <p:spPr>
          <a:xfrm>
            <a:off x="304800" y="1905000"/>
            <a:ext cx="8458200" cy="1905000"/>
          </a:xfrm>
          <a:prstGeom prst="rect">
            <a:avLst/>
          </a:prstGeom>
          <a:noFill/>
          <a:ln w="9525">
            <a:noFill/>
          </a:ln>
        </p:spPr>
        <p:txBody>
          <a:bodyPr anchor="t" anchorCtr="0"/>
          <a:lstStyle/>
          <a:p>
            <a:pPr algn="just">
              <a:lnSpc>
                <a:spcPct val="120000"/>
              </a:lnSpc>
              <a:spcBef>
                <a:spcPct val="20000"/>
              </a:spcBef>
              <a:buClr>
                <a:schemeClr val="accent2"/>
              </a:buClr>
              <a:buFont typeface="Wingdings" panose="05000000000000000000" pitchFamily="2" charset="2"/>
              <a:buBlip>
                <a:blip r:embed="rId1"/>
              </a:buBlip>
            </a:pPr>
            <a:r>
              <a:rPr lang="en-US" altLang="zh-CN" sz="2400" dirty="0">
                <a:latin typeface="Times New Roman" panose="02020603050405020304" pitchFamily="18" charset="0"/>
                <a:ea typeface="宋体" pitchFamily="2" charset="-122"/>
              </a:rPr>
              <a:t> </a:t>
            </a:r>
            <a:r>
              <a:rPr lang="zh-CN" altLang="en-US" sz="2400" b="1" dirty="0">
                <a:latin typeface="Times New Roman" panose="02020603050405020304" pitchFamily="18" charset="0"/>
                <a:ea typeface="宋体" pitchFamily="2" charset="-122"/>
              </a:rPr>
              <a:t>人工智能学科</a:t>
            </a:r>
            <a:r>
              <a:rPr lang="zh-CN" altLang="en-US" sz="2400" dirty="0">
                <a:latin typeface="Times New Roman" panose="02020603050405020304" pitchFamily="18" charset="0"/>
                <a:ea typeface="宋体" pitchFamily="2" charset="-122"/>
              </a:rPr>
              <a:t>：一门研究如何构造智能机器（智能计算机）或智能系统，使它能模拟、延伸、扩展人类智能的学科。</a:t>
            </a:r>
            <a:endParaRPr lang="zh-CN" altLang="en-US" sz="2400" dirty="0">
              <a:latin typeface="Times New Roman" panose="02020603050405020304" pitchFamily="18" charset="0"/>
              <a:ea typeface="宋体" pitchFamily="2" charset="-122"/>
            </a:endParaRPr>
          </a:p>
          <a:p>
            <a:pPr algn="just">
              <a:lnSpc>
                <a:spcPct val="120000"/>
              </a:lnSpc>
              <a:spcBef>
                <a:spcPct val="20000"/>
              </a:spcBef>
              <a:buClr>
                <a:schemeClr val="accent2"/>
              </a:buClr>
              <a:buFont typeface="Wingdings" panose="05000000000000000000" pitchFamily="2" charset="2"/>
              <a:buBlip>
                <a:blip r:embed="rId1"/>
              </a:buBlip>
            </a:pPr>
            <a:r>
              <a:rPr lang="zh-CN" altLang="en-US" sz="2400" b="1" dirty="0">
                <a:latin typeface="Times New Roman" panose="02020603050405020304" pitchFamily="18" charset="0"/>
                <a:ea typeface="宋体" pitchFamily="2" charset="-122"/>
              </a:rPr>
              <a:t> 图灵测试</a:t>
            </a:r>
            <a:r>
              <a:rPr lang="zh-CN" altLang="en-US" sz="2400" dirty="0">
                <a:latin typeface="Times New Roman" panose="02020603050405020304" pitchFamily="18" charset="0"/>
                <a:ea typeface="宋体" pitchFamily="2" charset="-122"/>
              </a:rPr>
              <a:t>：</a:t>
            </a:r>
            <a:r>
              <a:rPr lang="en-US" altLang="zh-CN" sz="2400" dirty="0">
                <a:latin typeface="Times New Roman" panose="02020603050405020304" pitchFamily="18" charset="0"/>
                <a:ea typeface="宋体" pitchFamily="2" charset="-122"/>
              </a:rPr>
              <a:t>1950</a:t>
            </a:r>
            <a:r>
              <a:rPr lang="zh-CN" altLang="en-US" sz="2400" dirty="0">
                <a:latin typeface="Times New Roman" panose="02020603050405020304" pitchFamily="18" charset="0"/>
                <a:ea typeface="宋体" pitchFamily="2" charset="-122"/>
              </a:rPr>
              <a:t>年图灵发表的</a:t>
            </a:r>
            <a:r>
              <a:rPr lang="en-US" altLang="zh-CN" sz="2400" dirty="0">
                <a:latin typeface="Times New Roman" panose="02020603050405020304" pitchFamily="18" charset="0"/>
                <a:ea typeface="宋体" pitchFamily="2" charset="-122"/>
              </a:rPr>
              <a:t>《</a:t>
            </a:r>
            <a:r>
              <a:rPr lang="zh-CN" altLang="en-US" sz="2400" dirty="0">
                <a:latin typeface="Times New Roman" panose="02020603050405020304" pitchFamily="18" charset="0"/>
                <a:ea typeface="宋体" pitchFamily="2" charset="-122"/>
              </a:rPr>
              <a:t>计算机与智能</a:t>
            </a:r>
            <a:r>
              <a:rPr lang="en-US" altLang="zh-CN" sz="2400" dirty="0">
                <a:latin typeface="Times New Roman" panose="02020603050405020304" pitchFamily="18" charset="0"/>
                <a:ea typeface="宋体" pitchFamily="2" charset="-122"/>
              </a:rPr>
              <a:t>》</a:t>
            </a:r>
            <a:r>
              <a:rPr lang="zh-CN" altLang="en-US" sz="2400" dirty="0">
                <a:latin typeface="Times New Roman" panose="02020603050405020304" pitchFamily="18" charset="0"/>
                <a:ea typeface="宋体" pitchFamily="2" charset="-122"/>
              </a:rPr>
              <a:t>中设计了一个测试，用以说明人工智能的概念。</a:t>
            </a:r>
            <a:endParaRPr lang="zh-CN" altLang="en-US" sz="2400" dirty="0">
              <a:latin typeface="Times New Roman" panose="02020603050405020304" pitchFamily="18" charset="0"/>
              <a:ea typeface="宋体" pitchFamily="2" charset="-122"/>
            </a:endParaRPr>
          </a:p>
        </p:txBody>
      </p:sp>
      <p:grpSp>
        <p:nvGrpSpPr>
          <p:cNvPr id="22533" name="Group 6"/>
          <p:cNvGrpSpPr/>
          <p:nvPr/>
        </p:nvGrpSpPr>
        <p:grpSpPr>
          <a:xfrm>
            <a:off x="1524000" y="3962400"/>
            <a:ext cx="5791200" cy="2568575"/>
            <a:chOff x="672" y="2112"/>
            <a:chExt cx="3696" cy="2012"/>
          </a:xfrm>
        </p:grpSpPr>
        <p:sp>
          <p:nvSpPr>
            <p:cNvPr id="22534" name="Rectangle 7"/>
            <p:cNvSpPr/>
            <p:nvPr/>
          </p:nvSpPr>
          <p:spPr>
            <a:xfrm>
              <a:off x="672" y="2160"/>
              <a:ext cx="1488" cy="1344"/>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Verdana" panose="020B0804030504040204" pitchFamily="34" charset="0"/>
                <a:ea typeface="宋体" pitchFamily="2" charset="-122"/>
              </a:endParaRPr>
            </a:p>
          </p:txBody>
        </p:sp>
        <p:graphicFrame>
          <p:nvGraphicFramePr>
            <p:cNvPr id="22535" name="Object 8"/>
            <p:cNvGraphicFramePr>
              <a:graphicFrameLocks noChangeAspect="1"/>
            </p:cNvGraphicFramePr>
            <p:nvPr/>
          </p:nvGraphicFramePr>
          <p:xfrm>
            <a:off x="864" y="2352"/>
            <a:ext cx="1056" cy="815"/>
          </p:xfrm>
          <a:graphic>
            <a:graphicData uri="http://schemas.openxmlformats.org/presentationml/2006/ole">
              <mc:AlternateContent xmlns:mc="http://schemas.openxmlformats.org/markup-compatibility/2006">
                <mc:Choice xmlns:v="urn:schemas-microsoft-com:vml" Requires="v">
                  <p:oleObj spid="_x0000_s2" name="" r:id="rId2" imgW="911860" imgH="704215" progId="SmartDraw.2">
                    <p:embed/>
                  </p:oleObj>
                </mc:Choice>
                <mc:Fallback>
                  <p:oleObj name="" r:id="rId2" imgW="911860" imgH="704215" progId="SmartDraw.2">
                    <p:embed/>
                    <p:pic>
                      <p:nvPicPr>
                        <p:cNvPr id="0" name="图片 3075"/>
                        <p:cNvPicPr/>
                        <p:nvPr/>
                      </p:nvPicPr>
                      <p:blipFill>
                        <a:blip r:embed="rId3"/>
                        <a:stretch>
                          <a:fillRect/>
                        </a:stretch>
                      </p:blipFill>
                      <p:spPr>
                        <a:xfrm>
                          <a:off x="864" y="2352"/>
                          <a:ext cx="1056" cy="815"/>
                        </a:xfrm>
                        <a:prstGeom prst="rect">
                          <a:avLst/>
                        </a:prstGeom>
                        <a:noFill/>
                        <a:ln w="38100">
                          <a:noFill/>
                          <a:miter/>
                        </a:ln>
                      </p:spPr>
                    </p:pic>
                  </p:oleObj>
                </mc:Fallback>
              </mc:AlternateContent>
            </a:graphicData>
          </a:graphic>
        </p:graphicFrame>
        <p:sp>
          <p:nvSpPr>
            <p:cNvPr id="22536" name="Rectangle 9"/>
            <p:cNvSpPr/>
            <p:nvPr/>
          </p:nvSpPr>
          <p:spPr>
            <a:xfrm>
              <a:off x="2880" y="2112"/>
              <a:ext cx="1488" cy="1344"/>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Verdana" panose="020B0804030504040204" pitchFamily="34" charset="0"/>
                <a:ea typeface="宋体" pitchFamily="2" charset="-122"/>
              </a:endParaRPr>
            </a:p>
          </p:txBody>
        </p:sp>
        <p:pic>
          <p:nvPicPr>
            <p:cNvPr id="22537" name="Picture 10"/>
            <p:cNvPicPr>
              <a:picLocks noChangeAspect="1"/>
            </p:cNvPicPr>
            <p:nvPr/>
          </p:nvPicPr>
          <p:blipFill>
            <a:blip r:embed="rId4"/>
            <a:stretch>
              <a:fillRect/>
            </a:stretch>
          </p:blipFill>
          <p:spPr>
            <a:xfrm>
              <a:off x="3168" y="2256"/>
              <a:ext cx="1037" cy="1135"/>
            </a:xfrm>
            <a:prstGeom prst="rect">
              <a:avLst/>
            </a:prstGeom>
            <a:noFill/>
            <a:ln w="9525">
              <a:noFill/>
            </a:ln>
          </p:spPr>
        </p:pic>
        <p:cxnSp>
          <p:nvCxnSpPr>
            <p:cNvPr id="22538" name="AutoShape 11"/>
            <p:cNvCxnSpPr>
              <a:stCxn id="22534" idx="2"/>
              <a:endCxn id="22536" idx="2"/>
            </p:cNvCxnSpPr>
            <p:nvPr/>
          </p:nvCxnSpPr>
          <p:spPr>
            <a:xfrm rot="5400000" flipH="1" flipV="1">
              <a:off x="2496" y="2376"/>
              <a:ext cx="48" cy="2208"/>
            </a:xfrm>
            <a:prstGeom prst="bentConnector3">
              <a:avLst>
                <a:gd name="adj1" fmla="val -300000"/>
              </a:avLst>
            </a:prstGeom>
            <a:ln w="9525" cap="flat" cmpd="sng">
              <a:solidFill>
                <a:schemeClr val="tx1"/>
              </a:solidFill>
              <a:prstDash val="solid"/>
              <a:miter/>
              <a:headEnd type="none" w="med" len="med"/>
              <a:tailEnd type="none" w="med" len="med"/>
            </a:ln>
          </p:spPr>
        </p:cxnSp>
        <p:sp>
          <p:nvSpPr>
            <p:cNvPr id="22539" name="Text Box 12"/>
            <p:cNvSpPr txBox="1"/>
            <p:nvPr/>
          </p:nvSpPr>
          <p:spPr>
            <a:xfrm>
              <a:off x="912" y="3696"/>
              <a:ext cx="816" cy="383"/>
            </a:xfrm>
            <a:prstGeom prst="rect">
              <a:avLst/>
            </a:prstGeom>
            <a:noFill/>
            <a:ln w="9525">
              <a:noFill/>
            </a:ln>
          </p:spPr>
          <p:txBody>
            <a:bodyPr anchor="t" anchorCtr="0">
              <a:spAutoFit/>
            </a:bodyPr>
            <a:lstStyle/>
            <a:p>
              <a:pPr algn="ctr">
                <a:spcBef>
                  <a:spcPct val="50000"/>
                </a:spcBef>
              </a:pPr>
              <a:r>
                <a:rPr lang="zh-CN" altLang="en-US" sz="2600" dirty="0">
                  <a:latin typeface="Verdana" panose="020B0804030504040204" pitchFamily="34" charset="0"/>
                  <a:ea typeface="宋体" pitchFamily="2" charset="-122"/>
                </a:rPr>
                <a:t>智者</a:t>
              </a:r>
              <a:endParaRPr lang="zh-CN" altLang="en-US" sz="2600" dirty="0">
                <a:latin typeface="Verdana" panose="020B0804030504040204" pitchFamily="34" charset="0"/>
                <a:ea typeface="宋体" pitchFamily="2" charset="-122"/>
              </a:endParaRPr>
            </a:p>
          </p:txBody>
        </p:sp>
        <p:sp>
          <p:nvSpPr>
            <p:cNvPr id="22540" name="Text Box 13"/>
            <p:cNvSpPr txBox="1"/>
            <p:nvPr/>
          </p:nvSpPr>
          <p:spPr>
            <a:xfrm>
              <a:off x="3216" y="3741"/>
              <a:ext cx="816" cy="383"/>
            </a:xfrm>
            <a:prstGeom prst="rect">
              <a:avLst/>
            </a:prstGeom>
            <a:noFill/>
            <a:ln w="9525">
              <a:noFill/>
            </a:ln>
          </p:spPr>
          <p:txBody>
            <a:bodyPr anchor="t" anchorCtr="0">
              <a:spAutoFit/>
            </a:bodyPr>
            <a:lstStyle/>
            <a:p>
              <a:pPr algn="ctr">
                <a:spcBef>
                  <a:spcPct val="50000"/>
                </a:spcBef>
              </a:pPr>
              <a:r>
                <a:rPr lang="zh-CN" altLang="en-US" sz="2600" dirty="0">
                  <a:latin typeface="Verdana" panose="020B0804030504040204" pitchFamily="34" charset="0"/>
                  <a:ea typeface="宋体" pitchFamily="2" charset="-122"/>
                </a:rPr>
                <a:t>询问者</a:t>
              </a:r>
              <a:endParaRPr lang="zh-CN" altLang="en-US" sz="2600" dirty="0">
                <a:latin typeface="Verdana" panose="020B0804030504040204" pitchFamily="34" charset="0"/>
                <a:ea typeface="宋体" pitchFamily="2" charset="-122"/>
              </a:endParaRPr>
            </a:p>
          </p:txBody>
        </p:sp>
      </p:gr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灯片编号占位符 3"/>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23554" name="Rectangle 3"/>
          <p:cNvSpPr>
            <a:spLocks noGrp="1"/>
          </p:cNvSpPr>
          <p:nvPr>
            <p:ph idx="1"/>
          </p:nvPr>
        </p:nvSpPr>
        <p:spPr>
          <a:xfrm>
            <a:off x="304800" y="1295400"/>
            <a:ext cx="8610600" cy="1676400"/>
          </a:xfrm>
          <a:noFill/>
          <a:ln>
            <a:noFill/>
          </a:ln>
        </p:spPr>
        <p:txBody>
          <a:bodyPr anchor="t" anchorCtr="0"/>
          <a:lstStyle/>
          <a:p>
            <a:pPr marL="0" indent="0" eaLnBrk="1" hangingPunct="1">
              <a:buBlip>
                <a:blip r:embed="rId1"/>
              </a:buBlip>
            </a:pPr>
            <a:r>
              <a:rPr lang="en-US" altLang="zh-CN" sz="2400" dirty="0">
                <a:latin typeface="Times New Roman" panose="02020603050405020304" pitchFamily="18" charset="0"/>
              </a:rPr>
              <a:t> </a:t>
            </a:r>
            <a:r>
              <a:rPr lang="zh-CN" altLang="en-US" b="1" dirty="0">
                <a:latin typeface="Times New Roman" panose="02020603050405020304" pitchFamily="18" charset="0"/>
              </a:rPr>
              <a:t>一般性概念：人工智能是关于理解人类智能内在机制，并在机器上予以实现的科学，具有能力和科学两方面的含义：</a:t>
            </a:r>
            <a:endParaRPr lang="zh-CN" altLang="en-US" b="1" dirty="0"/>
          </a:p>
        </p:txBody>
      </p:sp>
      <p:sp>
        <p:nvSpPr>
          <p:cNvPr id="23555" name="Rectangle 4"/>
          <p:cNvSpPr>
            <a:spLocks noGrp="1"/>
          </p:cNvSpPr>
          <p:nvPr>
            <p:ph type="title"/>
          </p:nvPr>
        </p:nvSpPr>
        <p:spPr>
          <a:xfrm>
            <a:off x="0" y="0"/>
            <a:ext cx="9144000" cy="838200"/>
          </a:xfrm>
        </p:spPr>
        <p:txBody>
          <a:bodyPr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1.1.3 </a:t>
            </a:r>
            <a:r>
              <a:rPr lang="zh-CN" altLang="en-US" sz="3600" b="0" dirty="0">
                <a:latin typeface="Times New Roman" panose="02020603050405020304" pitchFamily="18" charset="0"/>
                <a:ea typeface="黑体" panose="02010609060101010101" pitchFamily="49" charset="-122"/>
              </a:rPr>
              <a:t>人工智能</a:t>
            </a:r>
            <a:endParaRPr lang="en-US" altLang="ja-JP" sz="3600" b="0" dirty="0">
              <a:latin typeface="Times New Roman" panose="02020603050405020304" pitchFamily="18" charset="0"/>
              <a:ea typeface="黑体" panose="02010609060101010101" pitchFamily="49" charset="-122"/>
            </a:endParaRPr>
          </a:p>
        </p:txBody>
      </p:sp>
      <p:sp>
        <p:nvSpPr>
          <p:cNvPr id="23556" name="Rectangle 5"/>
          <p:cNvSpPr/>
          <p:nvPr/>
        </p:nvSpPr>
        <p:spPr>
          <a:xfrm>
            <a:off x="381000" y="3124200"/>
            <a:ext cx="8161338" cy="2514600"/>
          </a:xfrm>
          <a:prstGeom prst="rect">
            <a:avLst/>
          </a:prstGeom>
          <a:noFill/>
          <a:ln w="9525">
            <a:noFill/>
          </a:ln>
        </p:spPr>
        <p:txBody>
          <a:bodyPr anchor="t" anchorCtr="0"/>
          <a:lstStyle/>
          <a:p>
            <a:pPr marL="342900" indent="-342900" algn="just">
              <a:lnSpc>
                <a:spcPct val="120000"/>
              </a:lnSpc>
              <a:spcBef>
                <a:spcPct val="20000"/>
              </a:spcBef>
              <a:buClr>
                <a:schemeClr val="accent2"/>
              </a:buClr>
              <a:buFont typeface="Wingdings" panose="05000000000000000000" pitchFamily="2" charset="2"/>
              <a:buChar char="l"/>
            </a:pPr>
            <a:r>
              <a:rPr lang="zh-CN" altLang="en-US" sz="2500" b="1" dirty="0">
                <a:latin typeface="Times New Roman" panose="02020603050405020304" pitchFamily="18" charset="0"/>
                <a:ea typeface="宋体" pitchFamily="2" charset="-122"/>
              </a:rPr>
              <a:t>能力：</a:t>
            </a:r>
            <a:r>
              <a:rPr lang="en-US" altLang="zh-CN" sz="2500" b="1" dirty="0">
                <a:latin typeface="Times New Roman" panose="02020603050405020304" pitchFamily="18" charset="0"/>
                <a:ea typeface="宋体" pitchFamily="2" charset="-122"/>
              </a:rPr>
              <a:t>AI</a:t>
            </a:r>
            <a:r>
              <a:rPr lang="zh-CN" altLang="en-US" sz="2500" b="1" dirty="0">
                <a:latin typeface="Times New Roman" panose="02020603050405020304" pitchFamily="18" charset="0"/>
                <a:ea typeface="宋体" pitchFamily="2" charset="-122"/>
              </a:rPr>
              <a:t>是在理解智能的基础上，用人工方法所实现的智能</a:t>
            </a:r>
            <a:r>
              <a:rPr lang="en-US" altLang="zh-CN" sz="2500" b="1" dirty="0">
                <a:latin typeface="Times New Roman" panose="02020603050405020304" pitchFamily="18" charset="0"/>
                <a:ea typeface="宋体" pitchFamily="2" charset="-122"/>
              </a:rPr>
              <a:t>——</a:t>
            </a:r>
            <a:r>
              <a:rPr lang="zh-CN" altLang="en-US" sz="2500" b="1" dirty="0">
                <a:latin typeface="Times New Roman" panose="02020603050405020304" pitchFamily="18" charset="0"/>
                <a:ea typeface="宋体" pitchFamily="2" charset="-122"/>
              </a:rPr>
              <a:t>首先需要解决如何衡量机器是否具有智能</a:t>
            </a:r>
            <a:endParaRPr lang="en-US" altLang="zh-CN" sz="2500" b="1" dirty="0">
              <a:latin typeface="Times New Roman" panose="02020603050405020304" pitchFamily="18" charset="0"/>
              <a:ea typeface="宋体" pitchFamily="2" charset="-122"/>
            </a:endParaRPr>
          </a:p>
          <a:p>
            <a:pPr marL="342900" indent="-342900" algn="just">
              <a:lnSpc>
                <a:spcPct val="120000"/>
              </a:lnSpc>
              <a:spcBef>
                <a:spcPct val="20000"/>
              </a:spcBef>
              <a:buClr>
                <a:schemeClr val="accent2"/>
              </a:buClr>
              <a:buFont typeface="Wingdings" panose="05000000000000000000" pitchFamily="2" charset="2"/>
              <a:buChar char="l"/>
            </a:pPr>
            <a:r>
              <a:rPr lang="zh-CN" altLang="en-US" sz="2500" b="1" dirty="0">
                <a:latin typeface="Times New Roman" panose="02020603050405020304" pitchFamily="18" charset="0"/>
                <a:ea typeface="宋体" pitchFamily="2" charset="-122"/>
              </a:rPr>
              <a:t>科学：</a:t>
            </a:r>
            <a:r>
              <a:rPr lang="en-US" altLang="zh-CN" sz="2500" b="1" dirty="0">
                <a:latin typeface="Times New Roman" panose="02020603050405020304" pitchFamily="18" charset="0"/>
                <a:ea typeface="宋体" pitchFamily="2" charset="-122"/>
              </a:rPr>
              <a:t>AI</a:t>
            </a:r>
            <a:r>
              <a:rPr lang="zh-CN" altLang="en-US" sz="2500" b="1" dirty="0">
                <a:latin typeface="Times New Roman" panose="02020603050405020304" pitchFamily="18" charset="0"/>
                <a:ea typeface="宋体" pitchFamily="2" charset="-122"/>
              </a:rPr>
              <a:t>是一门研究如何构造智能机器，使他能够模拟、延伸和扩展人类智能的科学</a:t>
            </a:r>
            <a:r>
              <a:rPr lang="en-US" altLang="zh-CN" sz="2500" b="1" dirty="0">
                <a:latin typeface="Times New Roman" panose="02020603050405020304" pitchFamily="18" charset="0"/>
                <a:ea typeface="宋体" pitchFamily="2" charset="-122"/>
              </a:rPr>
              <a:t>——</a:t>
            </a:r>
            <a:r>
              <a:rPr lang="zh-CN" altLang="en-US" sz="2500" b="1" dirty="0">
                <a:latin typeface="Times New Roman" panose="02020603050405020304" pitchFamily="18" charset="0"/>
                <a:ea typeface="宋体" pitchFamily="2" charset="-122"/>
              </a:rPr>
              <a:t>首先明确人工智能的研究目标</a:t>
            </a:r>
            <a:endParaRPr lang="zh-CN" altLang="en-US" sz="2500" b="1" dirty="0">
              <a:latin typeface="Times New Roman" panose="02020603050405020304" pitchFamily="18" charset="0"/>
              <a:ea typeface="宋体" pitchFamily="2" charset="-122"/>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灯片编号占位符 3"/>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24578" name="Rectangle 3"/>
          <p:cNvSpPr>
            <a:spLocks noGrp="1"/>
          </p:cNvSpPr>
          <p:nvPr>
            <p:ph idx="1"/>
          </p:nvPr>
        </p:nvSpPr>
        <p:spPr>
          <a:xfrm>
            <a:off x="346075" y="1600200"/>
            <a:ext cx="8610600" cy="685800"/>
          </a:xfrm>
          <a:noFill/>
          <a:ln>
            <a:noFill/>
          </a:ln>
        </p:spPr>
        <p:txBody>
          <a:bodyPr anchor="t" anchorCtr="0"/>
          <a:lstStyle/>
          <a:p>
            <a:pPr marL="0" indent="0" eaLnBrk="1" hangingPunct="1">
              <a:buBlip>
                <a:blip r:embed="rId1"/>
              </a:buBlip>
            </a:pPr>
            <a:r>
              <a:rPr lang="en-US" altLang="zh-CN" sz="2400" dirty="0">
                <a:latin typeface="Times New Roman" panose="02020603050405020304" pitchFamily="18" charset="0"/>
              </a:rPr>
              <a:t> </a:t>
            </a:r>
            <a:r>
              <a:rPr lang="zh-CN" altLang="en-US" b="1" dirty="0">
                <a:latin typeface="Times New Roman" panose="02020603050405020304" pitchFamily="18" charset="0"/>
              </a:rPr>
              <a:t>两种衡量机器智能的观点：</a:t>
            </a:r>
            <a:endParaRPr lang="zh-CN" altLang="en-US" b="1" dirty="0"/>
          </a:p>
        </p:txBody>
      </p:sp>
      <p:sp>
        <p:nvSpPr>
          <p:cNvPr id="24579" name="Rectangle 4"/>
          <p:cNvSpPr>
            <a:spLocks noGrp="1"/>
          </p:cNvSpPr>
          <p:nvPr>
            <p:ph type="title"/>
          </p:nvPr>
        </p:nvSpPr>
        <p:spPr>
          <a:xfrm>
            <a:off x="0" y="0"/>
            <a:ext cx="9144000" cy="838200"/>
          </a:xfrm>
        </p:spPr>
        <p:txBody>
          <a:bodyPr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1.1.3 </a:t>
            </a:r>
            <a:r>
              <a:rPr lang="zh-CN" altLang="en-US" sz="3600" b="0" dirty="0">
                <a:latin typeface="Times New Roman" panose="02020603050405020304" pitchFamily="18" charset="0"/>
                <a:ea typeface="黑体" panose="02010609060101010101" pitchFamily="49" charset="-122"/>
              </a:rPr>
              <a:t>人工智能</a:t>
            </a:r>
            <a:endParaRPr lang="en-US" altLang="ja-JP" sz="3600" b="0" dirty="0">
              <a:latin typeface="Times New Roman" panose="02020603050405020304" pitchFamily="18" charset="0"/>
              <a:ea typeface="黑体" panose="02010609060101010101" pitchFamily="49" charset="-122"/>
            </a:endParaRPr>
          </a:p>
        </p:txBody>
      </p:sp>
      <p:sp>
        <p:nvSpPr>
          <p:cNvPr id="24580" name="Rectangle 5"/>
          <p:cNvSpPr/>
          <p:nvPr/>
        </p:nvSpPr>
        <p:spPr>
          <a:xfrm>
            <a:off x="379413" y="2590800"/>
            <a:ext cx="8161337" cy="3200400"/>
          </a:xfrm>
          <a:prstGeom prst="rect">
            <a:avLst/>
          </a:prstGeom>
          <a:noFill/>
          <a:ln w="9525">
            <a:noFill/>
          </a:ln>
        </p:spPr>
        <p:txBody>
          <a:bodyPr anchor="t" anchorCtr="0"/>
          <a:lstStyle/>
          <a:p>
            <a:pPr marL="342900" indent="-342900" algn="just">
              <a:lnSpc>
                <a:spcPct val="120000"/>
              </a:lnSpc>
              <a:spcBef>
                <a:spcPct val="20000"/>
              </a:spcBef>
              <a:buClr>
                <a:schemeClr val="accent2"/>
              </a:buClr>
              <a:buFont typeface="Wingdings" panose="05000000000000000000" pitchFamily="2" charset="2"/>
              <a:buChar char="l"/>
            </a:pPr>
            <a:r>
              <a:rPr lang="zh-CN" altLang="en-US" sz="2400" b="1" dirty="0">
                <a:latin typeface="Times New Roman" panose="02020603050405020304" pitchFamily="18" charset="0"/>
                <a:ea typeface="宋体" pitchFamily="2" charset="-122"/>
              </a:rPr>
              <a:t>弱人工智能：强调智能的外在表现，认为通过机器的行为可以反应出机器是否具有智能，只要表现得像人一样的机器就具有智能。</a:t>
            </a:r>
            <a:r>
              <a:rPr lang="en-US" altLang="zh-CN" sz="2400" b="1" dirty="0">
                <a:latin typeface="Times New Roman" panose="02020603050405020304" pitchFamily="18" charset="0"/>
                <a:ea typeface="宋体" pitchFamily="2" charset="-122"/>
              </a:rPr>
              <a:t>——</a:t>
            </a:r>
            <a:r>
              <a:rPr lang="zh-CN" altLang="en-US" sz="2400" b="1" dirty="0">
                <a:latin typeface="Times New Roman" panose="02020603050405020304" pitchFamily="18" charset="0"/>
                <a:ea typeface="宋体" pitchFamily="2" charset="-122"/>
              </a:rPr>
              <a:t>图灵测试</a:t>
            </a:r>
            <a:endParaRPr lang="en-US" altLang="zh-CN" sz="2400" b="1" dirty="0">
              <a:latin typeface="Times New Roman" panose="02020603050405020304" pitchFamily="18" charset="0"/>
              <a:ea typeface="宋体" pitchFamily="2" charset="-122"/>
            </a:endParaRPr>
          </a:p>
          <a:p>
            <a:pPr marL="342900" indent="-342900" algn="just">
              <a:lnSpc>
                <a:spcPct val="120000"/>
              </a:lnSpc>
              <a:spcBef>
                <a:spcPct val="20000"/>
              </a:spcBef>
              <a:buClr>
                <a:schemeClr val="accent2"/>
              </a:buClr>
              <a:buFont typeface="Wingdings" panose="05000000000000000000" pitchFamily="2" charset="2"/>
              <a:buChar char="l"/>
            </a:pPr>
            <a:r>
              <a:rPr lang="zh-CN" altLang="en-US" sz="2400" b="1" dirty="0">
                <a:latin typeface="Times New Roman" panose="02020603050405020304" pitchFamily="18" charset="0"/>
                <a:ea typeface="宋体" pitchFamily="2" charset="-122"/>
              </a:rPr>
              <a:t>强人工智能：强调智能内在机制，认为不仅要看到机器的行为，而且要了解表现出相应行为的机器是否确实在思考，只有像人一样思考的机器才具有智能。</a:t>
            </a:r>
            <a:r>
              <a:rPr lang="en-US" altLang="zh-CN" sz="2400" b="1" dirty="0">
                <a:latin typeface="Times New Roman" panose="02020603050405020304" pitchFamily="18" charset="0"/>
                <a:ea typeface="宋体" pitchFamily="2" charset="-122"/>
              </a:rPr>
              <a:t>——</a:t>
            </a:r>
            <a:r>
              <a:rPr lang="zh-CN" altLang="en-US" sz="2400" b="1" dirty="0">
                <a:latin typeface="Times New Roman" panose="02020603050405020304" pitchFamily="18" charset="0"/>
                <a:ea typeface="宋体" pitchFamily="2" charset="-122"/>
              </a:rPr>
              <a:t>中文屋</a:t>
            </a:r>
            <a:endParaRPr lang="zh-CN" altLang="en-US" sz="2400" b="1" dirty="0">
              <a:latin typeface="Times New Roman" panose="02020603050405020304" pitchFamily="18" charset="0"/>
              <a:ea typeface="宋体" pitchFamily="2" charset="-122"/>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灯片编号占位符 3"/>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25602" name="Rectangle 4"/>
          <p:cNvSpPr>
            <a:spLocks noGrp="1"/>
          </p:cNvSpPr>
          <p:nvPr>
            <p:ph type="title"/>
          </p:nvPr>
        </p:nvSpPr>
        <p:spPr>
          <a:xfrm>
            <a:off x="0" y="0"/>
            <a:ext cx="9144000" cy="838200"/>
          </a:xfrm>
        </p:spPr>
        <p:txBody>
          <a:bodyPr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1.1.3 </a:t>
            </a:r>
            <a:r>
              <a:rPr lang="zh-CN" altLang="en-US" sz="3600" b="0" dirty="0">
                <a:latin typeface="Times New Roman" panose="02020603050405020304" pitchFamily="18" charset="0"/>
                <a:ea typeface="黑体" panose="02010609060101010101" pitchFamily="49" charset="-122"/>
              </a:rPr>
              <a:t>人工智能</a:t>
            </a:r>
            <a:endParaRPr lang="en-US" altLang="ja-JP" sz="3600" b="0" dirty="0">
              <a:latin typeface="Times New Roman" panose="02020603050405020304" pitchFamily="18" charset="0"/>
              <a:ea typeface="黑体" panose="02010609060101010101" pitchFamily="49" charset="-122"/>
            </a:endParaRPr>
          </a:p>
        </p:txBody>
      </p:sp>
      <p:sp>
        <p:nvSpPr>
          <p:cNvPr id="63493" name="Rectangle 5"/>
          <p:cNvSpPr>
            <a:spLocks noChangeArrowheads="1"/>
          </p:cNvSpPr>
          <p:nvPr/>
        </p:nvSpPr>
        <p:spPr bwMode="auto">
          <a:xfrm>
            <a:off x="354013" y="1295400"/>
            <a:ext cx="8161338"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just" defTabSz="914400" rtl="0" eaLnBrk="1" fontAlgn="base" latinLnBrk="0" hangingPunct="1">
              <a:lnSpc>
                <a:spcPct val="130000"/>
              </a:lnSpc>
              <a:spcBef>
                <a:spcPts val="600"/>
              </a:spcBef>
              <a:spcAft>
                <a:spcPct val="0"/>
              </a:spcAft>
              <a:buClr>
                <a:schemeClr val="accent2"/>
              </a:buClr>
              <a:buSzTx/>
              <a:buFontTx/>
              <a:buNone/>
              <a:defRPr/>
            </a:pPr>
            <a:r>
              <a:rPr kumimoji="0" lang="zh-CN" altLang="en-US" sz="28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按照人工智能的实力将其分为三大类：</a:t>
            </a:r>
            <a:endParaRPr kumimoji="0" lang="en-US" altLang="zh-CN" sz="28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endParaRPr>
          </a:p>
          <a:p>
            <a:pPr marL="457200" marR="0" lvl="0" indent="-457200" algn="just" defTabSz="914400" rtl="0" eaLnBrk="1" fontAlgn="base" latinLnBrk="0" hangingPunct="1">
              <a:lnSpc>
                <a:spcPct val="130000"/>
              </a:lnSpc>
              <a:spcBef>
                <a:spcPts val="600"/>
              </a:spcBef>
              <a:spcAft>
                <a:spcPct val="0"/>
              </a:spcAft>
              <a:buClr>
                <a:schemeClr val="accent2"/>
              </a:buClr>
              <a:buSzTx/>
              <a:buFont typeface="Wingdings" panose="05000000000000000000" pitchFamily="2" charset="2"/>
              <a:buChar char="p"/>
              <a:defRPr/>
            </a:pP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宋体" pitchFamily="2" charset="-122"/>
                <a:cs typeface="+mn-cs"/>
              </a:rPr>
              <a:t>弱人工智能：擅长单个方面的人工智能。如深蓝战胜象棋世界冠军，但它只会下棋。</a:t>
            </a:r>
            <a:endPar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宋体" pitchFamily="2" charset="-122"/>
              <a:cs typeface="+mn-cs"/>
            </a:endParaRPr>
          </a:p>
          <a:p>
            <a:pPr marL="457200" marR="0" lvl="0" indent="-457200" algn="just" defTabSz="914400" rtl="0" eaLnBrk="1" fontAlgn="base" latinLnBrk="0" hangingPunct="1">
              <a:lnSpc>
                <a:spcPct val="130000"/>
              </a:lnSpc>
              <a:spcBef>
                <a:spcPts val="600"/>
              </a:spcBef>
              <a:spcAft>
                <a:spcPct val="0"/>
              </a:spcAft>
              <a:buClr>
                <a:schemeClr val="accent2"/>
              </a:buClr>
              <a:buSzTx/>
              <a:buFont typeface="Wingdings" panose="05000000000000000000" pitchFamily="2" charset="2"/>
              <a:buChar char="p"/>
              <a:defRPr/>
            </a:pP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宋体" pitchFamily="2" charset="-122"/>
                <a:cs typeface="+mn-cs"/>
              </a:rPr>
              <a:t>强人工智能：人类级别的人工智能。在各方面都能和人类比肩，人类能干的脑力活它都能干。但目前我们还做不到。</a:t>
            </a:r>
            <a:endPar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宋体" pitchFamily="2" charset="-122"/>
              <a:cs typeface="+mn-cs"/>
            </a:endParaRPr>
          </a:p>
          <a:p>
            <a:pPr marL="457200" marR="0" lvl="0" indent="-457200" algn="just" defTabSz="914400" rtl="0" eaLnBrk="1" fontAlgn="base" latinLnBrk="0" hangingPunct="1">
              <a:lnSpc>
                <a:spcPct val="130000"/>
              </a:lnSpc>
              <a:spcBef>
                <a:spcPts val="600"/>
              </a:spcBef>
              <a:spcAft>
                <a:spcPct val="0"/>
              </a:spcAft>
              <a:buClr>
                <a:schemeClr val="accent2"/>
              </a:buClr>
              <a:buSzTx/>
              <a:buFont typeface="Wingdings" panose="05000000000000000000" pitchFamily="2" charset="2"/>
              <a:buChar char="p"/>
              <a:defRPr/>
            </a:pP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宋体" pitchFamily="2" charset="-122"/>
                <a:cs typeface="+mn-cs"/>
              </a:rPr>
              <a:t>超人工智能：在几乎所有领域都比最聪明的人类大脑都聪明很多，包括科学创新、通识和社交。</a:t>
            </a:r>
            <a:endPar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宋体" pitchFamily="2" charset="-122"/>
              <a:cs typeface="+mn-cs"/>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p:cNvSpPr>
          <p:nvPr>
            <p:ph type="ctrTitle"/>
          </p:nvPr>
        </p:nvSpPr>
        <p:spPr>
          <a:xfrm>
            <a:off x="381000" y="1600200"/>
            <a:ext cx="7772400" cy="952500"/>
          </a:xfrm>
          <a:solidFill>
            <a:srgbClr val="A50021"/>
          </a:solidFill>
        </p:spPr>
        <p:txBody>
          <a:bodyPr wrap="square" lIns="91440" tIns="45720" rIns="91440" bIns="45720" anchor="b" anchorCtr="0"/>
          <a:lstStyle/>
          <a:p>
            <a:pPr algn="ctr" eaLnBrk="1" hangingPunct="1">
              <a:buClrTx/>
              <a:buSzTx/>
              <a:buFontTx/>
            </a:pPr>
            <a:r>
              <a:rPr lang="zh-CN" altLang="en-US" sz="4600" kern="1200" dirty="0">
                <a:solidFill>
                  <a:schemeClr val="tx1"/>
                </a:solidFill>
                <a:latin typeface="Times New Roman" panose="02020603050405020304" pitchFamily="18" charset="0"/>
                <a:ea typeface="黑体" panose="02010609060101010101" pitchFamily="49" charset="-122"/>
                <a:cs typeface="+mj-cs"/>
              </a:rPr>
              <a:t>人工智能基础</a:t>
            </a:r>
            <a:endParaRPr lang="zh-CN" altLang="en-US" sz="4600" kern="1200" dirty="0">
              <a:solidFill>
                <a:schemeClr val="tx1"/>
              </a:solidFill>
              <a:latin typeface="Times New Roman" panose="02020603050405020304" pitchFamily="18" charset="0"/>
              <a:ea typeface="黑体" panose="02010609060101010101" pitchFamily="49" charset="-122"/>
              <a:cs typeface="+mj-cs"/>
            </a:endParaRPr>
          </a:p>
        </p:txBody>
      </p:sp>
      <p:sp>
        <p:nvSpPr>
          <p:cNvPr id="7170" name="Rectangle 4"/>
          <p:cNvSpPr>
            <a:spLocks noGrp="1"/>
          </p:cNvSpPr>
          <p:nvPr>
            <p:ph type="subTitle" idx="4294967295"/>
          </p:nvPr>
        </p:nvSpPr>
        <p:spPr>
          <a:xfrm>
            <a:off x="609704" y="3441940"/>
            <a:ext cx="8382000" cy="3483546"/>
          </a:xfrm>
          <a:prstGeom prst="rect">
            <a:avLst/>
          </a:prstGeom>
          <a:noFill/>
          <a:ln w="9525">
            <a:noFill/>
          </a:ln>
        </p:spPr>
        <p:txBody>
          <a:bodyPr anchor="t" anchorCtr="0"/>
          <a:lstStyle>
            <a:lvl1pPr marL="0" lvl="0" indent="0" algn="ctr">
              <a:buClr>
                <a:schemeClr val="accent2"/>
              </a:buClr>
              <a:buSzTx/>
              <a:buFont typeface="Wingdings" panose="05000000000000000000" pitchFamily="2" charset="2"/>
              <a:defRPr/>
            </a:lvl1pPr>
            <a:lvl2pPr marL="457200" lvl="1" indent="14605" algn="ctr">
              <a:buClr>
                <a:schemeClr val="accent2"/>
              </a:buClr>
              <a:buSzTx/>
              <a:buFont typeface="Wingdings" panose="05000000000000000000" pitchFamily="2" charset="2"/>
              <a:defRPr/>
            </a:lvl2pPr>
            <a:lvl3pPr marL="914400" lvl="2" indent="-4445" algn="ctr">
              <a:buClr>
                <a:schemeClr val="accent2"/>
              </a:buClr>
              <a:buSzTx/>
              <a:buFont typeface="Wingdings" panose="05000000000000000000" pitchFamily="2" charset="2"/>
              <a:defRPr/>
            </a:lvl3pPr>
            <a:lvl4pPr marL="1371600" lvl="3" indent="-64770" algn="ctr">
              <a:buClr>
                <a:schemeClr val="accent2"/>
              </a:buClr>
              <a:buSzTx/>
              <a:buFont typeface="Wingdings" panose="05000000000000000000" pitchFamily="2" charset="2"/>
              <a:defRPr/>
            </a:lvl4pPr>
            <a:lvl5pPr marL="1828800" lvl="4" indent="-133350" algn="ctr">
              <a:buClr>
                <a:schemeClr val="accent2"/>
              </a:buClr>
              <a:buSzTx/>
              <a:buFont typeface="Wingdings" panose="05000000000000000000" pitchFamily="2" charset="2"/>
              <a:defRPr/>
            </a:lvl5pPr>
          </a:lstStyle>
          <a:p>
            <a:pPr marL="0" lvl="0" indent="0" algn="l" eaLnBrk="1" hangingPunct="1">
              <a:buNone/>
            </a:pPr>
            <a:r>
              <a:rPr lang="zh-CN" altLang="en-US" sz="3400" b="1" dirty="0">
                <a:solidFill>
                  <a:schemeClr val="accent2"/>
                </a:solidFill>
                <a:latin typeface="华文琥珀" panose="02010800040101010101" pitchFamily="2" charset="-122"/>
                <a:ea typeface="华文琥珀" panose="02010800040101010101" pitchFamily="2" charset="-122"/>
              </a:rPr>
              <a:t>教材：</a:t>
            </a:r>
            <a:endParaRPr lang="zh-CN" altLang="en-US" sz="3400" b="1" dirty="0">
              <a:solidFill>
                <a:schemeClr val="accent2"/>
              </a:solidFill>
              <a:latin typeface="华文琥珀" panose="02010800040101010101" pitchFamily="2" charset="-122"/>
              <a:ea typeface="华文琥珀" panose="02010800040101010101" pitchFamily="2" charset="-122"/>
            </a:endParaRPr>
          </a:p>
          <a:p>
            <a:pPr marL="0" lvl="0" indent="0" algn="l" eaLnBrk="1" hangingPunct="1">
              <a:lnSpc>
                <a:spcPct val="140000"/>
              </a:lnSpc>
              <a:spcBef>
                <a:spcPct val="0"/>
              </a:spcBef>
              <a:buNone/>
            </a:pPr>
            <a:r>
              <a:rPr lang="zh-CN" altLang="en-US" sz="3400" b="1" dirty="0">
                <a:solidFill>
                  <a:srgbClr val="0000FF"/>
                </a:solidFill>
                <a:latin typeface="楷体_GB2312" pitchFamily="49" charset="-122"/>
                <a:ea typeface="楷体_GB2312" pitchFamily="49" charset="-122"/>
              </a:rPr>
              <a:t>    </a:t>
            </a:r>
            <a:r>
              <a:rPr lang="zh-CN" altLang="en-US" sz="3200" b="1" dirty="0">
                <a:solidFill>
                  <a:srgbClr val="0000FF"/>
                </a:solidFill>
                <a:latin typeface="Times New Roman" panose="02020603050405020304" pitchFamily="18" charset="0"/>
                <a:ea typeface="楷体_GB2312" pitchFamily="49" charset="-122"/>
              </a:rPr>
              <a:t>王万良</a:t>
            </a:r>
            <a:r>
              <a:rPr lang="en-US" altLang="zh-CN" sz="3200" b="1" dirty="0">
                <a:solidFill>
                  <a:srgbClr val="0000FF"/>
                </a:solidFill>
                <a:latin typeface="Times New Roman" panose="02020603050405020304" pitchFamily="18" charset="0"/>
                <a:ea typeface="楷体_GB2312" pitchFamily="49" charset="-122"/>
              </a:rPr>
              <a:t>《</a:t>
            </a:r>
            <a:r>
              <a:rPr lang="zh-CN" altLang="en-US" sz="3200" b="1" dirty="0">
                <a:solidFill>
                  <a:srgbClr val="0000FF"/>
                </a:solidFill>
                <a:latin typeface="Times New Roman" panose="02020603050405020304" pitchFamily="18" charset="0"/>
                <a:ea typeface="楷体_GB2312" pitchFamily="49" charset="-122"/>
              </a:rPr>
              <a:t>人工智能导论</a:t>
            </a:r>
            <a:r>
              <a:rPr lang="en-US" altLang="zh-CN" sz="3200" b="1" dirty="0">
                <a:solidFill>
                  <a:srgbClr val="0000FF"/>
                </a:solidFill>
                <a:latin typeface="Times New Roman" panose="02020603050405020304" pitchFamily="18" charset="0"/>
                <a:ea typeface="楷体_GB2312" pitchFamily="49" charset="-122"/>
              </a:rPr>
              <a:t>》</a:t>
            </a:r>
            <a:r>
              <a:rPr lang="zh-CN" altLang="en-US" sz="3200" b="1" dirty="0">
                <a:solidFill>
                  <a:srgbClr val="0000FF"/>
                </a:solidFill>
                <a:latin typeface="Times New Roman" panose="02020603050405020304" pitchFamily="18" charset="0"/>
                <a:ea typeface="楷体_GB2312" pitchFamily="49" charset="-122"/>
              </a:rPr>
              <a:t>（第</a:t>
            </a:r>
            <a:r>
              <a:rPr lang="en-US" altLang="zh-CN" sz="3200" b="1" dirty="0">
                <a:solidFill>
                  <a:srgbClr val="0000FF"/>
                </a:solidFill>
                <a:latin typeface="Times New Roman" panose="02020603050405020304" pitchFamily="18" charset="0"/>
                <a:ea typeface="楷体_GB2312" pitchFamily="49" charset="-122"/>
              </a:rPr>
              <a:t>5</a:t>
            </a:r>
            <a:r>
              <a:rPr lang="zh-CN" altLang="en-US" sz="3200" b="1" dirty="0">
                <a:solidFill>
                  <a:srgbClr val="0000FF"/>
                </a:solidFill>
                <a:latin typeface="Times New Roman" panose="02020603050405020304" pitchFamily="18" charset="0"/>
                <a:ea typeface="楷体_GB2312" pitchFamily="49" charset="-122"/>
              </a:rPr>
              <a:t>版）</a:t>
            </a:r>
            <a:endParaRPr lang="zh-CN" altLang="en-US" sz="3200" b="1" dirty="0">
              <a:solidFill>
                <a:srgbClr val="0000FF"/>
              </a:solidFill>
              <a:latin typeface="Times New Roman" panose="02020603050405020304" pitchFamily="18" charset="0"/>
              <a:ea typeface="楷体_GB2312" pitchFamily="49" charset="-122"/>
            </a:endParaRPr>
          </a:p>
          <a:p>
            <a:pPr marL="0" marR="0" lvl="0" indent="0" algn="l" defTabSz="914400" eaLnBrk="1" fontAlgn="base" latinLnBrk="0" hangingPunct="1">
              <a:lnSpc>
                <a:spcPct val="100000"/>
              </a:lnSpc>
              <a:spcBef>
                <a:spcPct val="0"/>
              </a:spcBef>
              <a:spcAft>
                <a:spcPct val="0"/>
              </a:spcAft>
              <a:buClrTx/>
              <a:buSzTx/>
              <a:buFontTx/>
              <a:buNone/>
              <a:defRPr/>
            </a:pPr>
            <a:r>
              <a:rPr kumimoji="0" lang="zh-CN" altLang="en-US" sz="3400" b="0" i="0" u="none" strike="noStrike" kern="1200" cap="none" spc="0" normalizeH="0" baseline="0" noProof="0" dirty="0">
                <a:ln>
                  <a:noFill/>
                </a:ln>
                <a:solidFill>
                  <a:srgbClr val="CC0000"/>
                </a:solidFill>
                <a:effectLst/>
                <a:uLnTx/>
                <a:uFillTx/>
                <a:latin typeface="华文琥珀" panose="02010800040101010101" pitchFamily="2" charset="-122"/>
                <a:ea typeface="华文琥珀" panose="02010800040101010101" pitchFamily="2" charset="-122"/>
                <a:cs typeface="+mn-cs"/>
              </a:rPr>
              <a:t>成绩构成：</a:t>
            </a:r>
            <a:endParaRPr kumimoji="0" lang="zh-CN" altLang="en-US" sz="3400" b="0" i="0" u="none" strike="noStrike" kern="1200" cap="none" spc="0" normalizeH="0" baseline="0" noProof="0" dirty="0">
              <a:ln>
                <a:noFill/>
              </a:ln>
              <a:solidFill>
                <a:srgbClr val="CC0000"/>
              </a:solidFill>
              <a:effectLst/>
              <a:uLnTx/>
              <a:uFillTx/>
              <a:latin typeface="华文琥珀" panose="02010800040101010101" pitchFamily="2" charset="-122"/>
              <a:ea typeface="华文琥珀" panose="02010800040101010101" pitchFamily="2" charset="-122"/>
              <a:cs typeface="+mn-cs"/>
            </a:endParaRPr>
          </a:p>
          <a:p>
            <a:pPr marL="0" marR="0" lvl="0" indent="0" algn="l" defTabSz="914400" eaLnBrk="1" fontAlgn="base" latinLnBrk="0" hangingPunct="1">
              <a:lnSpc>
                <a:spcPct val="140000"/>
              </a:lnSpc>
              <a:spcBef>
                <a:spcPct val="0"/>
              </a:spcBef>
              <a:spcAft>
                <a:spcPct val="0"/>
              </a:spcAft>
              <a:buClrTx/>
              <a:buSzTx/>
              <a:buFontTx/>
              <a:buNone/>
              <a:defRPr/>
            </a:pPr>
            <a:r>
              <a:rPr kumimoji="0" lang="zh-CN" altLang="en-US" sz="3400" b="0" i="0" u="none" strike="noStrike" kern="1200" cap="none" spc="0" normalizeH="0" baseline="0" noProof="0" dirty="0">
                <a:ln>
                  <a:noFill/>
                </a:ln>
                <a:solidFill>
                  <a:srgbClr val="0000FF"/>
                </a:solidFill>
                <a:effectLst/>
                <a:uLnTx/>
                <a:uFillTx/>
                <a:latin typeface="楷体_GB2312" pitchFamily="49" charset="-122"/>
                <a:ea typeface="楷体_GB2312" pitchFamily="49" charset="-122"/>
                <a:cs typeface="+mn-cs"/>
              </a:rPr>
              <a:t>过程成绩</a:t>
            </a:r>
            <a:r>
              <a:rPr kumimoji="0" lang="en-US" altLang="zh-CN" sz="3400" b="0" i="0" u="none" strike="noStrike" kern="1200" cap="none" spc="0" normalizeH="0" baseline="0" noProof="0" dirty="0">
                <a:ln>
                  <a:noFill/>
                </a:ln>
                <a:solidFill>
                  <a:srgbClr val="0000FF"/>
                </a:solidFill>
                <a:effectLst/>
                <a:uLnTx/>
                <a:uFillTx/>
                <a:latin typeface="楷体_GB2312" pitchFamily="49" charset="-122"/>
                <a:ea typeface="楷体_GB2312" pitchFamily="49" charset="-122"/>
                <a:cs typeface="+mn-cs"/>
              </a:rPr>
              <a:t>40%</a:t>
            </a:r>
            <a:endParaRPr kumimoji="0" lang="en-US" altLang="zh-CN" sz="3400" b="0" i="0" u="none" strike="noStrike" kern="1200" cap="none" spc="0" normalizeH="0" baseline="0" noProof="0" dirty="0">
              <a:ln>
                <a:noFill/>
              </a:ln>
              <a:solidFill>
                <a:srgbClr val="0000FF"/>
              </a:solidFill>
              <a:effectLst/>
              <a:uLnTx/>
              <a:uFillTx/>
              <a:latin typeface="楷体_GB2312" pitchFamily="49" charset="-122"/>
              <a:ea typeface="楷体_GB2312" pitchFamily="49" charset="-122"/>
              <a:cs typeface="+mn-cs"/>
            </a:endParaRPr>
          </a:p>
          <a:p>
            <a:pPr marL="0" marR="0" lvl="0" indent="0" algn="l" defTabSz="914400" eaLnBrk="1" fontAlgn="base" latinLnBrk="0" hangingPunct="1">
              <a:lnSpc>
                <a:spcPct val="140000"/>
              </a:lnSpc>
              <a:spcBef>
                <a:spcPct val="0"/>
              </a:spcBef>
              <a:spcAft>
                <a:spcPct val="0"/>
              </a:spcAft>
              <a:buClrTx/>
              <a:buSzTx/>
              <a:buFontTx/>
              <a:buNone/>
              <a:defRPr/>
            </a:pPr>
            <a:r>
              <a:rPr kumimoji="0" lang="zh-CN" altLang="en-US" sz="3400" b="0" i="0" u="none" strike="noStrike" kern="1200" cap="none" spc="0" normalizeH="0" baseline="0" noProof="0" dirty="0">
                <a:ln>
                  <a:noFill/>
                </a:ln>
                <a:solidFill>
                  <a:srgbClr val="0000FF"/>
                </a:solidFill>
                <a:effectLst/>
                <a:uLnTx/>
                <a:uFillTx/>
                <a:latin typeface="楷体_GB2312" pitchFamily="49" charset="-122"/>
                <a:ea typeface="楷体_GB2312" pitchFamily="49" charset="-122"/>
                <a:cs typeface="+mn-cs"/>
              </a:rPr>
              <a:t>结课考核成绩</a:t>
            </a:r>
            <a:r>
              <a:rPr kumimoji="0" lang="en-US" altLang="zh-CN" sz="3400" b="0" i="0" u="none" strike="noStrike" kern="1200" cap="none" spc="0" normalizeH="0" baseline="0" noProof="0" dirty="0">
                <a:ln>
                  <a:noFill/>
                </a:ln>
                <a:solidFill>
                  <a:srgbClr val="0000FF"/>
                </a:solidFill>
                <a:effectLst/>
                <a:uLnTx/>
                <a:uFillTx/>
                <a:latin typeface="楷体_GB2312" pitchFamily="49" charset="-122"/>
                <a:ea typeface="楷体_GB2312" pitchFamily="49" charset="-122"/>
                <a:cs typeface="+mn-cs"/>
              </a:rPr>
              <a:t>60%</a:t>
            </a:r>
            <a:endParaRPr kumimoji="0" lang="en-US" altLang="zh-CN" sz="3200" b="0" i="0" u="none" strike="noStrike" kern="1200" cap="none" spc="0" normalizeH="0" baseline="0" noProof="0" dirty="0">
              <a:ln>
                <a:noFill/>
              </a:ln>
              <a:solidFill>
                <a:srgbClr val="0000FF"/>
              </a:solidFill>
              <a:effectLst/>
              <a:uLnTx/>
              <a:uFillTx/>
              <a:latin typeface="Times New Roman" panose="02020603050405020304" pitchFamily="18" charset="0"/>
              <a:ea typeface="楷体_GB2312" pitchFamily="49" charset="-122"/>
              <a:cs typeface="+mn-cs"/>
            </a:endParaRPr>
          </a:p>
          <a:p>
            <a:pPr marL="0" lvl="0" indent="0" algn="l" eaLnBrk="1" hangingPunct="1">
              <a:lnSpc>
                <a:spcPct val="140000"/>
              </a:lnSpc>
              <a:spcBef>
                <a:spcPct val="0"/>
              </a:spcBef>
              <a:buNone/>
            </a:pPr>
            <a:endParaRPr lang="en-US" altLang="zh-CN" sz="3200" b="1" dirty="0">
              <a:solidFill>
                <a:srgbClr val="0000FF"/>
              </a:solidFill>
              <a:latin typeface="Times New Roman" panose="02020603050405020304" pitchFamily="18" charset="0"/>
              <a:ea typeface="楷体_GB2312" pitchFamily="49" charset="-122"/>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灯片编号占位符 3"/>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26626" name="Rectangle 3"/>
          <p:cNvSpPr>
            <a:spLocks noGrp="1"/>
          </p:cNvSpPr>
          <p:nvPr>
            <p:ph idx="1"/>
          </p:nvPr>
        </p:nvSpPr>
        <p:spPr>
          <a:xfrm>
            <a:off x="228600" y="901700"/>
            <a:ext cx="8610600" cy="685800"/>
          </a:xfrm>
          <a:noFill/>
          <a:ln>
            <a:noFill/>
          </a:ln>
        </p:spPr>
        <p:txBody>
          <a:bodyPr anchor="t" anchorCtr="0"/>
          <a:lstStyle/>
          <a:p>
            <a:pPr marL="0" indent="0" eaLnBrk="1" hangingPunct="1">
              <a:buBlip>
                <a:blip r:embed="rId1"/>
              </a:buBlip>
            </a:pPr>
            <a:r>
              <a:rPr lang="en-US" altLang="zh-CN" sz="2400" dirty="0">
                <a:latin typeface="Times New Roman" panose="02020603050405020304" pitchFamily="18" charset="0"/>
              </a:rPr>
              <a:t> </a:t>
            </a:r>
            <a:r>
              <a:rPr lang="zh-CN" altLang="en-US" b="1" dirty="0">
                <a:latin typeface="Times New Roman" panose="02020603050405020304" pitchFamily="18" charset="0"/>
              </a:rPr>
              <a:t>人工智能的研究目标：</a:t>
            </a:r>
            <a:endParaRPr lang="zh-CN" altLang="en-US" b="1" dirty="0"/>
          </a:p>
        </p:txBody>
      </p:sp>
      <p:sp>
        <p:nvSpPr>
          <p:cNvPr id="26627" name="Rectangle 4"/>
          <p:cNvSpPr>
            <a:spLocks noGrp="1"/>
          </p:cNvSpPr>
          <p:nvPr>
            <p:ph type="title"/>
          </p:nvPr>
        </p:nvSpPr>
        <p:spPr>
          <a:xfrm>
            <a:off x="0" y="0"/>
            <a:ext cx="9144000" cy="838200"/>
          </a:xfrm>
        </p:spPr>
        <p:txBody>
          <a:bodyPr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1.1.3 </a:t>
            </a:r>
            <a:r>
              <a:rPr lang="zh-CN" altLang="en-US" sz="3600" b="0" dirty="0">
                <a:latin typeface="Times New Roman" panose="02020603050405020304" pitchFamily="18" charset="0"/>
                <a:ea typeface="黑体" panose="02010609060101010101" pitchFamily="49" charset="-122"/>
              </a:rPr>
              <a:t>人工智能</a:t>
            </a:r>
            <a:endParaRPr lang="en-US" altLang="ja-JP" sz="3600" b="0" dirty="0">
              <a:latin typeface="Times New Roman" panose="02020603050405020304" pitchFamily="18" charset="0"/>
              <a:ea typeface="黑体" panose="02010609060101010101" pitchFamily="49" charset="-122"/>
            </a:endParaRPr>
          </a:p>
        </p:txBody>
      </p:sp>
      <p:sp>
        <p:nvSpPr>
          <p:cNvPr id="26628" name="Rectangle 5"/>
          <p:cNvSpPr/>
          <p:nvPr/>
        </p:nvSpPr>
        <p:spPr>
          <a:xfrm>
            <a:off x="304800" y="1524000"/>
            <a:ext cx="8161338" cy="5105400"/>
          </a:xfrm>
          <a:prstGeom prst="rect">
            <a:avLst/>
          </a:prstGeom>
          <a:noFill/>
          <a:ln w="9525">
            <a:noFill/>
          </a:ln>
        </p:spPr>
        <p:txBody>
          <a:bodyPr anchor="t" anchorCtr="0"/>
          <a:lstStyle/>
          <a:p>
            <a:pPr marL="342900" indent="-342900" algn="just">
              <a:lnSpc>
                <a:spcPct val="120000"/>
              </a:lnSpc>
              <a:spcBef>
                <a:spcPct val="20000"/>
              </a:spcBef>
              <a:buClr>
                <a:schemeClr val="accent2"/>
              </a:buClr>
              <a:buFont typeface="Wingdings" panose="05000000000000000000" pitchFamily="2" charset="2"/>
              <a:buChar char="l"/>
            </a:pPr>
            <a:r>
              <a:rPr lang="zh-CN" altLang="en-US" sz="2400" b="1" dirty="0">
                <a:latin typeface="Times New Roman" panose="02020603050405020304" pitchFamily="18" charset="0"/>
                <a:ea typeface="宋体" pitchFamily="2" charset="-122"/>
              </a:rPr>
              <a:t>根本目标（远景目标）：揭示人类智能的根本机理，在此基础上用智能机器去模拟、延伸和扩展人类智能，实现脑力劳动的自动化。</a:t>
            </a:r>
            <a:r>
              <a:rPr lang="en-US" altLang="zh-CN" sz="2400" b="1" dirty="0">
                <a:latin typeface="Times New Roman" panose="02020603050405020304" pitchFamily="18" charset="0"/>
                <a:ea typeface="宋体" pitchFamily="2" charset="-122"/>
              </a:rPr>
              <a:t>——</a:t>
            </a:r>
            <a:r>
              <a:rPr lang="zh-CN" altLang="en-US" sz="2400" b="1" dirty="0">
                <a:latin typeface="Times New Roman" panose="02020603050405020304" pitchFamily="18" charset="0"/>
                <a:ea typeface="宋体" pitchFamily="2" charset="-122"/>
              </a:rPr>
              <a:t>涉及脑科学、认知科学、计算机科学、系统科学、微电子等诸多学科</a:t>
            </a:r>
            <a:endParaRPr lang="en-US" altLang="zh-CN" sz="2400" b="1" dirty="0">
              <a:latin typeface="Times New Roman" panose="02020603050405020304" pitchFamily="18" charset="0"/>
              <a:ea typeface="宋体" pitchFamily="2" charset="-122"/>
            </a:endParaRPr>
          </a:p>
          <a:p>
            <a:pPr marL="342900" indent="-342900" algn="just">
              <a:lnSpc>
                <a:spcPct val="120000"/>
              </a:lnSpc>
              <a:spcBef>
                <a:spcPct val="20000"/>
              </a:spcBef>
              <a:buClr>
                <a:schemeClr val="accent2"/>
              </a:buClr>
              <a:buFont typeface="Wingdings" panose="05000000000000000000" pitchFamily="2" charset="2"/>
              <a:buChar char="l"/>
            </a:pPr>
            <a:r>
              <a:rPr lang="zh-CN" altLang="en-US" sz="2400" b="1" dirty="0">
                <a:latin typeface="Times New Roman" panose="02020603050405020304" pitchFamily="18" charset="0"/>
                <a:ea typeface="宋体" pitchFamily="2" charset="-122"/>
              </a:rPr>
              <a:t>近期目标：研究如何使现有的计算机更“聪明”，使他能够在某一方面、在一定程度上模拟人类的智能，如进行推理、决策、规划、学习等，或针对具体领域，为人们提供辅助性的智能工具，以帮助人们解决一些具体问题，尽量减少人们脑力劳动的强度。</a:t>
            </a:r>
            <a:r>
              <a:rPr lang="en-US" altLang="zh-CN" sz="2400" b="1" dirty="0">
                <a:latin typeface="Times New Roman" panose="02020603050405020304" pitchFamily="18" charset="0"/>
                <a:ea typeface="宋体" pitchFamily="2" charset="-122"/>
              </a:rPr>
              <a:t>——</a:t>
            </a:r>
            <a:r>
              <a:rPr lang="zh-CN" altLang="en-US" sz="2400" b="1" dirty="0">
                <a:latin typeface="Times New Roman" panose="02020603050405020304" pitchFamily="18" charset="0"/>
                <a:ea typeface="宋体" pitchFamily="2" charset="-122"/>
              </a:rPr>
              <a:t>应用人工智能</a:t>
            </a:r>
            <a:endParaRPr lang="en-US" altLang="zh-CN" sz="2400" b="1" dirty="0">
              <a:latin typeface="Times New Roman" panose="02020603050405020304" pitchFamily="18" charset="0"/>
              <a:ea typeface="宋体" pitchFamily="2" charset="-122"/>
            </a:endParaRPr>
          </a:p>
          <a:p>
            <a:pPr marL="342900" indent="-342900" algn="just">
              <a:lnSpc>
                <a:spcPct val="120000"/>
              </a:lnSpc>
              <a:spcBef>
                <a:spcPct val="20000"/>
              </a:spcBef>
              <a:buClr>
                <a:schemeClr val="accent2"/>
              </a:buClr>
              <a:buFont typeface="Wingdings" panose="05000000000000000000" pitchFamily="2" charset="2"/>
              <a:buChar char="l"/>
            </a:pPr>
            <a:r>
              <a:rPr lang="zh-CN" altLang="en-US" sz="2400" b="1" dirty="0">
                <a:latin typeface="Times New Roman" panose="02020603050405020304" pitchFamily="18" charset="0"/>
                <a:ea typeface="宋体" pitchFamily="2" charset="-122"/>
              </a:rPr>
              <a:t>远期目标为近期目标指明方向，近期目标为远期目标奠定理论和技术基础。</a:t>
            </a:r>
            <a:endParaRPr lang="zh-CN" altLang="en-US" sz="2400" b="1" dirty="0">
              <a:latin typeface="Times New Roman" panose="02020603050405020304" pitchFamily="18" charset="0"/>
              <a:ea typeface="宋体" pitchFamily="2" charset="-122"/>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灯片编号占位符 3"/>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27650" name="Rectangle 4"/>
          <p:cNvSpPr>
            <a:spLocks noGrp="1"/>
          </p:cNvSpPr>
          <p:nvPr>
            <p:ph type="title"/>
          </p:nvPr>
        </p:nvSpPr>
        <p:spPr>
          <a:xfrm>
            <a:off x="0" y="0"/>
            <a:ext cx="9144000" cy="838200"/>
          </a:xfrm>
        </p:spPr>
        <p:txBody>
          <a:bodyPr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1.1.3 </a:t>
            </a:r>
            <a:r>
              <a:rPr lang="zh-CN" altLang="en-US" sz="3600" b="0" dirty="0">
                <a:latin typeface="Times New Roman" panose="02020603050405020304" pitchFamily="18" charset="0"/>
                <a:ea typeface="黑体" panose="02010609060101010101" pitchFamily="49" charset="-122"/>
              </a:rPr>
              <a:t>人工智能</a:t>
            </a:r>
            <a:endParaRPr lang="en-US" altLang="ja-JP" sz="3600" b="0" dirty="0">
              <a:latin typeface="Times New Roman" panose="02020603050405020304" pitchFamily="18" charset="0"/>
              <a:ea typeface="黑体" panose="02010609060101010101" pitchFamily="49" charset="-122"/>
            </a:endParaRPr>
          </a:p>
        </p:txBody>
      </p:sp>
      <p:sp>
        <p:nvSpPr>
          <p:cNvPr id="27651" name="Rectangle 5"/>
          <p:cNvSpPr/>
          <p:nvPr/>
        </p:nvSpPr>
        <p:spPr>
          <a:xfrm>
            <a:off x="304800" y="1143000"/>
            <a:ext cx="8161338" cy="5105400"/>
          </a:xfrm>
          <a:prstGeom prst="rect">
            <a:avLst/>
          </a:prstGeom>
          <a:noFill/>
          <a:ln w="9525">
            <a:noFill/>
          </a:ln>
        </p:spPr>
        <p:txBody>
          <a:bodyPr anchor="t" anchorCtr="0"/>
          <a:lstStyle/>
          <a:p>
            <a:pPr algn="just">
              <a:lnSpc>
                <a:spcPct val="130000"/>
              </a:lnSpc>
              <a:spcBef>
                <a:spcPts val="600"/>
              </a:spcBef>
              <a:buClr>
                <a:schemeClr val="accent2"/>
              </a:buClr>
            </a:pPr>
            <a:r>
              <a:rPr lang="zh-CN" altLang="en-US" sz="2800" b="1" dirty="0">
                <a:latin typeface="黑体" panose="02010609060101010101" pitchFamily="49" charset="-122"/>
                <a:ea typeface="黑体" panose="02010609060101010101" pitchFamily="49" charset="-122"/>
              </a:rPr>
              <a:t>从弱人工智能到强人工智能是一条艰难的道路</a:t>
            </a:r>
            <a:endParaRPr lang="en-US" altLang="zh-CN" sz="2800" b="1" dirty="0">
              <a:latin typeface="黑体" panose="02010609060101010101" pitchFamily="49" charset="-122"/>
              <a:ea typeface="黑体" panose="02010609060101010101" pitchFamily="49" charset="-122"/>
            </a:endParaRPr>
          </a:p>
          <a:p>
            <a:pPr algn="just">
              <a:lnSpc>
                <a:spcPct val="130000"/>
              </a:lnSpc>
              <a:spcBef>
                <a:spcPts val="600"/>
              </a:spcBef>
              <a:buClr>
                <a:schemeClr val="accent2"/>
              </a:buClr>
            </a:pPr>
            <a:r>
              <a:rPr lang="zh-CN" altLang="en-US" sz="2800" b="1" dirty="0">
                <a:latin typeface="Times New Roman" panose="02020603050405020304" pitchFamily="18" charset="0"/>
                <a:ea typeface="宋体" pitchFamily="2" charset="-122"/>
              </a:rPr>
              <a:t>     计算机科学家</a:t>
            </a:r>
            <a:r>
              <a:rPr lang="en-US" altLang="zh-CN" sz="2800" b="1" dirty="0">
                <a:latin typeface="Times New Roman" panose="02020603050405020304" pitchFamily="18" charset="0"/>
                <a:ea typeface="宋体" pitchFamily="2" charset="-122"/>
              </a:rPr>
              <a:t>Donald Knuth(</a:t>
            </a:r>
            <a:r>
              <a:rPr lang="zh-CN" altLang="en-US" sz="2800" b="1" dirty="0">
                <a:latin typeface="Times New Roman" panose="02020603050405020304" pitchFamily="18" charset="0"/>
                <a:ea typeface="宋体" pitchFamily="2" charset="-122"/>
              </a:rPr>
              <a:t>唐纳德·克努特</a:t>
            </a:r>
            <a:r>
              <a:rPr lang="en-US" altLang="zh-CN" sz="2800" b="1" dirty="0">
                <a:latin typeface="Times New Roman" panose="02020603050405020304" pitchFamily="18" charset="0"/>
                <a:ea typeface="宋体" pitchFamily="2" charset="-122"/>
              </a:rPr>
              <a:t>)</a:t>
            </a:r>
            <a:r>
              <a:rPr lang="zh-CN" altLang="en-US" sz="2800" b="1" dirty="0">
                <a:latin typeface="Times New Roman" panose="02020603050405020304" pitchFamily="18" charset="0"/>
                <a:ea typeface="宋体" pitchFamily="2" charset="-122"/>
              </a:rPr>
              <a:t>说：人工智能已经在几乎所有需要思考的领域超过了人类，但在那些人类和其他动物不需要思考就能完成的事情上，还差的很远。</a:t>
            </a:r>
            <a:endParaRPr lang="en-US" altLang="zh-CN" sz="2800" b="1" dirty="0">
              <a:latin typeface="Times New Roman" panose="02020603050405020304" pitchFamily="18" charset="0"/>
              <a:ea typeface="宋体" pitchFamily="2" charset="-122"/>
            </a:endParaRPr>
          </a:p>
          <a:p>
            <a:pPr algn="just">
              <a:lnSpc>
                <a:spcPct val="130000"/>
              </a:lnSpc>
              <a:spcBef>
                <a:spcPts val="600"/>
              </a:spcBef>
              <a:buClr>
                <a:schemeClr val="accent2"/>
              </a:buClr>
            </a:pPr>
            <a:r>
              <a:rPr lang="zh-CN" altLang="en-US" sz="2800" b="1" dirty="0">
                <a:latin typeface="Times New Roman" panose="02020603050405020304" pitchFamily="18" charset="0"/>
                <a:ea typeface="宋体" pitchFamily="2" charset="-122"/>
              </a:rPr>
              <a:t>     因为对我们来说很简单的事情，其实是很复杂的，已经在动物进化过程中经历了几亿年的进化。</a:t>
            </a:r>
            <a:endParaRPr lang="zh-CN" altLang="en-US" sz="2800" b="1" dirty="0">
              <a:latin typeface="Times New Roman" panose="02020603050405020304" pitchFamily="18" charset="0"/>
              <a:ea typeface="宋体" pitchFamily="2" charset="-122"/>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灯片编号占位符 3"/>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27650" name="Rectangle 4"/>
          <p:cNvSpPr>
            <a:spLocks noGrp="1"/>
          </p:cNvSpPr>
          <p:nvPr>
            <p:ph type="title"/>
          </p:nvPr>
        </p:nvSpPr>
        <p:spPr>
          <a:xfrm>
            <a:off x="0" y="0"/>
            <a:ext cx="9144000" cy="838200"/>
          </a:xfrm>
        </p:spPr>
        <p:txBody>
          <a:bodyPr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1.1.3 </a:t>
            </a:r>
            <a:r>
              <a:rPr lang="zh-CN" altLang="en-US" sz="3600" b="0" dirty="0">
                <a:latin typeface="Times New Roman" panose="02020603050405020304" pitchFamily="18" charset="0"/>
                <a:ea typeface="黑体" panose="02010609060101010101" pitchFamily="49" charset="-122"/>
              </a:rPr>
              <a:t>人工智能</a:t>
            </a:r>
            <a:endParaRPr lang="en-US" altLang="ja-JP" sz="3600" b="0" dirty="0">
              <a:latin typeface="Times New Roman" panose="02020603050405020304" pitchFamily="18" charset="0"/>
              <a:ea typeface="黑体" panose="02010609060101010101" pitchFamily="49" charset="-122"/>
            </a:endParaRPr>
          </a:p>
        </p:txBody>
      </p:sp>
      <p:sp>
        <p:nvSpPr>
          <p:cNvPr id="27651" name="Rectangle 5"/>
          <p:cNvSpPr/>
          <p:nvPr/>
        </p:nvSpPr>
        <p:spPr>
          <a:xfrm>
            <a:off x="304800" y="1143000"/>
            <a:ext cx="8161338" cy="5105400"/>
          </a:xfrm>
          <a:prstGeom prst="rect">
            <a:avLst/>
          </a:prstGeom>
          <a:noFill/>
          <a:ln w="9525">
            <a:noFill/>
          </a:ln>
        </p:spPr>
        <p:txBody>
          <a:bodyPr anchor="t" anchorCtr="0"/>
          <a:lstStyle/>
          <a:p>
            <a:pPr algn="just">
              <a:lnSpc>
                <a:spcPct val="130000"/>
              </a:lnSpc>
              <a:spcBef>
                <a:spcPts val="600"/>
              </a:spcBef>
              <a:buClr>
                <a:schemeClr val="accent2"/>
              </a:buClr>
            </a:pPr>
            <a:r>
              <a:rPr lang="zh-CN" altLang="en-US" sz="2800" b="1" dirty="0">
                <a:latin typeface="黑体" panose="02010609060101010101" pitchFamily="49" charset="-122"/>
                <a:ea typeface="黑体" panose="02010609060101010101" pitchFamily="49" charset="-122"/>
              </a:rPr>
              <a:t>从弱人工智能到强人工智能是一条艰难的道路</a:t>
            </a:r>
            <a:endParaRPr lang="en-US" altLang="zh-CN" sz="2800" b="1" dirty="0">
              <a:latin typeface="黑体" panose="02010609060101010101" pitchFamily="49" charset="-122"/>
              <a:ea typeface="黑体" panose="02010609060101010101" pitchFamily="49" charset="-122"/>
            </a:endParaRPr>
          </a:p>
          <a:p>
            <a:pPr algn="just">
              <a:lnSpc>
                <a:spcPct val="130000"/>
              </a:lnSpc>
              <a:spcBef>
                <a:spcPts val="600"/>
              </a:spcBef>
              <a:buClr>
                <a:schemeClr val="accent2"/>
              </a:buClr>
            </a:pPr>
            <a:r>
              <a:rPr lang="zh-CN" altLang="en-US" sz="2800" b="1" dirty="0">
                <a:latin typeface="Times New Roman" panose="02020603050405020304" pitchFamily="18" charset="0"/>
                <a:ea typeface="宋体" pitchFamily="2" charset="-122"/>
              </a:rPr>
              <a:t>     计算机科学家</a:t>
            </a:r>
            <a:r>
              <a:rPr lang="en-US" altLang="zh-CN" sz="2800" b="1" dirty="0">
                <a:latin typeface="Times New Roman" panose="02020603050405020304" pitchFamily="18" charset="0"/>
                <a:ea typeface="宋体" pitchFamily="2" charset="-122"/>
              </a:rPr>
              <a:t>Donald Knuth(</a:t>
            </a:r>
            <a:r>
              <a:rPr lang="zh-CN" altLang="en-US" sz="2800" b="1" dirty="0">
                <a:latin typeface="Times New Roman" panose="02020603050405020304" pitchFamily="18" charset="0"/>
                <a:ea typeface="宋体" pitchFamily="2" charset="-122"/>
              </a:rPr>
              <a:t>唐纳德·克努特</a:t>
            </a:r>
            <a:r>
              <a:rPr lang="en-US" altLang="zh-CN" sz="2800" b="1" dirty="0">
                <a:latin typeface="Times New Roman" panose="02020603050405020304" pitchFamily="18" charset="0"/>
                <a:ea typeface="宋体" pitchFamily="2" charset="-122"/>
              </a:rPr>
              <a:t>)</a:t>
            </a:r>
            <a:r>
              <a:rPr lang="zh-CN" altLang="en-US" sz="2800" b="1" dirty="0">
                <a:latin typeface="Times New Roman" panose="02020603050405020304" pitchFamily="18" charset="0"/>
                <a:ea typeface="宋体" pitchFamily="2" charset="-122"/>
              </a:rPr>
              <a:t>说：人工智能已经在几乎所有需要思考的领域超过了人类，但在那些人类和其他动物不需要思考就能完成的事情上，还差的很远。</a:t>
            </a:r>
            <a:endParaRPr lang="en-US" altLang="zh-CN" sz="2800" b="1" dirty="0">
              <a:latin typeface="Times New Roman" panose="02020603050405020304" pitchFamily="18" charset="0"/>
              <a:ea typeface="宋体" pitchFamily="2" charset="-122"/>
            </a:endParaRPr>
          </a:p>
          <a:p>
            <a:pPr algn="just">
              <a:lnSpc>
                <a:spcPct val="130000"/>
              </a:lnSpc>
              <a:spcBef>
                <a:spcPts val="600"/>
              </a:spcBef>
              <a:buClr>
                <a:schemeClr val="accent2"/>
              </a:buClr>
            </a:pPr>
            <a:r>
              <a:rPr lang="zh-CN" altLang="en-US" sz="2800" b="1" dirty="0">
                <a:latin typeface="Times New Roman" panose="02020603050405020304" pitchFamily="18" charset="0"/>
                <a:ea typeface="宋体" pitchFamily="2" charset="-122"/>
              </a:rPr>
              <a:t>     因为对我们来说很简单的事情，其实是很复杂的，已经在动物进化过程中经历了几亿年的进化。</a:t>
            </a:r>
            <a:endParaRPr lang="zh-CN" altLang="en-US" sz="2800" b="1" dirty="0">
              <a:latin typeface="Times New Roman" panose="02020603050405020304" pitchFamily="18" charset="0"/>
              <a:ea typeface="宋体" pitchFamily="2" charset="-122"/>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灯片编号占位符 3"/>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27650" name="Rectangle 4"/>
          <p:cNvSpPr>
            <a:spLocks noGrp="1"/>
          </p:cNvSpPr>
          <p:nvPr>
            <p:ph type="title"/>
          </p:nvPr>
        </p:nvSpPr>
        <p:spPr>
          <a:xfrm>
            <a:off x="0" y="0"/>
            <a:ext cx="9144000" cy="838200"/>
          </a:xfrm>
        </p:spPr>
        <p:txBody>
          <a:bodyPr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1.1.3 </a:t>
            </a:r>
            <a:r>
              <a:rPr lang="zh-CN" altLang="en-US" sz="3600" b="0" dirty="0">
                <a:latin typeface="Times New Roman" panose="02020603050405020304" pitchFamily="18" charset="0"/>
                <a:ea typeface="黑体" panose="02010609060101010101" pitchFamily="49" charset="-122"/>
              </a:rPr>
              <a:t>人工智能</a:t>
            </a:r>
            <a:endParaRPr lang="en-US" altLang="ja-JP" sz="3600" b="0" dirty="0">
              <a:latin typeface="Times New Roman" panose="02020603050405020304" pitchFamily="18" charset="0"/>
              <a:ea typeface="黑体" panose="02010609060101010101" pitchFamily="49" charset="-122"/>
            </a:endParaRPr>
          </a:p>
        </p:txBody>
      </p:sp>
      <p:pic>
        <p:nvPicPr>
          <p:cNvPr id="8" name="图片 7"/>
          <p:cNvPicPr>
            <a:picLocks noChangeAspect="1"/>
          </p:cNvPicPr>
          <p:nvPr/>
        </p:nvPicPr>
        <p:blipFill>
          <a:blip r:embed="rId1"/>
          <a:stretch>
            <a:fillRect/>
          </a:stretch>
        </p:blipFill>
        <p:spPr>
          <a:xfrm>
            <a:off x="223465" y="1905040"/>
            <a:ext cx="8654518" cy="3971952"/>
          </a:xfrm>
          <a:prstGeom prst="rect">
            <a:avLst/>
          </a:prstGeom>
        </p:spPr>
      </p:pic>
      <p:sp>
        <p:nvSpPr>
          <p:cNvPr id="10" name="文本框 9"/>
          <p:cNvSpPr txBox="1"/>
          <p:nvPr/>
        </p:nvSpPr>
        <p:spPr>
          <a:xfrm>
            <a:off x="381110" y="1110010"/>
            <a:ext cx="4574874" cy="523220"/>
          </a:xfrm>
          <a:prstGeom prst="rect">
            <a:avLst/>
          </a:prstGeom>
          <a:noFill/>
        </p:spPr>
        <p:txBody>
          <a:bodyPr wrap="square">
            <a:spAutoFit/>
          </a:bodyPr>
          <a:lstStyle/>
          <a:p>
            <a:r>
              <a:rPr kumimoji="0" lang="zh-CN" altLang="en-US" sz="2800" b="1" i="0" u="none" strike="noStrike" kern="1200" cap="none" spc="0" normalizeH="0" baseline="0" noProof="0" dirty="0">
                <a:ln>
                  <a:noFill/>
                </a:ln>
                <a:solidFill>
                  <a:srgbClr val="000000"/>
                </a:solidFill>
                <a:effectLst/>
                <a:uLnTx/>
                <a:uFillTx/>
                <a:latin typeface="微软雅黑" charset="-122"/>
                <a:ea typeface="微软雅黑" charset="-122"/>
              </a:rPr>
              <a:t>数据成为生产要素</a:t>
            </a:r>
            <a:endParaRPr lang="zh-CN" altLang="en-US" dirty="0">
              <a:latin typeface="微软雅黑" charset="-122"/>
              <a:ea typeface="微软雅黑" charset="-122"/>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灯片编号占位符 3"/>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27650" name="Rectangle 4"/>
          <p:cNvSpPr>
            <a:spLocks noGrp="1"/>
          </p:cNvSpPr>
          <p:nvPr>
            <p:ph type="title"/>
          </p:nvPr>
        </p:nvSpPr>
        <p:spPr>
          <a:xfrm>
            <a:off x="0" y="0"/>
            <a:ext cx="9144000" cy="838200"/>
          </a:xfrm>
        </p:spPr>
        <p:txBody>
          <a:bodyPr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1.1.3 </a:t>
            </a:r>
            <a:r>
              <a:rPr lang="zh-CN" altLang="en-US" sz="3600" b="0" dirty="0">
                <a:latin typeface="Times New Roman" panose="02020603050405020304" pitchFamily="18" charset="0"/>
                <a:ea typeface="黑体" panose="02010609060101010101" pitchFamily="49" charset="-122"/>
              </a:rPr>
              <a:t>人工智能</a:t>
            </a:r>
            <a:endParaRPr lang="en-US" altLang="ja-JP" sz="3600" b="0" dirty="0">
              <a:latin typeface="Times New Roman" panose="02020603050405020304" pitchFamily="18" charset="0"/>
              <a:ea typeface="黑体" panose="02010609060101010101" pitchFamily="49" charset="-122"/>
            </a:endParaRPr>
          </a:p>
        </p:txBody>
      </p:sp>
      <p:sp>
        <p:nvSpPr>
          <p:cNvPr id="10" name="文本框 9"/>
          <p:cNvSpPr txBox="1"/>
          <p:nvPr/>
        </p:nvSpPr>
        <p:spPr>
          <a:xfrm>
            <a:off x="381110" y="1110010"/>
            <a:ext cx="7543602" cy="523220"/>
          </a:xfrm>
          <a:prstGeom prst="rect">
            <a:avLst/>
          </a:prstGeom>
          <a:noFill/>
        </p:spPr>
        <p:txBody>
          <a:bodyPr wrap="square">
            <a:spAutoFit/>
          </a:bodyPr>
          <a:lstStyle/>
          <a:p>
            <a:r>
              <a:rPr kumimoji="0" lang="zh-CN" altLang="en-US" sz="2800" b="1" i="0" u="none" strike="noStrike" kern="1200" cap="none" spc="0" normalizeH="0" baseline="0" noProof="0" dirty="0">
                <a:ln>
                  <a:noFill/>
                </a:ln>
                <a:solidFill>
                  <a:srgbClr val="000000"/>
                </a:solidFill>
                <a:effectLst/>
                <a:uLnTx/>
                <a:uFillTx/>
                <a:latin typeface="微软雅黑" charset="-122"/>
                <a:ea typeface="微软雅黑" charset="-122"/>
              </a:rPr>
              <a:t>数据价值变现是当前发展数字经济的临门一脚</a:t>
            </a:r>
            <a:endParaRPr lang="zh-CN" altLang="en-US" dirty="0">
              <a:latin typeface="微软雅黑" charset="-122"/>
              <a:ea typeface="微软雅黑" charset="-122"/>
            </a:endParaRPr>
          </a:p>
        </p:txBody>
      </p:sp>
      <p:pic>
        <p:nvPicPr>
          <p:cNvPr id="3" name="图片 2"/>
          <p:cNvPicPr>
            <a:picLocks noChangeAspect="1"/>
          </p:cNvPicPr>
          <p:nvPr/>
        </p:nvPicPr>
        <p:blipFill>
          <a:blip r:embed="rId1"/>
          <a:stretch>
            <a:fillRect/>
          </a:stretch>
        </p:blipFill>
        <p:spPr>
          <a:xfrm>
            <a:off x="374434" y="1906343"/>
            <a:ext cx="8395131" cy="4095961"/>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灯片编号占位符 3"/>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27650" name="Rectangle 4"/>
          <p:cNvSpPr>
            <a:spLocks noGrp="1"/>
          </p:cNvSpPr>
          <p:nvPr>
            <p:ph type="title"/>
          </p:nvPr>
        </p:nvSpPr>
        <p:spPr>
          <a:xfrm>
            <a:off x="0" y="0"/>
            <a:ext cx="9144000" cy="838200"/>
          </a:xfrm>
        </p:spPr>
        <p:txBody>
          <a:bodyPr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1.1.3 </a:t>
            </a:r>
            <a:r>
              <a:rPr lang="zh-CN" altLang="en-US" sz="3600" b="0" dirty="0">
                <a:latin typeface="Times New Roman" panose="02020603050405020304" pitchFamily="18" charset="0"/>
                <a:ea typeface="黑体" panose="02010609060101010101" pitchFamily="49" charset="-122"/>
              </a:rPr>
              <a:t>人工智能</a:t>
            </a:r>
            <a:endParaRPr lang="en-US" altLang="ja-JP" sz="3600" b="0" dirty="0">
              <a:latin typeface="Times New Roman" panose="02020603050405020304" pitchFamily="18" charset="0"/>
              <a:ea typeface="黑体" panose="02010609060101010101" pitchFamily="49" charset="-122"/>
            </a:endParaRPr>
          </a:p>
        </p:txBody>
      </p:sp>
      <p:sp>
        <p:nvSpPr>
          <p:cNvPr id="2" name="文本框 1"/>
          <p:cNvSpPr txBox="1"/>
          <p:nvPr/>
        </p:nvSpPr>
        <p:spPr>
          <a:xfrm>
            <a:off x="86076" y="1455360"/>
            <a:ext cx="8971848" cy="954107"/>
          </a:xfrm>
          <a:prstGeom prst="rect">
            <a:avLst/>
          </a:prstGeom>
          <a:noFill/>
        </p:spPr>
        <p:txBody>
          <a:bodyPr wrap="square">
            <a:spAutoFit/>
          </a:bodyPr>
          <a:lstStyle/>
          <a:p>
            <a:pPr marL="285750" indent="-285750" defTabSz="1088390" rtl="0">
              <a:spcBef>
                <a:spcPct val="60000"/>
              </a:spcBef>
              <a:spcAft>
                <a:spcPct val="10000"/>
              </a:spcAft>
              <a:buClr>
                <a:srgbClr val="1C1C1C"/>
              </a:buClr>
              <a:buFont typeface="Arial" panose="020B0604020202090204" pitchFamily="34" charset="0"/>
              <a:buChar char="•"/>
              <a:defRPr/>
            </a:pPr>
            <a:r>
              <a:rPr lang="zh-CN" altLang="en-US" sz="2800" dirty="0">
                <a:solidFill>
                  <a:prstClr val="black"/>
                </a:solidFill>
                <a:latin typeface="宋体" pitchFamily="2" charset="-122"/>
              </a:rPr>
              <a:t>以生成式人工智能为代表，通用人工智能时代到来，引发新一轮产业变革</a:t>
            </a:r>
            <a:endParaRPr lang="en-US" altLang="zh-CN" sz="2800" dirty="0">
              <a:solidFill>
                <a:prstClr val="black"/>
              </a:solidFill>
              <a:latin typeface="宋体" pitchFamily="2" charset="-122"/>
            </a:endParaRPr>
          </a:p>
        </p:txBody>
      </p:sp>
      <p:pic>
        <p:nvPicPr>
          <p:cNvPr id="3" name="图片 2"/>
          <p:cNvPicPr>
            <a:picLocks noChangeAspect="1"/>
          </p:cNvPicPr>
          <p:nvPr/>
        </p:nvPicPr>
        <p:blipFill>
          <a:blip r:embed="rId1"/>
          <a:stretch>
            <a:fillRect/>
          </a:stretch>
        </p:blipFill>
        <p:spPr>
          <a:xfrm>
            <a:off x="152516" y="3043988"/>
            <a:ext cx="4518860" cy="1521657"/>
          </a:xfrm>
          <a:prstGeom prst="rect">
            <a:avLst/>
          </a:prstGeom>
        </p:spPr>
      </p:pic>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4658" y="2623137"/>
            <a:ext cx="4179083" cy="2357264"/>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914497" y="4732406"/>
            <a:ext cx="3276514" cy="461665"/>
          </a:xfrm>
          <a:prstGeom prst="rect">
            <a:avLst/>
          </a:prstGeom>
          <a:noFill/>
        </p:spPr>
        <p:txBody>
          <a:bodyPr wrap="square">
            <a:spAutoFit/>
          </a:bodyPr>
          <a:lstStyle/>
          <a:p>
            <a:pPr defTabSz="1088390" rtl="0" fontAlgn="auto">
              <a:spcBef>
                <a:spcPts val="0"/>
              </a:spcBef>
              <a:spcAft>
                <a:spcPts val="0"/>
              </a:spcAft>
            </a:pPr>
            <a:r>
              <a:rPr lang="zh-CN" altLang="en-US" sz="2400" dirty="0">
                <a:solidFill>
                  <a:prstClr val="black"/>
                </a:solidFill>
                <a:latin typeface="宋体" pitchFamily="2" charset="-122"/>
              </a:rPr>
              <a:t>生成式语言模型</a:t>
            </a:r>
            <a:endParaRPr lang="zh-CN" altLang="en-US" sz="2100" dirty="0">
              <a:solidFill>
                <a:prstClr val="black"/>
              </a:solidFill>
              <a:latin typeface="Calibri"/>
            </a:endParaRPr>
          </a:p>
        </p:txBody>
      </p:sp>
      <p:sp>
        <p:nvSpPr>
          <p:cNvPr id="6" name="文本框 5"/>
          <p:cNvSpPr txBox="1"/>
          <p:nvPr/>
        </p:nvSpPr>
        <p:spPr>
          <a:xfrm>
            <a:off x="5257782" y="5024681"/>
            <a:ext cx="2895524" cy="461665"/>
          </a:xfrm>
          <a:prstGeom prst="rect">
            <a:avLst/>
          </a:prstGeom>
          <a:noFill/>
        </p:spPr>
        <p:txBody>
          <a:bodyPr wrap="square">
            <a:spAutoFit/>
          </a:bodyPr>
          <a:lstStyle/>
          <a:p>
            <a:r>
              <a:rPr lang="zh-CN" altLang="en-US" sz="2400" dirty="0">
                <a:latin typeface="+mn-ea"/>
              </a:rPr>
              <a:t>多模态大模型</a:t>
            </a:r>
            <a:r>
              <a:rPr lang="en-US" altLang="zh-CN" sz="2400" dirty="0">
                <a:latin typeface="+mn-ea"/>
              </a:rPr>
              <a:t>SORA</a:t>
            </a:r>
            <a:endParaRPr lang="zh-CN" altLang="en-US" dirty="0"/>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灯片编号占位符 3"/>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30722" name="Rectangle 3"/>
          <p:cNvSpPr>
            <a:spLocks noGrp="1"/>
          </p:cNvSpPr>
          <p:nvPr>
            <p:ph idx="1"/>
          </p:nvPr>
        </p:nvSpPr>
        <p:spPr>
          <a:xfrm>
            <a:off x="293688" y="1219200"/>
            <a:ext cx="8610600" cy="685800"/>
          </a:xfrm>
          <a:noFill/>
          <a:ln>
            <a:noFill/>
          </a:ln>
        </p:spPr>
        <p:txBody>
          <a:bodyPr anchor="t" anchorCtr="0"/>
          <a:lstStyle/>
          <a:p>
            <a:pPr marL="0" indent="0" eaLnBrk="1" hangingPunct="1">
              <a:buBlip>
                <a:blip r:embed="rId1"/>
              </a:buBlip>
            </a:pPr>
            <a:r>
              <a:rPr lang="en-US" altLang="zh-CN" sz="2400" dirty="0">
                <a:latin typeface="Times New Roman" panose="02020603050405020304" pitchFamily="18" charset="0"/>
              </a:rPr>
              <a:t> </a:t>
            </a:r>
            <a:r>
              <a:rPr lang="zh-CN" altLang="en-US" b="1" dirty="0">
                <a:latin typeface="Times New Roman" panose="02020603050405020304" pitchFamily="18" charset="0"/>
              </a:rPr>
              <a:t>人工智能的学科范畴</a:t>
            </a:r>
            <a:endParaRPr lang="zh-CN" altLang="en-US" b="1" dirty="0"/>
          </a:p>
        </p:txBody>
      </p:sp>
      <p:sp>
        <p:nvSpPr>
          <p:cNvPr id="30723" name="Rectangle 4"/>
          <p:cNvSpPr>
            <a:spLocks noGrp="1"/>
          </p:cNvSpPr>
          <p:nvPr>
            <p:ph type="title"/>
          </p:nvPr>
        </p:nvSpPr>
        <p:spPr>
          <a:xfrm>
            <a:off x="0" y="0"/>
            <a:ext cx="9144000" cy="838200"/>
          </a:xfrm>
        </p:spPr>
        <p:txBody>
          <a:bodyPr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1.1.3 </a:t>
            </a:r>
            <a:r>
              <a:rPr lang="zh-CN" altLang="en-US" sz="3600" b="0" dirty="0">
                <a:latin typeface="Times New Roman" panose="02020603050405020304" pitchFamily="18" charset="0"/>
                <a:ea typeface="黑体" panose="02010609060101010101" pitchFamily="49" charset="-122"/>
              </a:rPr>
              <a:t>人工智能</a:t>
            </a:r>
            <a:endParaRPr lang="en-US" altLang="ja-JP" sz="3600" b="0" dirty="0">
              <a:latin typeface="Times New Roman" panose="02020603050405020304" pitchFamily="18" charset="0"/>
              <a:ea typeface="黑体" panose="02010609060101010101" pitchFamily="49" charset="-122"/>
            </a:endParaRPr>
          </a:p>
        </p:txBody>
      </p:sp>
      <p:sp>
        <p:nvSpPr>
          <p:cNvPr id="30724" name="Rectangle 5"/>
          <p:cNvSpPr/>
          <p:nvPr/>
        </p:nvSpPr>
        <p:spPr>
          <a:xfrm>
            <a:off x="304800" y="1905000"/>
            <a:ext cx="8161338" cy="4495800"/>
          </a:xfrm>
          <a:prstGeom prst="rect">
            <a:avLst/>
          </a:prstGeom>
          <a:noFill/>
          <a:ln w="9525">
            <a:noFill/>
          </a:ln>
        </p:spPr>
        <p:txBody>
          <a:bodyPr anchor="t" anchorCtr="0"/>
          <a:lstStyle/>
          <a:p>
            <a:pPr algn="just">
              <a:lnSpc>
                <a:spcPct val="120000"/>
              </a:lnSpc>
              <a:spcBef>
                <a:spcPct val="20000"/>
              </a:spcBef>
              <a:buClr>
                <a:schemeClr val="accent2"/>
              </a:buClr>
            </a:pPr>
            <a:r>
              <a:rPr lang="zh-CN" altLang="en-US" sz="2800" b="1" dirty="0">
                <a:latin typeface="Times New Roman" panose="02020603050405020304" pitchFamily="18" charset="0"/>
                <a:ea typeface="宋体" pitchFamily="2" charset="-122"/>
              </a:rPr>
              <a:t>      当前的人工智能既属于计算机科学技术的一个前沿领域，也属于信息处理和自动化技术的一个前沿领域。还涉及到智能科学、认知科学、心理学、脑及神经科学、生命科学、语言学、逻辑学、行为科学、教育科学、系统科学、数理科学以及控制论、科学方法论、哲学甚至经济学等众多学科领域。</a:t>
            </a:r>
            <a:endParaRPr lang="en-US" altLang="zh-CN" sz="2800" b="1" dirty="0">
              <a:latin typeface="Times New Roman" panose="02020603050405020304" pitchFamily="18" charset="0"/>
              <a:ea typeface="宋体" pitchFamily="2" charset="-122"/>
            </a:endParaRPr>
          </a:p>
          <a:p>
            <a:pPr algn="just">
              <a:lnSpc>
                <a:spcPct val="120000"/>
              </a:lnSpc>
              <a:spcBef>
                <a:spcPct val="20000"/>
              </a:spcBef>
              <a:buClr>
                <a:schemeClr val="accent2"/>
              </a:buClr>
            </a:pPr>
            <a:r>
              <a:rPr lang="zh-CN" altLang="en-US" sz="2800" b="1" dirty="0">
                <a:latin typeface="Times New Roman" panose="02020603050405020304" pitchFamily="18" charset="0"/>
                <a:ea typeface="宋体" pitchFamily="2" charset="-122"/>
              </a:rPr>
              <a:t>      人工智能实际是一门综合性的交叉学科和边缘学科。</a:t>
            </a:r>
            <a:endParaRPr lang="zh-CN" altLang="en-US" sz="2800" b="1" dirty="0">
              <a:latin typeface="Times New Roman" panose="02020603050405020304" pitchFamily="18" charset="0"/>
              <a:ea typeface="宋体" pitchFamily="2" charset="-122"/>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灯片编号占位符 3"/>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30723" name="Rectangle 4"/>
          <p:cNvSpPr>
            <a:spLocks noGrp="1"/>
          </p:cNvSpPr>
          <p:nvPr>
            <p:ph type="title"/>
          </p:nvPr>
        </p:nvSpPr>
        <p:spPr>
          <a:xfrm>
            <a:off x="0" y="0"/>
            <a:ext cx="9144000" cy="838200"/>
          </a:xfrm>
        </p:spPr>
        <p:txBody>
          <a:bodyPr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1.1.3 </a:t>
            </a:r>
            <a:r>
              <a:rPr lang="zh-CN" altLang="en-US" sz="3600" b="0" dirty="0">
                <a:latin typeface="Times New Roman" panose="02020603050405020304" pitchFamily="18" charset="0"/>
                <a:ea typeface="黑体" panose="02010609060101010101" pitchFamily="49" charset="-122"/>
              </a:rPr>
              <a:t>人工智能</a:t>
            </a:r>
            <a:endParaRPr lang="en-US" altLang="ja-JP" sz="3600" b="0" dirty="0">
              <a:latin typeface="Times New Roman" panose="02020603050405020304" pitchFamily="18" charset="0"/>
              <a:ea typeface="黑体" panose="02010609060101010101" pitchFamily="49" charset="-122"/>
            </a:endParaRPr>
          </a:p>
        </p:txBody>
      </p:sp>
      <p:pic>
        <p:nvPicPr>
          <p:cNvPr id="5" name="图片 4"/>
          <p:cNvPicPr>
            <a:picLocks noChangeAspect="1"/>
          </p:cNvPicPr>
          <p:nvPr/>
        </p:nvPicPr>
        <p:blipFill>
          <a:blip r:embed="rId1"/>
          <a:stretch>
            <a:fillRect/>
          </a:stretch>
        </p:blipFill>
        <p:spPr>
          <a:xfrm>
            <a:off x="4284259" y="1981238"/>
            <a:ext cx="4859741" cy="3245070"/>
          </a:xfrm>
          <a:prstGeom prst="rect">
            <a:avLst/>
          </a:prstGeom>
        </p:spPr>
      </p:pic>
      <p:sp>
        <p:nvSpPr>
          <p:cNvPr id="7" name="文本框 6"/>
          <p:cNvSpPr txBox="1"/>
          <p:nvPr/>
        </p:nvSpPr>
        <p:spPr>
          <a:xfrm>
            <a:off x="76317" y="1135071"/>
            <a:ext cx="4343287" cy="5314660"/>
          </a:xfrm>
          <a:prstGeom prst="rect">
            <a:avLst/>
          </a:prstGeom>
          <a:noFill/>
        </p:spPr>
        <p:txBody>
          <a:bodyPr wrap="square">
            <a:spAutoFit/>
          </a:bodyPr>
          <a:lstStyle/>
          <a:p>
            <a:pPr marL="457200" marR="0" lvl="0" indent="-457200" algn="l" defTabSz="914400" rtl="0" eaLnBrk="1" fontAlgn="base" latinLnBrk="0" hangingPunct="1">
              <a:lnSpc>
                <a:spcPct val="120000"/>
              </a:lnSpc>
              <a:spcBef>
                <a:spcPts val="1000"/>
              </a:spcBef>
              <a:spcAft>
                <a:spcPts val="0"/>
              </a:spcAft>
              <a:buClr>
                <a:srgbClr val="FF0000"/>
              </a:buClr>
              <a:buSzPct val="80000"/>
              <a:buFont typeface="Wingdings" panose="05000000000000000000" pitchFamily="2" charset="2"/>
              <a:buChar char="n"/>
              <a:defRPr/>
            </a:pPr>
            <a:r>
              <a:rPr kumimoji="0" lang="zh-CN" altLang="en-US" sz="2400" b="0" i="0" u="none" strike="noStrike" kern="1200" cap="none" spc="0" normalizeH="0" baseline="0" noProof="0" dirty="0">
                <a:ln>
                  <a:noFill/>
                </a:ln>
                <a:solidFill>
                  <a:srgbClr val="FF0000"/>
                </a:solidFill>
                <a:effectLst/>
                <a:uLnTx/>
                <a:uFillTx/>
                <a:latin typeface="微软雅黑" charset="-122"/>
                <a:ea typeface="微软雅黑" charset="-122"/>
                <a:cs typeface="+mn-cs"/>
              </a:rPr>
              <a:t>数据库中的知识发现</a:t>
            </a:r>
            <a:r>
              <a:rPr kumimoji="0" lang="en-US" altLang="zh-CN" sz="2400" b="0" i="0" u="none" strike="noStrike" kern="1200" cap="none" spc="0" normalizeH="0" baseline="0" noProof="0" dirty="0">
                <a:ln>
                  <a:noFill/>
                </a:ln>
                <a:solidFill>
                  <a:srgbClr val="FF0000"/>
                </a:solidFill>
                <a:effectLst/>
                <a:uLnTx/>
                <a:uFillTx/>
                <a:latin typeface="微软雅黑" charset="-122"/>
                <a:ea typeface="微软雅黑" charset="-122"/>
                <a:cs typeface="+mn-cs"/>
              </a:rPr>
              <a:t>(KDD):</a:t>
            </a:r>
            <a:r>
              <a:rPr kumimoji="0" lang="zh-CN" altLang="en-US" sz="2400" b="0" i="0" u="none" strike="noStrike" kern="1200" cap="none" spc="0" normalizeH="0" baseline="0" noProof="0" dirty="0">
                <a:ln>
                  <a:noFill/>
                </a:ln>
                <a:solidFill>
                  <a:prstClr val="black"/>
                </a:solidFill>
                <a:effectLst/>
                <a:uLnTx/>
                <a:uFillTx/>
                <a:latin typeface="微软雅黑" charset="-122"/>
                <a:ea typeface="微软雅黑" charset="-122"/>
                <a:cs typeface="+mn-cs"/>
              </a:rPr>
              <a:t>在数据中发现有用信息和模式的过程</a:t>
            </a:r>
            <a:r>
              <a:rPr kumimoji="0" lang="en-US" altLang="zh-CN" sz="2400" b="0" i="0" u="none" strike="noStrike" kern="1200" cap="none" spc="0" normalizeH="0" baseline="0" noProof="0" dirty="0">
                <a:ln>
                  <a:noFill/>
                </a:ln>
                <a:solidFill>
                  <a:prstClr val="black"/>
                </a:solidFill>
                <a:effectLst/>
                <a:uLnTx/>
                <a:uFillTx/>
                <a:latin typeface="微软雅黑" charset="-122"/>
                <a:ea typeface="微软雅黑" charset="-122"/>
                <a:cs typeface="+mn-cs"/>
              </a:rPr>
              <a:t>.</a:t>
            </a:r>
            <a:endParaRPr kumimoji="0" lang="en-US" altLang="zh-CN" sz="2400" b="0" i="0" u="none" strike="noStrike" kern="1200" cap="none" spc="0" normalizeH="0" baseline="0" noProof="0" dirty="0">
              <a:ln>
                <a:noFill/>
              </a:ln>
              <a:solidFill>
                <a:prstClr val="black"/>
              </a:solidFill>
              <a:effectLst/>
              <a:uLnTx/>
              <a:uFillTx/>
              <a:latin typeface="微软雅黑" charset="-122"/>
              <a:ea typeface="微软雅黑" charset="-122"/>
              <a:cs typeface="+mn-cs"/>
            </a:endParaRPr>
          </a:p>
          <a:p>
            <a:pPr marL="457200" marR="0" lvl="0" indent="-457200" algn="l" defTabSz="914400" rtl="0" eaLnBrk="1" fontAlgn="base" latinLnBrk="0" hangingPunct="1">
              <a:lnSpc>
                <a:spcPct val="120000"/>
              </a:lnSpc>
              <a:spcBef>
                <a:spcPts val="1000"/>
              </a:spcBef>
              <a:spcAft>
                <a:spcPts val="0"/>
              </a:spcAft>
              <a:buClr>
                <a:srgbClr val="FF0000"/>
              </a:buClr>
              <a:buSzPct val="80000"/>
              <a:buFont typeface="Wingdings" panose="05000000000000000000" pitchFamily="2" charset="2"/>
              <a:buChar char="n"/>
              <a:defRPr/>
            </a:pPr>
            <a:r>
              <a:rPr kumimoji="0" lang="zh-CN" altLang="en-US" sz="2400" b="0" i="0" u="none" strike="noStrike" kern="1200" cap="none" spc="0" normalizeH="0" baseline="0" noProof="0" dirty="0">
                <a:ln>
                  <a:noFill/>
                </a:ln>
                <a:solidFill>
                  <a:srgbClr val="FF0000"/>
                </a:solidFill>
                <a:effectLst/>
                <a:uLnTx/>
                <a:uFillTx/>
                <a:latin typeface="微软雅黑" charset="-122"/>
                <a:ea typeface="微软雅黑" charset="-122"/>
                <a:cs typeface="+mn-cs"/>
              </a:rPr>
              <a:t>数据挖掘</a:t>
            </a:r>
            <a:r>
              <a:rPr kumimoji="0" lang="en-US" altLang="zh-CN" sz="2400" b="0" i="0" u="none" strike="noStrike" kern="1200" cap="none" spc="0" normalizeH="0" baseline="0" noProof="0" dirty="0">
                <a:ln>
                  <a:noFill/>
                </a:ln>
                <a:solidFill>
                  <a:prstClr val="black"/>
                </a:solidFill>
                <a:effectLst/>
                <a:uLnTx/>
                <a:uFillTx/>
                <a:latin typeface="微软雅黑" charset="-122"/>
                <a:ea typeface="微软雅黑" charset="-122"/>
                <a:cs typeface="+mn-cs"/>
              </a:rPr>
              <a:t>:</a:t>
            </a:r>
            <a:r>
              <a:rPr kumimoji="0" lang="zh-CN" altLang="en-US" sz="2400" b="0" i="0" u="none" strike="noStrike" kern="1200" cap="none" spc="0" normalizeH="0" baseline="0" noProof="0" dirty="0">
                <a:ln>
                  <a:noFill/>
                </a:ln>
                <a:solidFill>
                  <a:prstClr val="black"/>
                </a:solidFill>
                <a:effectLst/>
                <a:uLnTx/>
                <a:uFillTx/>
                <a:latin typeface="微软雅黑" charset="-122"/>
                <a:ea typeface="微软雅黑" charset="-122"/>
                <a:cs typeface="+mn-cs"/>
              </a:rPr>
              <a:t>用算法抽取从</a:t>
            </a:r>
            <a:r>
              <a:rPr kumimoji="0" lang="en-US" altLang="zh-CN" sz="2400" b="0" i="0" u="none" strike="noStrike" kern="1200" cap="none" spc="0" normalizeH="0" baseline="0" noProof="0" dirty="0">
                <a:ln>
                  <a:noFill/>
                </a:ln>
                <a:solidFill>
                  <a:prstClr val="black"/>
                </a:solidFill>
                <a:effectLst/>
                <a:uLnTx/>
                <a:uFillTx/>
                <a:latin typeface="微软雅黑" charset="-122"/>
                <a:ea typeface="微软雅黑" charset="-122"/>
                <a:cs typeface="+mn-cs"/>
              </a:rPr>
              <a:t>KDD</a:t>
            </a:r>
            <a:r>
              <a:rPr kumimoji="0" lang="zh-CN" altLang="en-US" sz="2400" b="0" i="0" u="none" strike="noStrike" kern="1200" cap="none" spc="0" normalizeH="0" baseline="0" noProof="0" dirty="0">
                <a:ln>
                  <a:noFill/>
                </a:ln>
                <a:solidFill>
                  <a:prstClr val="black"/>
                </a:solidFill>
                <a:effectLst/>
                <a:uLnTx/>
                <a:uFillTx/>
                <a:latin typeface="微软雅黑" charset="-122"/>
                <a:ea typeface="微软雅黑" charset="-122"/>
                <a:cs typeface="+mn-cs"/>
              </a:rPr>
              <a:t>过程中衍生出的信息和模式</a:t>
            </a:r>
            <a:r>
              <a:rPr kumimoji="0" lang="en-US" altLang="zh-CN" sz="2400" b="0" i="0" u="none" strike="noStrike" kern="1200" cap="none" spc="0" normalizeH="0" baseline="0" noProof="0" dirty="0">
                <a:ln>
                  <a:noFill/>
                </a:ln>
                <a:solidFill>
                  <a:prstClr val="black"/>
                </a:solidFill>
                <a:effectLst/>
                <a:uLnTx/>
                <a:uFillTx/>
                <a:latin typeface="微软雅黑" charset="-122"/>
                <a:ea typeface="微软雅黑" charset="-122"/>
                <a:cs typeface="+mn-cs"/>
              </a:rPr>
              <a:t>.</a:t>
            </a:r>
            <a:endParaRPr kumimoji="0" lang="en-US" altLang="zh-CN" sz="2400" b="0" i="0" u="none" strike="noStrike" kern="1200" cap="none" spc="0" normalizeH="0" baseline="0" noProof="0" dirty="0">
              <a:ln>
                <a:noFill/>
              </a:ln>
              <a:solidFill>
                <a:prstClr val="black"/>
              </a:solidFill>
              <a:effectLst/>
              <a:uLnTx/>
              <a:uFillTx/>
              <a:latin typeface="微软雅黑" charset="-122"/>
              <a:ea typeface="微软雅黑" charset="-122"/>
              <a:cs typeface="+mn-cs"/>
            </a:endParaRPr>
          </a:p>
          <a:p>
            <a:pPr marL="457200" marR="0" lvl="0" indent="-457200" algn="l" defTabSz="914400" rtl="0" eaLnBrk="1" fontAlgn="base" latinLnBrk="0" hangingPunct="1">
              <a:lnSpc>
                <a:spcPct val="120000"/>
              </a:lnSpc>
              <a:spcBef>
                <a:spcPts val="1000"/>
              </a:spcBef>
              <a:spcAft>
                <a:spcPts val="0"/>
              </a:spcAft>
              <a:buClr>
                <a:srgbClr val="FF0000"/>
              </a:buClr>
              <a:buSzPct val="80000"/>
              <a:buFont typeface="Wingdings" panose="05000000000000000000" pitchFamily="2" charset="2"/>
              <a:buChar char="n"/>
              <a:defRPr/>
            </a:pPr>
            <a:r>
              <a:rPr kumimoji="0" lang="zh-CN" altLang="en-US" sz="2400" b="0" i="0" u="none" strike="noStrike" kern="1200" cap="none" spc="0" normalizeH="0" baseline="0" noProof="0" dirty="0">
                <a:ln>
                  <a:noFill/>
                </a:ln>
                <a:solidFill>
                  <a:srgbClr val="FF0000"/>
                </a:solidFill>
                <a:effectLst/>
                <a:uLnTx/>
                <a:uFillTx/>
                <a:latin typeface="微软雅黑" charset="-122"/>
                <a:ea typeface="微软雅黑" charset="-122"/>
                <a:cs typeface="+mn-cs"/>
              </a:rPr>
              <a:t>机器学习（</a:t>
            </a:r>
            <a:r>
              <a:rPr kumimoji="0" lang="en-US" altLang="zh-CN" sz="2400" b="0" i="0" u="none" strike="noStrike" kern="1200" cap="none" spc="0" normalizeH="0" baseline="0" noProof="0" dirty="0">
                <a:ln>
                  <a:noFill/>
                </a:ln>
                <a:solidFill>
                  <a:srgbClr val="FF0000"/>
                </a:solidFill>
                <a:effectLst/>
                <a:uLnTx/>
                <a:uFillTx/>
                <a:latin typeface="微软雅黑" charset="-122"/>
                <a:ea typeface="微软雅黑" charset="-122"/>
                <a:cs typeface="+mn-cs"/>
              </a:rPr>
              <a:t>ML</a:t>
            </a:r>
            <a:r>
              <a:rPr kumimoji="0" lang="zh-CN" altLang="en-US" sz="2400" b="0" i="0" u="none" strike="noStrike" kern="1200" cap="none" spc="0" normalizeH="0" baseline="0" noProof="0" dirty="0">
                <a:ln>
                  <a:noFill/>
                </a:ln>
                <a:solidFill>
                  <a:srgbClr val="FF0000"/>
                </a:solidFill>
                <a:effectLst/>
                <a:uLnTx/>
                <a:uFillTx/>
                <a:latin typeface="微软雅黑" charset="-122"/>
                <a:ea typeface="微软雅黑" charset="-122"/>
                <a:cs typeface="+mn-cs"/>
              </a:rPr>
              <a:t>）：</a:t>
            </a:r>
            <a:r>
              <a:rPr kumimoji="0" lang="zh-CN" altLang="en-US" sz="2400" b="0" i="0" u="none" strike="noStrike" kern="1200" cap="none" spc="0" normalizeH="0" baseline="0" noProof="0" dirty="0">
                <a:ln>
                  <a:noFill/>
                </a:ln>
                <a:solidFill>
                  <a:prstClr val="black"/>
                </a:solidFill>
                <a:effectLst/>
                <a:uLnTx/>
                <a:uFillTx/>
                <a:latin typeface="微软雅黑" charset="-122"/>
                <a:ea typeface="微软雅黑" charset="-122"/>
                <a:cs typeface="+mn-cs"/>
              </a:rPr>
              <a:t>机器学习是一种通过利用数据，训练出模型，然后使用模型预测的一种方法</a:t>
            </a:r>
            <a:endParaRPr kumimoji="0" lang="en-US" altLang="zh-CN" sz="2400" b="0" i="0" u="none" strike="noStrike" kern="1200" cap="none" spc="0" normalizeH="0" baseline="0" noProof="0" dirty="0">
              <a:ln>
                <a:noFill/>
              </a:ln>
              <a:solidFill>
                <a:prstClr val="black"/>
              </a:solidFill>
              <a:effectLst/>
              <a:uLnTx/>
              <a:uFillTx/>
              <a:latin typeface="微软雅黑" charset="-122"/>
              <a:ea typeface="微软雅黑" charset="-122"/>
              <a:cs typeface="+mn-cs"/>
            </a:endParaRPr>
          </a:p>
          <a:p>
            <a:pPr marL="457200" marR="0" lvl="0" indent="-457200" algn="l" defTabSz="914400" rtl="0" eaLnBrk="1" fontAlgn="base" latinLnBrk="0" hangingPunct="1">
              <a:lnSpc>
                <a:spcPct val="120000"/>
              </a:lnSpc>
              <a:spcBef>
                <a:spcPts val="1000"/>
              </a:spcBef>
              <a:spcAft>
                <a:spcPts val="0"/>
              </a:spcAft>
              <a:buClr>
                <a:srgbClr val="FF0000"/>
              </a:buClr>
              <a:buSzPct val="80000"/>
              <a:buFont typeface="Wingdings" panose="05000000000000000000" pitchFamily="2" charset="2"/>
              <a:buChar char="n"/>
              <a:defRPr/>
            </a:pPr>
            <a:r>
              <a:rPr kumimoji="0" lang="en-US" altLang="zh-CN" sz="2400" b="0" i="0" u="none" strike="noStrike" kern="1200" cap="none" spc="0" normalizeH="0" baseline="0" noProof="0" dirty="0">
                <a:ln>
                  <a:noFill/>
                </a:ln>
                <a:solidFill>
                  <a:srgbClr val="FF0000"/>
                </a:solidFill>
                <a:effectLst/>
                <a:uLnTx/>
                <a:uFillTx/>
                <a:latin typeface="微软雅黑" charset="-122"/>
                <a:ea typeface="微软雅黑" charset="-122"/>
                <a:cs typeface="+mn-cs"/>
              </a:rPr>
              <a:t>data center AI</a:t>
            </a:r>
            <a:endParaRPr kumimoji="0" lang="en-US" altLang="zh-CN" sz="2400" b="0" i="0" u="none" strike="noStrike" kern="1200" cap="none" spc="0" normalizeH="0" baseline="0" noProof="0" dirty="0">
              <a:ln>
                <a:noFill/>
              </a:ln>
              <a:solidFill>
                <a:srgbClr val="FF0000"/>
              </a:solidFill>
              <a:effectLst/>
              <a:uLnTx/>
              <a:uFillTx/>
              <a:latin typeface="微软雅黑" charset="-122"/>
              <a:ea typeface="微软雅黑" charset="-122"/>
              <a:cs typeface="+mn-cs"/>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灯片编号占位符 3"/>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31746" name="Rectangle 2"/>
          <p:cNvSpPr>
            <a:spLocks noGrp="1"/>
          </p:cNvSpPr>
          <p:nvPr>
            <p:ph type="title"/>
          </p:nvPr>
        </p:nvSpPr>
        <p:spPr/>
        <p:txBody>
          <a:bodyPr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1.1.3 </a:t>
            </a:r>
            <a:r>
              <a:rPr lang="zh-CN" altLang="en-US" sz="3600" b="0" dirty="0">
                <a:latin typeface="Times New Roman" panose="02020603050405020304" pitchFamily="18" charset="0"/>
                <a:ea typeface="黑体" panose="02010609060101010101" pitchFamily="49" charset="-122"/>
              </a:rPr>
              <a:t>人工智能</a:t>
            </a:r>
            <a:endParaRPr lang="zh-CN" altLang="en-US" sz="3600" b="0" dirty="0">
              <a:latin typeface="Times New Roman" panose="02020603050405020304" pitchFamily="18" charset="0"/>
              <a:ea typeface="黑体" panose="02010609060101010101" pitchFamily="49" charset="-122"/>
            </a:endParaRPr>
          </a:p>
        </p:txBody>
      </p:sp>
      <p:pic>
        <p:nvPicPr>
          <p:cNvPr id="31747" name="Picture 2"/>
          <p:cNvPicPr>
            <a:picLocks noChangeAspect="1"/>
          </p:cNvPicPr>
          <p:nvPr/>
        </p:nvPicPr>
        <p:blipFill>
          <a:blip r:embed="rId1"/>
          <a:stretch>
            <a:fillRect/>
          </a:stretch>
        </p:blipFill>
        <p:spPr>
          <a:xfrm>
            <a:off x="2895600" y="914400"/>
            <a:ext cx="3508375" cy="5803900"/>
          </a:xfrm>
          <a:prstGeom prst="rect">
            <a:avLst/>
          </a:prstGeom>
          <a:noFill/>
          <a:ln w="9525">
            <a:noFill/>
          </a:ln>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灯片编号占位符 3"/>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32770" name="Rectangle 2"/>
          <p:cNvSpPr>
            <a:spLocks noGrp="1"/>
          </p:cNvSpPr>
          <p:nvPr>
            <p:ph type="title"/>
          </p:nvPr>
        </p:nvSpPr>
        <p:spPr/>
        <p:txBody>
          <a:bodyPr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1.1.3 </a:t>
            </a:r>
            <a:r>
              <a:rPr lang="zh-CN" altLang="en-US" sz="3600" b="0" dirty="0">
                <a:latin typeface="Times New Roman" panose="02020603050405020304" pitchFamily="18" charset="0"/>
                <a:ea typeface="黑体" panose="02010609060101010101" pitchFamily="49" charset="-122"/>
              </a:rPr>
              <a:t>人工智能</a:t>
            </a:r>
            <a:endParaRPr lang="zh-CN" altLang="en-US" sz="3600" b="0" dirty="0">
              <a:latin typeface="Times New Roman" panose="02020603050405020304" pitchFamily="18" charset="0"/>
              <a:ea typeface="黑体" panose="02010609060101010101" pitchFamily="49" charset="-122"/>
            </a:endParaRPr>
          </a:p>
        </p:txBody>
      </p:sp>
      <p:pic>
        <p:nvPicPr>
          <p:cNvPr id="32771" name="Picture 2"/>
          <p:cNvPicPr>
            <a:picLocks noChangeAspect="1"/>
          </p:cNvPicPr>
          <p:nvPr/>
        </p:nvPicPr>
        <p:blipFill>
          <a:blip r:embed="rId1"/>
          <a:srcRect l="2" t="11229" r="-487" b="20889"/>
          <a:stretch>
            <a:fillRect/>
          </a:stretch>
        </p:blipFill>
        <p:spPr>
          <a:xfrm>
            <a:off x="2057400" y="990600"/>
            <a:ext cx="5045075" cy="5638800"/>
          </a:xfrm>
          <a:prstGeom prst="rect">
            <a:avLst/>
          </a:prstGeom>
          <a:noFill/>
          <a:ln w="9525">
            <a:noFill/>
          </a:ln>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灯片编号占位符 1"/>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8194" name="Rectangle 6"/>
          <p:cNvSpPr/>
          <p:nvPr/>
        </p:nvSpPr>
        <p:spPr>
          <a:xfrm>
            <a:off x="585788" y="1905000"/>
            <a:ext cx="7772400" cy="2019300"/>
          </a:xfrm>
          <a:prstGeom prst="rect">
            <a:avLst/>
          </a:prstGeom>
          <a:noFill/>
          <a:ln w="9525">
            <a:noFill/>
          </a:ln>
        </p:spPr>
        <p:txBody>
          <a:bodyPr anchor="b" anchorCtr="0"/>
          <a:lstStyle/>
          <a:p>
            <a:pPr indent="176530" algn="ctr"/>
            <a:r>
              <a:rPr lang="zh-CN" altLang="en-US" sz="4600" b="1" dirty="0">
                <a:latin typeface="Times New Roman" panose="02020603050405020304" pitchFamily="18" charset="0"/>
                <a:ea typeface="黑体" panose="02010609060101010101" pitchFamily="49" charset="-122"/>
              </a:rPr>
              <a:t>第 </a:t>
            </a:r>
            <a:r>
              <a:rPr lang="en-US" altLang="zh-CN" sz="4600" b="1" dirty="0">
                <a:latin typeface="Times New Roman" panose="02020603050405020304" pitchFamily="18" charset="0"/>
                <a:ea typeface="黑体" panose="02010609060101010101" pitchFamily="49" charset="-122"/>
              </a:rPr>
              <a:t>1 </a:t>
            </a:r>
            <a:r>
              <a:rPr lang="zh-CN" altLang="en-US" sz="4600" b="1" dirty="0">
                <a:latin typeface="Times New Roman" panose="02020603050405020304" pitchFamily="18" charset="0"/>
                <a:ea typeface="黑体" panose="02010609060101010101" pitchFamily="49" charset="-122"/>
              </a:rPr>
              <a:t>章   绪论</a:t>
            </a:r>
            <a:endParaRPr lang="zh-CN" altLang="en-US" sz="4600" b="1" dirty="0">
              <a:latin typeface="Times New Roman" panose="02020603050405020304" pitchFamily="18" charset="0"/>
              <a:ea typeface="黑体" panose="02010609060101010101" pitchFamily="49" charset="-122"/>
            </a:endParaRPr>
          </a:p>
        </p:txBody>
      </p:sp>
      <p:sp>
        <p:nvSpPr>
          <p:cNvPr id="8195" name="Rectangle 8"/>
          <p:cNvSpPr/>
          <p:nvPr/>
        </p:nvSpPr>
        <p:spPr>
          <a:xfrm>
            <a:off x="0" y="0"/>
            <a:ext cx="9144000" cy="765175"/>
          </a:xfrm>
          <a:prstGeom prst="rect">
            <a:avLst/>
          </a:prstGeom>
          <a:solidFill>
            <a:srgbClr val="A50021"/>
          </a:solidFill>
          <a:ln w="9525">
            <a:noFill/>
          </a:ln>
        </p:spPr>
        <p:txBody>
          <a:bodyPr anchor="b" anchorCtr="0"/>
          <a:lstStyle/>
          <a:p>
            <a:pPr indent="176530" algn="ctr"/>
            <a:r>
              <a:rPr lang="zh-CN" altLang="en-US" sz="3800" b="1" dirty="0">
                <a:solidFill>
                  <a:schemeClr val="bg1"/>
                </a:solidFill>
                <a:latin typeface="Arial" panose="020B0604020202090204" pitchFamily="34" charset="0"/>
                <a:ea typeface="宋体" pitchFamily="2" charset="-122"/>
              </a:rPr>
              <a:t>人工智能基础</a:t>
            </a:r>
            <a:endParaRPr lang="zh-CN" altLang="en-US" sz="3800" b="1" dirty="0">
              <a:solidFill>
                <a:schemeClr val="bg1"/>
              </a:solidFill>
              <a:latin typeface="Arial" panose="020B0604020202090204" pitchFamily="34" charset="0"/>
              <a:ea typeface="宋体" pitchFamily="2" charset="-122"/>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灯片编号占位符 3"/>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34818" name="Rectangle 2"/>
          <p:cNvSpPr>
            <a:spLocks noGrp="1"/>
          </p:cNvSpPr>
          <p:nvPr>
            <p:ph type="title"/>
          </p:nvPr>
        </p:nvSpPr>
        <p:spPr/>
        <p:txBody>
          <a:bodyPr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1.1.3 </a:t>
            </a:r>
            <a:r>
              <a:rPr lang="zh-CN" altLang="en-US" sz="3600" b="0" dirty="0">
                <a:latin typeface="Times New Roman" panose="02020603050405020304" pitchFamily="18" charset="0"/>
                <a:ea typeface="黑体" panose="02010609060101010101" pitchFamily="49" charset="-122"/>
              </a:rPr>
              <a:t>人工智能</a:t>
            </a:r>
            <a:endParaRPr lang="zh-CN" altLang="en-US" sz="3600" b="0" dirty="0">
              <a:latin typeface="Times New Roman" panose="02020603050405020304" pitchFamily="18" charset="0"/>
              <a:ea typeface="黑体" panose="02010609060101010101" pitchFamily="49" charset="-122"/>
            </a:endParaRPr>
          </a:p>
        </p:txBody>
      </p:sp>
      <p:pic>
        <p:nvPicPr>
          <p:cNvPr id="100" name="图片 99"/>
          <p:cNvPicPr/>
          <p:nvPr/>
        </p:nvPicPr>
        <p:blipFill>
          <a:blip r:embed="rId1"/>
          <a:stretch>
            <a:fillRect/>
          </a:stretch>
        </p:blipFill>
        <p:spPr>
          <a:xfrm>
            <a:off x="4445" y="914400"/>
            <a:ext cx="5240655" cy="4145280"/>
          </a:xfrm>
          <a:prstGeom prst="rect">
            <a:avLst/>
          </a:prstGeom>
          <a:noFill/>
          <a:ln w="9525">
            <a:noFill/>
          </a:ln>
        </p:spPr>
      </p:pic>
      <p:sp>
        <p:nvSpPr>
          <p:cNvPr id="2" name="文本框 1"/>
          <p:cNvSpPr txBox="1"/>
          <p:nvPr/>
        </p:nvSpPr>
        <p:spPr>
          <a:xfrm>
            <a:off x="5334000" y="914400"/>
            <a:ext cx="3839210" cy="5338445"/>
          </a:xfrm>
          <a:prstGeom prst="rect">
            <a:avLst/>
          </a:prstGeom>
          <a:noFill/>
        </p:spPr>
        <p:txBody>
          <a:bodyPr wrap="square" rtlCol="0" anchor="t">
            <a:noAutofit/>
          </a:bodyPr>
          <a:p>
            <a:r>
              <a:rPr lang="zh-CN" altLang="en-US" sz="1200" b="1"/>
              <a:t>互联网（Internet）：</a:t>
            </a:r>
            <a:endParaRPr lang="zh-CN" altLang="en-US" sz="1200" b="1"/>
          </a:p>
          <a:p>
            <a:r>
              <a:rPr lang="zh-CN" altLang="en-US" sz="1200"/>
              <a:t>互联网是这些技术的基础，提供了全球范围内的网络连接，使得数据传输和通信成为可能。</a:t>
            </a:r>
            <a:endParaRPr lang="zh-CN" altLang="en-US" sz="1200"/>
          </a:p>
          <a:p>
            <a:r>
              <a:rPr lang="zh-CN" altLang="en-US" sz="1200"/>
              <a:t>互联网是信息交换的媒介，其他技术通常建立在互联网的基础设施之上。</a:t>
            </a:r>
            <a:endParaRPr lang="zh-CN" altLang="en-US" sz="1200"/>
          </a:p>
          <a:p>
            <a:r>
              <a:rPr lang="zh-CN" altLang="en-US" sz="1200" b="1"/>
              <a:t>物联网（IoT）：</a:t>
            </a:r>
            <a:endParaRPr lang="zh-CN" altLang="en-US" sz="1200" b="1"/>
          </a:p>
          <a:p>
            <a:r>
              <a:rPr lang="zh-CN" altLang="en-US" sz="1200"/>
              <a:t>物联网是通过互联网连接的物理设备网络，这些设备可以收集和交换数据。</a:t>
            </a:r>
            <a:endParaRPr lang="zh-CN" altLang="en-US" sz="1200"/>
          </a:p>
          <a:p>
            <a:r>
              <a:rPr lang="zh-CN" altLang="en-US" sz="1200"/>
              <a:t>IoT设备产生的大量数据是大数据的重要来源之一。</a:t>
            </a:r>
            <a:endParaRPr lang="zh-CN" altLang="en-US" sz="1200"/>
          </a:p>
          <a:p>
            <a:r>
              <a:rPr lang="zh-CN" altLang="en-US" sz="1200" b="1"/>
              <a:t>大数据（Big Data）</a:t>
            </a:r>
            <a:r>
              <a:rPr lang="zh-CN" altLang="en-US" sz="1200"/>
              <a:t>：</a:t>
            </a:r>
            <a:endParaRPr lang="zh-CN" altLang="en-US" sz="1200"/>
          </a:p>
          <a:p>
            <a:r>
              <a:rPr lang="zh-CN" altLang="en-US" sz="1200"/>
              <a:t>大数据是规模巨大、复杂度高的数据集，这些数据集通常来自多种来源，包括IoT设备。</a:t>
            </a:r>
            <a:endParaRPr lang="zh-CN" altLang="en-US" sz="1200"/>
          </a:p>
          <a:p>
            <a:r>
              <a:rPr lang="zh-CN" altLang="en-US" sz="1200"/>
              <a:t>大数据技术用于存储、处理和分析这些数据，以提取有价值的信息。</a:t>
            </a:r>
            <a:endParaRPr lang="zh-CN" altLang="en-US" sz="1200"/>
          </a:p>
          <a:p>
            <a:r>
              <a:rPr lang="zh-CN" altLang="en-US" sz="1200" b="1"/>
              <a:t>云计算（Cloud）</a:t>
            </a:r>
            <a:r>
              <a:rPr lang="zh-CN" altLang="en-US" sz="1200"/>
              <a:t>：</a:t>
            </a:r>
            <a:endParaRPr lang="zh-CN" altLang="en-US" sz="1200"/>
          </a:p>
          <a:p>
            <a:r>
              <a:rPr lang="zh-CN" altLang="en-US" sz="1200"/>
              <a:t>云计算提供了计算资源、存储空间和软件服务，这些资源可以通过互联网访问。</a:t>
            </a:r>
            <a:endParaRPr lang="zh-CN" altLang="en-US" sz="1200"/>
          </a:p>
          <a:p>
            <a:r>
              <a:rPr lang="zh-CN" altLang="en-US" sz="1200"/>
              <a:t>云计算是处理大数据的理想平台，因为它可以提供可扩展的资源来应对大数据的处理需求。</a:t>
            </a:r>
            <a:endParaRPr lang="zh-CN" altLang="en-US" sz="1200"/>
          </a:p>
          <a:p>
            <a:r>
              <a:rPr lang="zh-CN" altLang="en-US" sz="1200"/>
              <a:t>人工智能（AI）：</a:t>
            </a:r>
            <a:endParaRPr lang="zh-CN" altLang="en-US" sz="1200"/>
          </a:p>
          <a:p>
            <a:r>
              <a:rPr lang="zh-CN" altLang="en-US" sz="1200"/>
              <a:t>人工智能是使机器能够模拟人类智能的技术，包括学习、推理、自我修正等。</a:t>
            </a:r>
            <a:endParaRPr lang="zh-CN" altLang="en-US" sz="1200"/>
          </a:p>
          <a:p>
            <a:r>
              <a:rPr lang="zh-CN" altLang="en-US" sz="1200"/>
              <a:t>AI通常需要大量的数据来进行训练，这些数据往往来自大数据。</a:t>
            </a:r>
            <a:endParaRPr lang="zh-CN" altLang="en-US" sz="1200"/>
          </a:p>
          <a:p>
            <a:r>
              <a:rPr lang="zh-CN" altLang="en-US" sz="1200"/>
              <a:t>云计算为AI提供了强大的计算能力，使得复杂的AI算法能够快速运行。</a:t>
            </a:r>
            <a:endParaRPr lang="zh-CN" altLang="en-US" sz="1200"/>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灯片编号占位符 3"/>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34818" name="Rectangle 2"/>
          <p:cNvSpPr>
            <a:spLocks noGrp="1"/>
          </p:cNvSpPr>
          <p:nvPr>
            <p:ph type="title"/>
          </p:nvPr>
        </p:nvSpPr>
        <p:spPr/>
        <p:txBody>
          <a:bodyPr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1.1.3 </a:t>
            </a:r>
            <a:r>
              <a:rPr lang="zh-CN" altLang="en-US" sz="3600" b="0" dirty="0">
                <a:latin typeface="Times New Roman" panose="02020603050405020304" pitchFamily="18" charset="0"/>
                <a:ea typeface="黑体" panose="02010609060101010101" pitchFamily="49" charset="-122"/>
              </a:rPr>
              <a:t>人工智能</a:t>
            </a:r>
            <a:endParaRPr lang="zh-CN" altLang="en-US" sz="3600" b="0" dirty="0">
              <a:latin typeface="Times New Roman" panose="02020603050405020304" pitchFamily="18" charset="0"/>
              <a:ea typeface="黑体" panose="02010609060101010101" pitchFamily="49" charset="-122"/>
            </a:endParaRPr>
          </a:p>
        </p:txBody>
      </p:sp>
      <p:pic>
        <p:nvPicPr>
          <p:cNvPr id="34819" name="Picture 2"/>
          <p:cNvPicPr>
            <a:picLocks noChangeAspect="1"/>
          </p:cNvPicPr>
          <p:nvPr/>
        </p:nvPicPr>
        <p:blipFill>
          <a:blip r:embed="rId1"/>
          <a:stretch>
            <a:fillRect/>
          </a:stretch>
        </p:blipFill>
        <p:spPr>
          <a:xfrm>
            <a:off x="457200" y="1581150"/>
            <a:ext cx="8001000" cy="5021263"/>
          </a:xfrm>
          <a:prstGeom prst="rect">
            <a:avLst/>
          </a:prstGeom>
          <a:noFill/>
          <a:ln w="9525">
            <a:noFill/>
          </a:ln>
        </p:spPr>
      </p:pic>
      <p:sp>
        <p:nvSpPr>
          <p:cNvPr id="34820" name="TextBox 1"/>
          <p:cNvSpPr txBox="1"/>
          <p:nvPr/>
        </p:nvSpPr>
        <p:spPr>
          <a:xfrm>
            <a:off x="593725" y="914400"/>
            <a:ext cx="3886200" cy="523875"/>
          </a:xfrm>
          <a:prstGeom prst="rect">
            <a:avLst/>
          </a:prstGeom>
          <a:noFill/>
          <a:ln w="9525">
            <a:noFill/>
          </a:ln>
        </p:spPr>
        <p:txBody>
          <a:bodyPr anchor="t" anchorCtr="0">
            <a:spAutoFit/>
          </a:bodyPr>
          <a:lstStyle/>
          <a:p>
            <a:pPr eaLnBrk="0" hangingPunct="0"/>
            <a:r>
              <a:rPr lang="zh-CN" altLang="en-US" sz="2800" b="1" dirty="0">
                <a:latin typeface="Verdana" panose="020B0804030504040204" pitchFamily="34" charset="0"/>
                <a:ea typeface="宋体" pitchFamily="2" charset="-122"/>
              </a:rPr>
              <a:t>人工智能的技术框架</a:t>
            </a:r>
            <a:endParaRPr lang="zh-CN" altLang="en-US" sz="2800" b="1" dirty="0">
              <a:latin typeface="Verdana" panose="020B0804030504040204" pitchFamily="34" charset="0"/>
              <a:ea typeface="宋体" pitchFamily="2" charset="-122"/>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灯片编号占位符 3"/>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36866" name="Rectangle 2"/>
          <p:cNvSpPr>
            <a:spLocks noGrp="1"/>
          </p:cNvSpPr>
          <p:nvPr>
            <p:ph type="title"/>
          </p:nvPr>
        </p:nvSpPr>
        <p:spPr/>
        <p:txBody>
          <a:bodyPr wrap="square" lIns="91440" tIns="45720" rIns="91440" bIns="45720" anchor="b" anchorCtr="0"/>
          <a:lstStyle/>
          <a:p>
            <a:pPr eaLnBrk="1" hangingPunct="1"/>
            <a:r>
              <a:rPr lang="zh-CN" altLang="en-US" sz="3600" b="0" dirty="0">
                <a:latin typeface="Times New Roman" panose="02020603050405020304" pitchFamily="18" charset="0"/>
                <a:ea typeface="黑体" panose="02010609060101010101" pitchFamily="49" charset="-122"/>
              </a:rPr>
              <a:t>第</a:t>
            </a:r>
            <a:r>
              <a:rPr lang="en-US" altLang="zh-CN" sz="3600" b="0" dirty="0">
                <a:latin typeface="Times New Roman" panose="02020603050405020304" pitchFamily="18" charset="0"/>
                <a:ea typeface="黑体" panose="02010609060101010101" pitchFamily="49" charset="-122"/>
              </a:rPr>
              <a:t>1</a:t>
            </a:r>
            <a:r>
              <a:rPr lang="zh-CN" altLang="en-US" sz="3600" b="0" dirty="0">
                <a:latin typeface="Times New Roman" panose="02020603050405020304" pitchFamily="18" charset="0"/>
                <a:ea typeface="黑体" panose="02010609060101010101" pitchFamily="49" charset="-122"/>
              </a:rPr>
              <a:t>章  绪论</a:t>
            </a:r>
            <a:endParaRPr lang="zh-CN" altLang="en-US" sz="3600" b="0" dirty="0">
              <a:latin typeface="Times New Roman" panose="02020603050405020304" pitchFamily="18" charset="0"/>
              <a:ea typeface="黑体" panose="02010609060101010101" pitchFamily="49" charset="-122"/>
            </a:endParaRPr>
          </a:p>
        </p:txBody>
      </p:sp>
      <p:sp>
        <p:nvSpPr>
          <p:cNvPr id="36867" name="Rectangle 3"/>
          <p:cNvSpPr>
            <a:spLocks noGrp="1"/>
          </p:cNvSpPr>
          <p:nvPr>
            <p:ph idx="1"/>
          </p:nvPr>
        </p:nvSpPr>
        <p:spPr>
          <a:xfrm>
            <a:off x="533400" y="908050"/>
            <a:ext cx="8359775" cy="5400675"/>
          </a:xfrm>
          <a:noFill/>
          <a:ln>
            <a:noFill/>
          </a:ln>
        </p:spPr>
        <p:txBody>
          <a:bodyPr anchor="t" anchorCtr="0"/>
          <a:lstStyle/>
          <a:p>
            <a:pPr eaLnBrk="1" hangingPunct="1">
              <a:lnSpc>
                <a:spcPct val="160000"/>
              </a:lnSpc>
            </a:pPr>
            <a:r>
              <a:rPr lang="en-US" altLang="zh-CN" b="1" dirty="0">
                <a:latin typeface="Times New Roman" panose="02020603050405020304" pitchFamily="18" charset="0"/>
              </a:rPr>
              <a:t>1.1  </a:t>
            </a:r>
            <a:r>
              <a:rPr lang="zh-CN" altLang="en-US" b="1" dirty="0">
                <a:latin typeface="Times New Roman" panose="02020603050405020304" pitchFamily="18" charset="0"/>
              </a:rPr>
              <a:t>人工智能的基本概念 </a:t>
            </a:r>
            <a:endParaRPr lang="zh-CN" altLang="en-US" b="1" dirty="0">
              <a:latin typeface="Times New Roman" panose="02020603050405020304" pitchFamily="18" charset="0"/>
            </a:endParaRPr>
          </a:p>
          <a:p>
            <a:pPr eaLnBrk="1" hangingPunct="1">
              <a:lnSpc>
                <a:spcPct val="160000"/>
              </a:lnSpc>
              <a:buClr>
                <a:srgbClr val="0000FF"/>
              </a:buClr>
              <a:buSzPct val="150000"/>
              <a:buChar char="ü"/>
            </a:pPr>
            <a:r>
              <a:rPr lang="en-US" altLang="zh-CN" b="1" dirty="0">
                <a:solidFill>
                  <a:srgbClr val="0000FF"/>
                </a:solidFill>
                <a:latin typeface="Times New Roman" panose="02020603050405020304" pitchFamily="18" charset="0"/>
              </a:rPr>
              <a:t>1.2  </a:t>
            </a:r>
            <a:r>
              <a:rPr lang="zh-CN" altLang="en-US" b="1" dirty="0">
                <a:solidFill>
                  <a:srgbClr val="0000FF"/>
                </a:solidFill>
                <a:latin typeface="Times New Roman" panose="02020603050405020304" pitchFamily="18" charset="0"/>
              </a:rPr>
              <a:t>人工智能的发展简史</a:t>
            </a:r>
            <a:r>
              <a:rPr lang="zh-CN" altLang="en-US" b="1" dirty="0">
                <a:latin typeface="Times New Roman" panose="02020603050405020304" pitchFamily="18" charset="0"/>
              </a:rPr>
              <a:t> </a:t>
            </a:r>
            <a:endParaRPr lang="zh-CN" altLang="en-US" b="1" dirty="0">
              <a:latin typeface="Times New Roman" panose="02020603050405020304" pitchFamily="18" charset="0"/>
            </a:endParaRPr>
          </a:p>
          <a:p>
            <a:pPr eaLnBrk="1" hangingPunct="1">
              <a:lnSpc>
                <a:spcPct val="160000"/>
              </a:lnSpc>
            </a:pPr>
            <a:r>
              <a:rPr lang="en-US" altLang="zh-CN" b="1" dirty="0">
                <a:latin typeface="Times New Roman" panose="02020603050405020304" pitchFamily="18" charset="0"/>
              </a:rPr>
              <a:t>1.3  </a:t>
            </a:r>
            <a:r>
              <a:rPr lang="zh-CN" altLang="en-US" b="1" dirty="0">
                <a:latin typeface="Times New Roman" panose="02020603050405020304" pitchFamily="18" charset="0"/>
              </a:rPr>
              <a:t>人工智能研究的基本内容</a:t>
            </a:r>
            <a:endParaRPr lang="zh-CN" altLang="en-US" b="1" dirty="0">
              <a:latin typeface="Times New Roman" panose="02020603050405020304" pitchFamily="18" charset="0"/>
            </a:endParaRPr>
          </a:p>
          <a:p>
            <a:pPr eaLnBrk="1" hangingPunct="1">
              <a:lnSpc>
                <a:spcPct val="160000"/>
              </a:lnSpc>
            </a:pPr>
            <a:r>
              <a:rPr lang="en-US" altLang="zh-CN" b="1" dirty="0">
                <a:latin typeface="Times New Roman" panose="02020603050405020304" pitchFamily="18" charset="0"/>
              </a:rPr>
              <a:t>1.4  </a:t>
            </a:r>
            <a:r>
              <a:rPr lang="zh-CN" altLang="en-US" b="1" dirty="0">
                <a:latin typeface="Times New Roman" panose="02020603050405020304" pitchFamily="18" charset="0"/>
              </a:rPr>
              <a:t>人工智能的主要研究领域</a:t>
            </a:r>
            <a:endParaRPr lang="en-US" altLang="zh-CN" b="1" dirty="0">
              <a:latin typeface="Times New Roman" panose="02020603050405020304" pitchFamily="18" charset="0"/>
            </a:endParaRPr>
          </a:p>
          <a:p>
            <a:pPr eaLnBrk="1" hangingPunct="1">
              <a:lnSpc>
                <a:spcPct val="160000"/>
              </a:lnSpc>
            </a:pPr>
            <a:r>
              <a:rPr lang="en-US" altLang="zh-CN" b="1" dirty="0">
                <a:latin typeface="Times New Roman" panose="02020603050405020304" pitchFamily="18" charset="0"/>
              </a:rPr>
              <a:t>1.5  </a:t>
            </a:r>
            <a:r>
              <a:rPr lang="zh-CN" altLang="en-US" b="1" dirty="0">
                <a:latin typeface="Times New Roman" panose="02020603050405020304" pitchFamily="18" charset="0"/>
              </a:rPr>
              <a:t>人工智能的实现途径</a:t>
            </a:r>
            <a:endParaRPr lang="en-US" altLang="zh-CN" b="1" dirty="0">
              <a:latin typeface="Times New Roman" panose="02020603050405020304" pitchFamily="18" charset="0"/>
            </a:endParaRPr>
          </a:p>
          <a:p>
            <a:pPr eaLnBrk="1" hangingPunct="1">
              <a:lnSpc>
                <a:spcPct val="160000"/>
              </a:lnSpc>
            </a:pPr>
            <a:r>
              <a:rPr lang="en-US" altLang="zh-CN" b="1" dirty="0">
                <a:latin typeface="Times New Roman" panose="02020603050405020304" pitchFamily="18" charset="0"/>
              </a:rPr>
              <a:t>1.6  </a:t>
            </a:r>
            <a:r>
              <a:rPr lang="zh-CN" altLang="en-US" b="1" dirty="0">
                <a:latin typeface="Times New Roman" panose="02020603050405020304" pitchFamily="18" charset="0"/>
              </a:rPr>
              <a:t>人工智能与数学</a:t>
            </a:r>
            <a:endParaRPr lang="zh-CN" altLang="en-US" b="1" dirty="0">
              <a:latin typeface="Times New Roman" panose="02020603050405020304" pitchFamily="18" charset="0"/>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灯片编号占位符 3"/>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37890" name="Rectangle 2"/>
          <p:cNvSpPr>
            <a:spLocks noGrp="1"/>
          </p:cNvSpPr>
          <p:nvPr>
            <p:ph type="title"/>
          </p:nvPr>
        </p:nvSpPr>
        <p:spPr/>
        <p:txBody>
          <a:bodyPr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1.2  </a:t>
            </a:r>
            <a:r>
              <a:rPr lang="zh-CN" altLang="en-US" sz="3600" b="0" dirty="0">
                <a:latin typeface="Times New Roman" panose="02020603050405020304" pitchFamily="18" charset="0"/>
                <a:ea typeface="黑体" panose="02010609060101010101" pitchFamily="49" charset="-122"/>
              </a:rPr>
              <a:t>人工智能的发展简史</a:t>
            </a:r>
            <a:endParaRPr lang="zh-CN" altLang="en-US" sz="3600" b="0" dirty="0">
              <a:latin typeface="Times New Roman" panose="02020603050405020304" pitchFamily="18" charset="0"/>
              <a:ea typeface="黑体" panose="02010609060101010101" pitchFamily="49" charset="-122"/>
            </a:endParaRPr>
          </a:p>
        </p:txBody>
      </p:sp>
      <p:sp>
        <p:nvSpPr>
          <p:cNvPr id="37891" name="Rectangle 5"/>
          <p:cNvSpPr>
            <a:spLocks noGrp="1"/>
          </p:cNvSpPr>
          <p:nvPr>
            <p:ph idx="1"/>
          </p:nvPr>
        </p:nvSpPr>
        <p:spPr>
          <a:xfrm>
            <a:off x="381000" y="914400"/>
            <a:ext cx="8283575" cy="5400675"/>
          </a:xfrm>
          <a:noFill/>
          <a:ln>
            <a:noFill/>
          </a:ln>
        </p:spPr>
        <p:txBody>
          <a:bodyPr anchor="t" anchorCtr="0"/>
          <a:lstStyle/>
          <a:p>
            <a:pPr eaLnBrk="1" hangingPunct="1">
              <a:lnSpc>
                <a:spcPct val="140000"/>
              </a:lnSpc>
              <a:buSzPct val="60000"/>
              <a:buBlip>
                <a:blip r:embed="rId1"/>
              </a:buBlip>
            </a:pPr>
            <a:r>
              <a:rPr lang="en-US" altLang="zh-CN" b="1" dirty="0">
                <a:latin typeface="Times New Roman" panose="02020603050405020304" pitchFamily="18" charset="0"/>
              </a:rPr>
              <a:t>1.2.1  </a:t>
            </a:r>
            <a:r>
              <a:rPr lang="zh-CN" altLang="en-US" b="1" dirty="0">
                <a:latin typeface="Times New Roman" panose="02020603050405020304" pitchFamily="18" charset="0"/>
              </a:rPr>
              <a:t>孕育（</a:t>
            </a:r>
            <a:r>
              <a:rPr lang="en-US" altLang="zh-CN" b="1" dirty="0">
                <a:latin typeface="Times New Roman" panose="02020603050405020304" pitchFamily="18" charset="0"/>
              </a:rPr>
              <a:t>1956</a:t>
            </a:r>
            <a:r>
              <a:rPr lang="zh-CN" altLang="en-US" b="1" dirty="0">
                <a:latin typeface="Times New Roman" panose="02020603050405020304" pitchFamily="18" charset="0"/>
              </a:rPr>
              <a:t>年之前）</a:t>
            </a:r>
            <a:endParaRPr lang="zh-CN" altLang="en-US" b="1" dirty="0">
              <a:latin typeface="Times New Roman" panose="02020603050405020304" pitchFamily="18" charset="0"/>
            </a:endParaRPr>
          </a:p>
          <a:p>
            <a:pPr algn="just" eaLnBrk="1" hangingPunct="1">
              <a:lnSpc>
                <a:spcPct val="110000"/>
              </a:lnSpc>
              <a:buBlip>
                <a:blip r:embed="rId2"/>
              </a:buBlip>
            </a:pPr>
            <a:r>
              <a:rPr lang="zh-CN" altLang="en-US" sz="2600" dirty="0">
                <a:latin typeface="Times New Roman" panose="02020603050405020304" pitchFamily="18" charset="0"/>
              </a:rPr>
              <a:t>公元前，亚里斯多德（</a:t>
            </a:r>
            <a:r>
              <a:rPr lang="en-US" altLang="zh-CN" sz="2600" dirty="0">
                <a:latin typeface="Times New Roman" panose="02020603050405020304" pitchFamily="18" charset="0"/>
              </a:rPr>
              <a:t>Aristotle</a:t>
            </a:r>
            <a:r>
              <a:rPr lang="zh-CN" altLang="en-US" sz="2600" dirty="0">
                <a:latin typeface="Times New Roman" panose="02020603050405020304" pitchFamily="18" charset="0"/>
              </a:rPr>
              <a:t>）：三段论</a:t>
            </a:r>
            <a:endParaRPr lang="zh-CN" altLang="en-US" sz="2600" dirty="0">
              <a:latin typeface="Times New Roman" panose="02020603050405020304" pitchFamily="18" charset="0"/>
            </a:endParaRPr>
          </a:p>
          <a:p>
            <a:pPr algn="just" eaLnBrk="1" hangingPunct="1">
              <a:lnSpc>
                <a:spcPct val="110000"/>
              </a:lnSpc>
              <a:buBlip>
                <a:blip r:embed="rId2"/>
              </a:buBlip>
            </a:pPr>
            <a:r>
              <a:rPr lang="zh-CN" altLang="en-US" sz="2600" dirty="0">
                <a:latin typeface="Times New Roman" panose="02020603050405020304" pitchFamily="18" charset="0"/>
              </a:rPr>
              <a:t>培根（</a:t>
            </a:r>
            <a:r>
              <a:rPr lang="en-US" altLang="zh-CN" sz="2600" dirty="0">
                <a:latin typeface="Times New Roman" panose="02020603050405020304" pitchFamily="18" charset="0"/>
              </a:rPr>
              <a:t>F. Bacon</a:t>
            </a:r>
            <a:r>
              <a:rPr lang="zh-CN" altLang="en-US" sz="2600" dirty="0">
                <a:latin typeface="Times New Roman" panose="02020603050405020304" pitchFamily="18" charset="0"/>
              </a:rPr>
              <a:t>）：归纳法</a:t>
            </a:r>
            <a:endParaRPr lang="zh-CN" altLang="en-US" sz="2600" dirty="0">
              <a:latin typeface="Times New Roman" panose="02020603050405020304" pitchFamily="18" charset="0"/>
            </a:endParaRPr>
          </a:p>
          <a:p>
            <a:pPr algn="just" eaLnBrk="1" hangingPunct="1">
              <a:lnSpc>
                <a:spcPct val="110000"/>
              </a:lnSpc>
              <a:buBlip>
                <a:blip r:embed="rId2"/>
              </a:buBlip>
            </a:pPr>
            <a:r>
              <a:rPr lang="zh-CN" altLang="en-US" sz="2600" dirty="0">
                <a:latin typeface="Times New Roman" panose="02020603050405020304" pitchFamily="18" charset="0"/>
              </a:rPr>
              <a:t>莱布尼茨（</a:t>
            </a:r>
            <a:r>
              <a:rPr lang="en-US" altLang="zh-CN" sz="2600" dirty="0">
                <a:latin typeface="Times New Roman" panose="02020603050405020304" pitchFamily="18" charset="0"/>
              </a:rPr>
              <a:t>G. W. Leibnitz</a:t>
            </a:r>
            <a:r>
              <a:rPr lang="zh-CN" altLang="en-US" sz="2600" dirty="0">
                <a:latin typeface="Times New Roman" panose="02020603050405020304" pitchFamily="18" charset="0"/>
              </a:rPr>
              <a:t>）：万能符号、推理计算</a:t>
            </a:r>
            <a:endParaRPr lang="zh-CN" altLang="en-US" sz="2600" dirty="0">
              <a:latin typeface="Times New Roman" panose="02020603050405020304" pitchFamily="18" charset="0"/>
            </a:endParaRPr>
          </a:p>
          <a:p>
            <a:pPr algn="just" eaLnBrk="1" hangingPunct="1">
              <a:lnSpc>
                <a:spcPct val="110000"/>
              </a:lnSpc>
              <a:buBlip>
                <a:blip r:embed="rId2"/>
              </a:buBlip>
            </a:pPr>
            <a:r>
              <a:rPr lang="zh-CN" altLang="en-US" sz="2600" dirty="0">
                <a:latin typeface="Times New Roman" panose="02020603050405020304" pitchFamily="18" charset="0"/>
              </a:rPr>
              <a:t>布尔（</a:t>
            </a:r>
            <a:r>
              <a:rPr lang="en-US" altLang="zh-CN" sz="2600" dirty="0">
                <a:latin typeface="Times New Roman" panose="02020603050405020304" pitchFamily="18" charset="0"/>
              </a:rPr>
              <a:t>G. Boole</a:t>
            </a:r>
            <a:r>
              <a:rPr lang="zh-CN" altLang="en-US" sz="2600" dirty="0">
                <a:latin typeface="Times New Roman" panose="02020603050405020304" pitchFamily="18" charset="0"/>
              </a:rPr>
              <a:t>）：用符号语言描述思维活动的基本推理法则</a:t>
            </a:r>
            <a:endParaRPr lang="zh-CN" altLang="en-US" sz="2600" dirty="0">
              <a:latin typeface="Times New Roman" panose="02020603050405020304" pitchFamily="18" charset="0"/>
            </a:endParaRPr>
          </a:p>
          <a:p>
            <a:pPr algn="just" eaLnBrk="1" hangingPunct="1">
              <a:lnSpc>
                <a:spcPct val="110000"/>
              </a:lnSpc>
              <a:buBlip>
                <a:blip r:embed="rId2"/>
              </a:buBlip>
            </a:pPr>
            <a:r>
              <a:rPr lang="en-US" altLang="zh-CN" sz="2600" dirty="0">
                <a:latin typeface="Times New Roman" panose="02020603050405020304" pitchFamily="18" charset="0"/>
              </a:rPr>
              <a:t>1936</a:t>
            </a:r>
            <a:r>
              <a:rPr lang="zh-CN" altLang="en-US" sz="2600" dirty="0">
                <a:latin typeface="Times New Roman" panose="02020603050405020304" pitchFamily="18" charset="0"/>
              </a:rPr>
              <a:t>年，图灵：图灵机</a:t>
            </a:r>
            <a:endParaRPr lang="zh-CN" altLang="en-US" sz="2600" dirty="0">
              <a:latin typeface="Times New Roman" panose="02020603050405020304" pitchFamily="18" charset="0"/>
            </a:endParaRPr>
          </a:p>
          <a:p>
            <a:pPr algn="just" eaLnBrk="1" hangingPunct="1">
              <a:lnSpc>
                <a:spcPct val="110000"/>
              </a:lnSpc>
              <a:buBlip>
                <a:blip r:embed="rId2"/>
              </a:buBlip>
            </a:pPr>
            <a:r>
              <a:rPr lang="en-US" altLang="zh-CN" sz="2600" dirty="0">
                <a:latin typeface="Times New Roman" panose="02020603050405020304" pitchFamily="18" charset="0"/>
              </a:rPr>
              <a:t>1943</a:t>
            </a:r>
            <a:r>
              <a:rPr lang="zh-CN" altLang="en-US" sz="2600" dirty="0">
                <a:latin typeface="Times New Roman" panose="02020603050405020304" pitchFamily="18" charset="0"/>
              </a:rPr>
              <a:t>年，麦克洛奇（</a:t>
            </a:r>
            <a:r>
              <a:rPr lang="en-US" altLang="zh-CN" sz="2600" dirty="0">
                <a:latin typeface="Times New Roman" panose="02020603050405020304" pitchFamily="18" charset="0"/>
              </a:rPr>
              <a:t>W. McCulloch</a:t>
            </a:r>
            <a:r>
              <a:rPr lang="zh-CN" altLang="en-US" sz="2600" dirty="0">
                <a:latin typeface="Times New Roman" panose="02020603050405020304" pitchFamily="18" charset="0"/>
              </a:rPr>
              <a:t>）、匹兹</a:t>
            </a:r>
            <a:r>
              <a:rPr lang="en-US" altLang="zh-CN" sz="2600" dirty="0">
                <a:latin typeface="Times New Roman" panose="02020603050405020304" pitchFamily="18" charset="0"/>
              </a:rPr>
              <a:t>(W. Pitts)</a:t>
            </a:r>
            <a:r>
              <a:rPr lang="zh-CN" altLang="en-US" sz="2600" dirty="0">
                <a:latin typeface="Times New Roman" panose="02020603050405020304" pitchFamily="18" charset="0"/>
              </a:rPr>
              <a:t>：</a:t>
            </a:r>
            <a:r>
              <a:rPr lang="en-US" altLang="zh-CN" sz="2600" dirty="0">
                <a:latin typeface="Times New Roman" panose="02020603050405020304" pitchFamily="18" charset="0"/>
              </a:rPr>
              <a:t>M</a:t>
            </a:r>
            <a:r>
              <a:rPr lang="zh-CN" altLang="en-US" sz="2600" dirty="0">
                <a:latin typeface="Times New Roman" panose="02020603050405020304" pitchFamily="18" charset="0"/>
              </a:rPr>
              <a:t>－</a:t>
            </a:r>
            <a:r>
              <a:rPr lang="en-US" altLang="zh-CN" sz="2600" dirty="0">
                <a:latin typeface="Times New Roman" panose="02020603050405020304" pitchFamily="18" charset="0"/>
              </a:rPr>
              <a:t>P</a:t>
            </a:r>
            <a:r>
              <a:rPr lang="zh-CN" altLang="en-US" sz="2600" dirty="0">
                <a:latin typeface="Times New Roman" panose="02020603050405020304" pitchFamily="18" charset="0"/>
              </a:rPr>
              <a:t>模型</a:t>
            </a:r>
            <a:endParaRPr lang="zh-CN" altLang="en-US" sz="2400" b="1" dirty="0">
              <a:latin typeface="Times New Roman" panose="02020603050405020304" pitchFamily="18" charset="0"/>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灯片编号占位符 1"/>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38914" name="Rectangle 4"/>
          <p:cNvSpPr/>
          <p:nvPr/>
        </p:nvSpPr>
        <p:spPr>
          <a:xfrm>
            <a:off x="0" y="0"/>
            <a:ext cx="9144000" cy="765175"/>
          </a:xfrm>
          <a:prstGeom prst="rect">
            <a:avLst/>
          </a:prstGeom>
          <a:solidFill>
            <a:srgbClr val="A50021"/>
          </a:solidFill>
          <a:ln w="9525">
            <a:noFill/>
          </a:ln>
        </p:spPr>
        <p:txBody>
          <a:bodyPr anchor="b" anchorCtr="0"/>
          <a:lstStyle/>
          <a:p>
            <a:pPr indent="176530"/>
            <a:r>
              <a:rPr lang="en-US" altLang="zh-CN" sz="3600" dirty="0">
                <a:solidFill>
                  <a:schemeClr val="bg1"/>
                </a:solidFill>
                <a:latin typeface="Times New Roman" panose="02020603050405020304" pitchFamily="18" charset="0"/>
                <a:ea typeface="黑体" panose="02010609060101010101" pitchFamily="49" charset="-122"/>
              </a:rPr>
              <a:t>1.2  </a:t>
            </a:r>
            <a:r>
              <a:rPr lang="zh-CN" altLang="en-US" sz="3600" dirty="0">
                <a:solidFill>
                  <a:schemeClr val="bg1"/>
                </a:solidFill>
                <a:latin typeface="Times New Roman" panose="02020603050405020304" pitchFamily="18" charset="0"/>
                <a:ea typeface="黑体" panose="02010609060101010101" pitchFamily="49" charset="-122"/>
              </a:rPr>
              <a:t>人工智能的发展简史</a:t>
            </a:r>
            <a:endParaRPr lang="zh-CN" altLang="en-US" sz="3600" dirty="0">
              <a:solidFill>
                <a:schemeClr val="bg1"/>
              </a:solidFill>
              <a:latin typeface="Times New Roman" panose="02020603050405020304" pitchFamily="18" charset="0"/>
              <a:ea typeface="黑体" panose="02010609060101010101" pitchFamily="49" charset="-122"/>
            </a:endParaRPr>
          </a:p>
        </p:txBody>
      </p:sp>
      <p:sp>
        <p:nvSpPr>
          <p:cNvPr id="38915" name="Rectangle 5"/>
          <p:cNvSpPr/>
          <p:nvPr/>
        </p:nvSpPr>
        <p:spPr>
          <a:xfrm>
            <a:off x="0" y="1066800"/>
            <a:ext cx="8763000" cy="2590800"/>
          </a:xfrm>
          <a:prstGeom prst="rect">
            <a:avLst/>
          </a:prstGeom>
          <a:noFill/>
          <a:ln w="9525">
            <a:noFill/>
          </a:ln>
        </p:spPr>
        <p:txBody>
          <a:bodyPr anchor="t" anchorCtr="0"/>
          <a:lstStyle/>
          <a:p>
            <a:pPr marL="469900" indent="-469900">
              <a:lnSpc>
                <a:spcPct val="130000"/>
              </a:lnSpc>
              <a:spcBef>
                <a:spcPct val="40000"/>
              </a:spcBef>
              <a:buClr>
                <a:schemeClr val="accent2"/>
              </a:buClr>
              <a:buSzPct val="60000"/>
              <a:buBlip>
                <a:blip r:embed="rId1"/>
              </a:buBlip>
            </a:pPr>
            <a:r>
              <a:rPr lang="en-US" altLang="zh-CN" sz="2800" b="1" dirty="0">
                <a:latin typeface="Times New Roman" panose="02020603050405020304" pitchFamily="18" charset="0"/>
                <a:ea typeface="宋体" pitchFamily="2" charset="-122"/>
              </a:rPr>
              <a:t>1.2.1  </a:t>
            </a:r>
            <a:r>
              <a:rPr lang="zh-CN" altLang="en-US" sz="2800" b="1" dirty="0">
                <a:latin typeface="Times New Roman" panose="02020603050405020304" pitchFamily="18" charset="0"/>
                <a:ea typeface="宋体" pitchFamily="2" charset="-122"/>
              </a:rPr>
              <a:t>孕育（</a:t>
            </a:r>
            <a:r>
              <a:rPr lang="en-US" altLang="zh-CN" sz="2800" b="1" dirty="0">
                <a:latin typeface="Times New Roman" panose="02020603050405020304" pitchFamily="18" charset="0"/>
                <a:ea typeface="宋体" pitchFamily="2" charset="-122"/>
              </a:rPr>
              <a:t>1956</a:t>
            </a:r>
            <a:r>
              <a:rPr lang="zh-CN" altLang="en-US" sz="2800" b="1" dirty="0">
                <a:latin typeface="Times New Roman" panose="02020603050405020304" pitchFamily="18" charset="0"/>
                <a:ea typeface="宋体" pitchFamily="2" charset="-122"/>
              </a:rPr>
              <a:t>年之前）</a:t>
            </a:r>
            <a:endParaRPr lang="zh-CN" altLang="en-US" sz="2800" b="1" dirty="0">
              <a:latin typeface="Times New Roman" panose="02020603050405020304" pitchFamily="18" charset="0"/>
              <a:ea typeface="宋体" pitchFamily="2" charset="-122"/>
            </a:endParaRPr>
          </a:p>
          <a:p>
            <a:pPr marL="469900" indent="-469900" algn="just">
              <a:lnSpc>
                <a:spcPct val="130000"/>
              </a:lnSpc>
              <a:spcBef>
                <a:spcPct val="40000"/>
              </a:spcBef>
              <a:buClr>
                <a:schemeClr val="accent2"/>
              </a:buClr>
              <a:buFont typeface="Wingdings" panose="05000000000000000000" pitchFamily="2" charset="2"/>
              <a:buBlip>
                <a:blip r:embed="rId2"/>
              </a:buBlip>
            </a:pPr>
            <a:r>
              <a:rPr lang="zh-CN" altLang="en-US" sz="2600" b="1" dirty="0">
                <a:latin typeface="Times New Roman" panose="02020603050405020304" pitchFamily="18" charset="0"/>
                <a:ea typeface="宋体" pitchFamily="2" charset="-122"/>
              </a:rPr>
              <a:t>美国爱荷华州立大学的阿塔纳索夫教授和他的研究生贝瑞在</a:t>
            </a:r>
            <a:r>
              <a:rPr lang="en-US" altLang="zh-CN" sz="2600" b="1" dirty="0">
                <a:latin typeface="Times New Roman" panose="02020603050405020304" pitchFamily="18" charset="0"/>
                <a:ea typeface="宋体" pitchFamily="2" charset="-122"/>
              </a:rPr>
              <a:t>1937</a:t>
            </a:r>
            <a:r>
              <a:rPr lang="zh-CN" altLang="en-US" sz="2600" b="1" dirty="0">
                <a:latin typeface="Times New Roman" panose="02020603050405020304" pitchFamily="18" charset="0"/>
                <a:ea typeface="宋体" pitchFamily="2" charset="-122"/>
              </a:rPr>
              <a:t>年至</a:t>
            </a:r>
            <a:r>
              <a:rPr lang="en-US" altLang="zh-CN" sz="2600" b="1" dirty="0">
                <a:latin typeface="Times New Roman" panose="02020603050405020304" pitchFamily="18" charset="0"/>
                <a:ea typeface="宋体" pitchFamily="2" charset="-122"/>
              </a:rPr>
              <a:t>1941</a:t>
            </a:r>
            <a:r>
              <a:rPr lang="zh-CN" altLang="en-US" sz="2600" b="1" dirty="0">
                <a:latin typeface="Times New Roman" panose="02020603050405020304" pitchFamily="18" charset="0"/>
                <a:ea typeface="宋体" pitchFamily="2" charset="-122"/>
              </a:rPr>
              <a:t>年间开发的世界上第一台电子计算机“阿塔纳索夫－贝瑞计算机（</a:t>
            </a:r>
            <a:r>
              <a:rPr lang="en-US" altLang="zh-CN" sz="2600" b="1" dirty="0">
                <a:latin typeface="Times New Roman" panose="02020603050405020304" pitchFamily="18" charset="0"/>
                <a:ea typeface="宋体" pitchFamily="2" charset="-122"/>
              </a:rPr>
              <a:t>Atanasoff-Berry Computer</a:t>
            </a:r>
            <a:r>
              <a:rPr lang="zh-CN" altLang="en-US" sz="2600" b="1" dirty="0">
                <a:latin typeface="Times New Roman" panose="02020603050405020304" pitchFamily="18" charset="0"/>
                <a:ea typeface="宋体" pitchFamily="2" charset="-122"/>
              </a:rPr>
              <a:t>，</a:t>
            </a:r>
            <a:r>
              <a:rPr lang="en-US" altLang="zh-CN" sz="2600" b="1" dirty="0">
                <a:latin typeface="Times New Roman" panose="02020603050405020304" pitchFamily="18" charset="0"/>
                <a:ea typeface="宋体" pitchFamily="2" charset="-122"/>
              </a:rPr>
              <a:t>ABC</a:t>
            </a:r>
            <a:r>
              <a:rPr lang="zh-CN" altLang="en-US" sz="2600" b="1" dirty="0">
                <a:latin typeface="Times New Roman" panose="02020603050405020304" pitchFamily="18" charset="0"/>
                <a:ea typeface="宋体" pitchFamily="2" charset="-122"/>
              </a:rPr>
              <a:t>）”为人工智能的研究奠定了物质基础。</a:t>
            </a:r>
            <a:endParaRPr lang="zh-CN" altLang="en-US" sz="2600" b="1" dirty="0">
              <a:solidFill>
                <a:srgbClr val="0000FF"/>
              </a:solidFill>
              <a:latin typeface="Times New Roman" panose="02020603050405020304" pitchFamily="18" charset="0"/>
              <a:ea typeface="宋体" pitchFamily="2" charset="-122"/>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灯片编号占位符 3"/>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39938" name="Rectangle 4"/>
          <p:cNvSpPr>
            <a:spLocks noGrp="1"/>
          </p:cNvSpPr>
          <p:nvPr>
            <p:ph type="title"/>
          </p:nvPr>
        </p:nvSpPr>
        <p:spPr>
          <a:xfrm>
            <a:off x="0" y="0"/>
            <a:ext cx="9144000" cy="838200"/>
          </a:xfrm>
        </p:spPr>
        <p:txBody>
          <a:bodyPr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1.2.2  </a:t>
            </a:r>
            <a:r>
              <a:rPr lang="zh-CN" altLang="en-US" sz="3600" b="0" dirty="0">
                <a:latin typeface="Times New Roman" panose="02020603050405020304" pitchFamily="18" charset="0"/>
                <a:ea typeface="黑体" panose="02010609060101010101" pitchFamily="49" charset="-122"/>
              </a:rPr>
              <a:t>形成（</a:t>
            </a:r>
            <a:r>
              <a:rPr lang="en-US" altLang="zh-CN" sz="3600" b="0" dirty="0">
                <a:latin typeface="Times New Roman" panose="02020603050405020304" pitchFamily="18" charset="0"/>
                <a:ea typeface="黑体" panose="02010609060101010101" pitchFamily="49" charset="-122"/>
              </a:rPr>
              <a:t>1956</a:t>
            </a:r>
            <a:r>
              <a:rPr lang="zh-CN" altLang="en-US" sz="3600" b="0" dirty="0">
                <a:latin typeface="Times New Roman" panose="02020603050405020304" pitchFamily="18" charset="0"/>
                <a:ea typeface="黑体" panose="02010609060101010101" pitchFamily="49" charset="-122"/>
              </a:rPr>
              <a:t>年－</a:t>
            </a:r>
            <a:r>
              <a:rPr lang="en-US" altLang="zh-CN" sz="3600" b="0" dirty="0">
                <a:latin typeface="Times New Roman" panose="02020603050405020304" pitchFamily="18" charset="0"/>
                <a:ea typeface="黑体" panose="02010609060101010101" pitchFamily="49" charset="-122"/>
              </a:rPr>
              <a:t>1969</a:t>
            </a:r>
            <a:r>
              <a:rPr lang="zh-CN" altLang="en-US" sz="3600" b="0" dirty="0">
                <a:latin typeface="Times New Roman" panose="02020603050405020304" pitchFamily="18" charset="0"/>
                <a:ea typeface="黑体" panose="02010609060101010101" pitchFamily="49" charset="-122"/>
              </a:rPr>
              <a:t>年）</a:t>
            </a:r>
            <a:r>
              <a:rPr lang="zh-CN" altLang="en-US" dirty="0"/>
              <a:t> </a:t>
            </a:r>
            <a:endParaRPr lang="en-US" altLang="ja-JP" dirty="0"/>
          </a:p>
        </p:txBody>
      </p:sp>
      <p:sp>
        <p:nvSpPr>
          <p:cNvPr id="39939" name="Rectangle 5"/>
          <p:cNvSpPr>
            <a:spLocks noGrp="1"/>
          </p:cNvSpPr>
          <p:nvPr>
            <p:ph idx="1"/>
          </p:nvPr>
        </p:nvSpPr>
        <p:spPr>
          <a:xfrm>
            <a:off x="-11112" y="1143000"/>
            <a:ext cx="8915400" cy="5334000"/>
          </a:xfrm>
          <a:noFill/>
          <a:ln>
            <a:noFill/>
          </a:ln>
        </p:spPr>
        <p:txBody>
          <a:bodyPr anchor="t" anchorCtr="0"/>
          <a:lstStyle/>
          <a:p>
            <a:pPr algn="just" eaLnBrk="1" hangingPunct="1">
              <a:lnSpc>
                <a:spcPct val="110000"/>
              </a:lnSpc>
            </a:pPr>
            <a:r>
              <a:rPr lang="en-US" altLang="zh-CN" sz="2400" b="1" dirty="0">
                <a:latin typeface="Times New Roman" panose="02020603050405020304" pitchFamily="18" charset="0"/>
              </a:rPr>
              <a:t>1956</a:t>
            </a:r>
            <a:r>
              <a:rPr lang="zh-CN" altLang="en-US" sz="2400" b="1" dirty="0">
                <a:latin typeface="Times New Roman" panose="02020603050405020304" pitchFamily="18" charset="0"/>
              </a:rPr>
              <a:t>年夏，当时美国达特茅斯大学数学助教、现任斯坦福大学教授麦卡锡和哈佛大学数学和神经学家、现任</a:t>
            </a:r>
            <a:r>
              <a:rPr lang="en-US" altLang="zh-CN" sz="2400" b="1" dirty="0">
                <a:latin typeface="Times New Roman" panose="02020603050405020304" pitchFamily="18" charset="0"/>
              </a:rPr>
              <a:t>MIT</a:t>
            </a:r>
            <a:r>
              <a:rPr lang="zh-CN" altLang="en-US" sz="2400" b="1" dirty="0">
                <a:latin typeface="Times New Roman" panose="02020603050405020304" pitchFamily="18" charset="0"/>
              </a:rPr>
              <a:t>教授明斯基、</a:t>
            </a:r>
            <a:r>
              <a:rPr lang="en-US" altLang="zh-CN" sz="2400" b="1" dirty="0">
                <a:latin typeface="Times New Roman" panose="02020603050405020304" pitchFamily="18" charset="0"/>
              </a:rPr>
              <a:t>IBM</a:t>
            </a:r>
            <a:r>
              <a:rPr lang="zh-CN" altLang="en-US" sz="2400" b="1" dirty="0">
                <a:latin typeface="Times New Roman" panose="02020603050405020304" pitchFamily="18" charset="0"/>
              </a:rPr>
              <a:t>公司信息研究中心负责人洛切斯特、贝尔实验室信息部数学研究员香农共同发起，邀请普林斯顿大学莫尔和</a:t>
            </a:r>
            <a:r>
              <a:rPr lang="en-US" altLang="zh-CN" sz="2400" b="1" dirty="0">
                <a:latin typeface="Times New Roman" panose="02020603050405020304" pitchFamily="18" charset="0"/>
              </a:rPr>
              <a:t>IBM</a:t>
            </a:r>
            <a:r>
              <a:rPr lang="zh-CN" altLang="en-US" sz="2400" b="1" dirty="0">
                <a:latin typeface="Times New Roman" panose="02020603050405020304" pitchFamily="18" charset="0"/>
              </a:rPr>
              <a:t>公司塞缪尔、</a:t>
            </a:r>
            <a:r>
              <a:rPr lang="en-US" altLang="zh-CN" sz="2400" b="1" dirty="0">
                <a:latin typeface="Times New Roman" panose="02020603050405020304" pitchFamily="18" charset="0"/>
              </a:rPr>
              <a:t>MIT</a:t>
            </a:r>
            <a:r>
              <a:rPr lang="zh-CN" altLang="en-US" sz="2400" b="1" dirty="0">
                <a:latin typeface="Times New Roman" panose="02020603050405020304" pitchFamily="18" charset="0"/>
              </a:rPr>
              <a:t>的塞尔夫里奇和索罗莫夫以及兰德公司和卡内基－梅隆大学的纽厄尔、西蒙等</a:t>
            </a:r>
            <a:r>
              <a:rPr lang="en-US" altLang="zh-CN" sz="2400" b="1" dirty="0">
                <a:latin typeface="Times New Roman" panose="02020603050405020304" pitchFamily="18" charset="0"/>
              </a:rPr>
              <a:t>10</a:t>
            </a:r>
            <a:r>
              <a:rPr lang="zh-CN" altLang="en-US" sz="2400" b="1" dirty="0">
                <a:latin typeface="Times New Roman" panose="02020603050405020304" pitchFamily="18" charset="0"/>
              </a:rPr>
              <a:t>名年轻学者在达特莫斯大学召开了两个月的学术研讨会，讨论机器智能问题。</a:t>
            </a:r>
            <a:endParaRPr lang="zh-CN" altLang="en-US" sz="2400" b="1" dirty="0">
              <a:latin typeface="Times New Roman" panose="02020603050405020304" pitchFamily="18" charset="0"/>
            </a:endParaRPr>
          </a:p>
          <a:p>
            <a:pPr algn="just" eaLnBrk="1" hangingPunct="1">
              <a:lnSpc>
                <a:spcPct val="110000"/>
              </a:lnSpc>
            </a:pPr>
            <a:r>
              <a:rPr lang="zh-CN" altLang="en-US" sz="2400" b="1" dirty="0">
                <a:latin typeface="Times New Roman" panose="02020603050405020304" pitchFamily="18" charset="0"/>
              </a:rPr>
              <a:t>会上经麦卡锡提议正式采用“人工智能”这一术语，标志着人工智能学科正式诞生。麦卡锡因而被称为人工智能之父。</a:t>
            </a:r>
            <a:endParaRPr lang="zh-CN" altLang="en-US" sz="2400" b="1" dirty="0">
              <a:latin typeface="Times New Roman" panose="02020603050405020304" pitchFamily="18" charset="0"/>
            </a:endParaRPr>
          </a:p>
          <a:p>
            <a:pPr algn="just" eaLnBrk="1" hangingPunct="1">
              <a:lnSpc>
                <a:spcPct val="110000"/>
              </a:lnSpc>
            </a:pPr>
            <a:r>
              <a:rPr lang="zh-CN" altLang="en-US" sz="2400" b="1" dirty="0">
                <a:latin typeface="Times New Roman" panose="02020603050405020304" pitchFamily="18" charset="0"/>
              </a:rPr>
              <a:t>此后，美国形成了多个人工智能研究组织，如纽厄尔和西蒙的</a:t>
            </a:r>
            <a:r>
              <a:rPr lang="en-US" altLang="zh-CN" sz="2400" b="1" dirty="0">
                <a:latin typeface="Times New Roman" panose="02020603050405020304" pitchFamily="18" charset="0"/>
              </a:rPr>
              <a:t>Carnegie RAND</a:t>
            </a:r>
            <a:r>
              <a:rPr lang="zh-CN" altLang="en-US" sz="2400" b="1" dirty="0">
                <a:latin typeface="Times New Roman" panose="02020603050405020304" pitchFamily="18" charset="0"/>
              </a:rPr>
              <a:t>协作组，明斯基和麦卡锡的</a:t>
            </a:r>
            <a:r>
              <a:rPr lang="en-US" altLang="zh-CN" sz="2400" b="1" dirty="0">
                <a:latin typeface="Times New Roman" panose="02020603050405020304" pitchFamily="18" charset="0"/>
              </a:rPr>
              <a:t>MIT</a:t>
            </a:r>
            <a:r>
              <a:rPr lang="zh-CN" altLang="en-US" sz="2400" b="1" dirty="0">
                <a:latin typeface="Times New Roman" panose="02020603050405020304" pitchFamily="18" charset="0"/>
              </a:rPr>
              <a:t>研究组，塞缪尔的</a:t>
            </a:r>
            <a:r>
              <a:rPr lang="en-US" altLang="zh-CN" sz="2400" b="1" dirty="0">
                <a:latin typeface="Times New Roman" panose="02020603050405020304" pitchFamily="18" charset="0"/>
              </a:rPr>
              <a:t>IBM</a:t>
            </a:r>
            <a:r>
              <a:rPr lang="zh-CN" altLang="en-US" sz="2400" b="1" dirty="0">
                <a:latin typeface="Times New Roman" panose="02020603050405020304" pitchFamily="18" charset="0"/>
              </a:rPr>
              <a:t>工程研究组等。 </a:t>
            </a:r>
            <a:endParaRPr lang="zh-CN" altLang="en-US" sz="2400" b="1" dirty="0">
              <a:latin typeface="Times New Roman" panose="02020603050405020304" pitchFamily="18" charset="0"/>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灯片编号占位符 3"/>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40962" name="Rectangle 5"/>
          <p:cNvSpPr>
            <a:spLocks noGrp="1"/>
          </p:cNvSpPr>
          <p:nvPr>
            <p:ph type="title"/>
          </p:nvPr>
        </p:nvSpPr>
        <p:spPr/>
        <p:txBody>
          <a:bodyPr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1.2.2  </a:t>
            </a:r>
            <a:r>
              <a:rPr lang="zh-CN" altLang="en-US" sz="3600" b="0" dirty="0">
                <a:latin typeface="Times New Roman" panose="02020603050405020304" pitchFamily="18" charset="0"/>
                <a:ea typeface="黑体" panose="02010609060101010101" pitchFamily="49" charset="-122"/>
              </a:rPr>
              <a:t>形成（</a:t>
            </a:r>
            <a:r>
              <a:rPr lang="en-US" altLang="zh-CN" sz="3600" b="0" dirty="0">
                <a:latin typeface="Times New Roman" panose="02020603050405020304" pitchFamily="18" charset="0"/>
                <a:ea typeface="黑体" panose="02010609060101010101" pitchFamily="49" charset="-122"/>
              </a:rPr>
              <a:t>1956</a:t>
            </a:r>
            <a:r>
              <a:rPr lang="zh-CN" altLang="en-US" sz="3600" b="0" dirty="0">
                <a:latin typeface="Times New Roman" panose="02020603050405020304" pitchFamily="18" charset="0"/>
                <a:ea typeface="黑体" panose="02010609060101010101" pitchFamily="49" charset="-122"/>
              </a:rPr>
              <a:t>年－</a:t>
            </a:r>
            <a:r>
              <a:rPr lang="en-US" altLang="zh-CN" sz="3600" b="0" dirty="0">
                <a:latin typeface="Times New Roman" panose="02020603050405020304" pitchFamily="18" charset="0"/>
                <a:ea typeface="黑体" panose="02010609060101010101" pitchFamily="49" charset="-122"/>
              </a:rPr>
              <a:t>1969</a:t>
            </a:r>
            <a:r>
              <a:rPr lang="zh-CN" altLang="en-US" sz="3600" b="0" dirty="0">
                <a:latin typeface="Times New Roman" panose="02020603050405020304" pitchFamily="18" charset="0"/>
                <a:ea typeface="黑体" panose="02010609060101010101" pitchFamily="49" charset="-122"/>
              </a:rPr>
              <a:t>年）</a:t>
            </a:r>
            <a:r>
              <a:rPr lang="zh-CN" altLang="en-US" dirty="0"/>
              <a:t> </a:t>
            </a:r>
            <a:endParaRPr lang="en-US" altLang="ja-JP" dirty="0"/>
          </a:p>
        </p:txBody>
      </p:sp>
      <p:sp>
        <p:nvSpPr>
          <p:cNvPr id="40963" name="Rectangle 6"/>
          <p:cNvSpPr>
            <a:spLocks noGrp="1"/>
          </p:cNvSpPr>
          <p:nvPr>
            <p:ph idx="1"/>
          </p:nvPr>
        </p:nvSpPr>
        <p:spPr>
          <a:xfrm>
            <a:off x="381000" y="1000125"/>
            <a:ext cx="8305800" cy="5400675"/>
          </a:xfrm>
          <a:noFill/>
          <a:ln>
            <a:noFill/>
          </a:ln>
        </p:spPr>
        <p:txBody>
          <a:bodyPr anchor="t" anchorCtr="0"/>
          <a:lstStyle/>
          <a:p>
            <a:pPr marL="0" indent="0" eaLnBrk="1" hangingPunct="1"/>
            <a:r>
              <a:rPr lang="en-US" altLang="zh-CN" dirty="0">
                <a:latin typeface="Times New Roman" panose="02020603050405020304" pitchFamily="18" charset="0"/>
              </a:rPr>
              <a:t> 1956</a:t>
            </a:r>
            <a:r>
              <a:rPr lang="zh-CN" altLang="en-US" dirty="0">
                <a:latin typeface="Times New Roman" panose="02020603050405020304" pitchFamily="18" charset="0"/>
              </a:rPr>
              <a:t>年以后，人工智能的研究在机器学习、定理证明、模式识别、问题求解、专家系统及人工智能语言等方面都取得了许多引人瞩目的成就 。</a:t>
            </a:r>
            <a:endParaRPr lang="zh-CN" altLang="en-US" dirty="0">
              <a:latin typeface="Times New Roman" panose="02020603050405020304" pitchFamily="18" charset="0"/>
            </a:endParaRPr>
          </a:p>
          <a:p>
            <a:pPr marL="0" indent="0" algn="just" eaLnBrk="1" hangingPunct="1"/>
            <a:r>
              <a:rPr lang="zh-CN" altLang="en-US" dirty="0"/>
              <a:t> </a:t>
            </a:r>
            <a:r>
              <a:rPr lang="en-US" altLang="zh-CN" dirty="0">
                <a:latin typeface="Times New Roman" panose="02020603050405020304" pitchFamily="18" charset="0"/>
              </a:rPr>
              <a:t>1969</a:t>
            </a:r>
            <a:r>
              <a:rPr lang="zh-CN" altLang="en-US" dirty="0">
                <a:latin typeface="Times New Roman" panose="02020603050405020304" pitchFamily="18" charset="0"/>
              </a:rPr>
              <a:t>年，成立了国际人工智能联合会议（</a:t>
            </a:r>
            <a:r>
              <a:rPr lang="en-US" altLang="zh-CN" dirty="0">
                <a:latin typeface="Times New Roman" panose="02020603050405020304" pitchFamily="18" charset="0"/>
              </a:rPr>
              <a:t>International Joint Conferences on Artificial Intelligence</a:t>
            </a:r>
            <a:r>
              <a:rPr lang="zh-CN" altLang="en-US" dirty="0">
                <a:latin typeface="Times New Roman" panose="02020603050405020304" pitchFamily="18" charset="0"/>
              </a:rPr>
              <a:t>，</a:t>
            </a:r>
            <a:r>
              <a:rPr lang="en-US" altLang="zh-CN" dirty="0">
                <a:latin typeface="Times New Roman" panose="02020603050405020304" pitchFamily="18" charset="0"/>
              </a:rPr>
              <a:t>IJCAI</a:t>
            </a:r>
            <a:r>
              <a:rPr lang="zh-CN" altLang="en-US" dirty="0">
                <a:latin typeface="Times New Roman" panose="02020603050405020304" pitchFamily="18" charset="0"/>
              </a:rPr>
              <a:t>）</a:t>
            </a:r>
            <a:r>
              <a:rPr lang="zh-CN" altLang="en-US" dirty="0"/>
              <a:t>。</a:t>
            </a:r>
            <a:endParaRPr lang="zh-CN" altLang="en-US" dirty="0"/>
          </a:p>
          <a:p>
            <a:pPr marL="0" indent="0" algn="just" eaLnBrk="1" hangingPunct="1"/>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1970</a:t>
            </a:r>
            <a:r>
              <a:rPr lang="zh-CN" altLang="en-US" dirty="0">
                <a:latin typeface="宋体" pitchFamily="2" charset="-122"/>
              </a:rPr>
              <a:t>年，创刊了国际性的人工智能杂志（</a:t>
            </a:r>
            <a:r>
              <a:rPr lang="en-US" altLang="zh-CN" dirty="0">
                <a:latin typeface="Times New Roman" panose="02020603050405020304" pitchFamily="18" charset="0"/>
                <a:cs typeface="Times New Roman" panose="02020603050405020304" pitchFamily="18" charset="0"/>
              </a:rPr>
              <a:t>Artificial Intelligence</a:t>
            </a:r>
            <a:r>
              <a:rPr lang="zh-CN" altLang="en-US" dirty="0">
                <a:latin typeface="宋体" pitchFamily="2" charset="-122"/>
              </a:rPr>
              <a:t>）。</a:t>
            </a:r>
            <a:r>
              <a:rPr lang="zh-CN" altLang="en-US" dirty="0"/>
              <a:t> </a:t>
            </a:r>
            <a:endParaRPr lang="zh-CN" altLang="en-US" dirty="0"/>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灯片编号占位符 3"/>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41986" name="Rectangle 2"/>
          <p:cNvSpPr>
            <a:spLocks noGrp="1"/>
          </p:cNvSpPr>
          <p:nvPr>
            <p:ph type="title"/>
          </p:nvPr>
        </p:nvSpPr>
        <p:spPr/>
        <p:txBody>
          <a:bodyPr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1.2.3  </a:t>
            </a:r>
            <a:r>
              <a:rPr lang="zh-CN" altLang="en-US" sz="3600" b="0" dirty="0">
                <a:latin typeface="Times New Roman" panose="02020603050405020304" pitchFamily="18" charset="0"/>
                <a:ea typeface="黑体" panose="02010609060101010101" pitchFamily="49" charset="-122"/>
              </a:rPr>
              <a:t>发展（</a:t>
            </a:r>
            <a:r>
              <a:rPr lang="en-US" altLang="zh-CN" sz="3600" b="0" dirty="0">
                <a:latin typeface="Times New Roman" panose="02020603050405020304" pitchFamily="18" charset="0"/>
                <a:ea typeface="黑体" panose="02010609060101010101" pitchFamily="49" charset="-122"/>
              </a:rPr>
              <a:t>1970</a:t>
            </a:r>
            <a:r>
              <a:rPr lang="zh-CN" altLang="en-US" sz="3600" b="0" dirty="0">
                <a:latin typeface="Times New Roman" panose="02020603050405020304" pitchFamily="18" charset="0"/>
                <a:ea typeface="黑体" panose="02010609060101010101" pitchFamily="49" charset="-122"/>
              </a:rPr>
              <a:t>年－   ）</a:t>
            </a:r>
            <a:endParaRPr lang="en-US" altLang="ja-JP" sz="3600" b="0" dirty="0">
              <a:latin typeface="Times New Roman" panose="02020603050405020304" pitchFamily="18" charset="0"/>
              <a:ea typeface="黑体" panose="02010609060101010101" pitchFamily="49" charset="-122"/>
            </a:endParaRPr>
          </a:p>
        </p:txBody>
      </p:sp>
      <p:sp>
        <p:nvSpPr>
          <p:cNvPr id="41987" name="Rectangle 3"/>
          <p:cNvSpPr>
            <a:spLocks noGrp="1"/>
          </p:cNvSpPr>
          <p:nvPr>
            <p:ph idx="1"/>
          </p:nvPr>
        </p:nvSpPr>
        <p:spPr>
          <a:xfrm>
            <a:off x="304800" y="984250"/>
            <a:ext cx="8686800" cy="5340350"/>
          </a:xfrm>
          <a:noFill/>
          <a:ln>
            <a:noFill/>
          </a:ln>
        </p:spPr>
        <p:txBody>
          <a:bodyPr anchor="t" anchorCtr="0"/>
          <a:lstStyle/>
          <a:p>
            <a:pPr algn="just" eaLnBrk="1" hangingPunct="1">
              <a:lnSpc>
                <a:spcPct val="110000"/>
              </a:lnSpc>
            </a:pPr>
            <a:r>
              <a:rPr lang="en-US" altLang="zh-CN" sz="2400" b="1" dirty="0">
                <a:latin typeface="Times New Roman" panose="02020603050405020304" pitchFamily="18" charset="0"/>
              </a:rPr>
              <a:t>20</a:t>
            </a:r>
            <a:r>
              <a:rPr lang="zh-CN" altLang="en-US" sz="2400" b="1" dirty="0">
                <a:latin typeface="Times New Roman" panose="02020603050405020304" pitchFamily="18" charset="0"/>
              </a:rPr>
              <a:t>世纪</a:t>
            </a:r>
            <a:r>
              <a:rPr lang="en-US" altLang="zh-CN" sz="2400" b="1" dirty="0">
                <a:latin typeface="Times New Roman" panose="02020603050405020304" pitchFamily="18" charset="0"/>
              </a:rPr>
              <a:t>60</a:t>
            </a:r>
            <a:r>
              <a:rPr lang="zh-CN" altLang="en-US" sz="2400" b="1" dirty="0">
                <a:latin typeface="Times New Roman" panose="02020603050405020304" pitchFamily="18" charset="0"/>
              </a:rPr>
              <a:t>年代末，人工智能研究遇到困难，如机器翻译。</a:t>
            </a:r>
            <a:r>
              <a:rPr lang="en-US" altLang="zh-CN" sz="2400" b="1" dirty="0">
                <a:latin typeface="Times New Roman" panose="02020603050405020304" pitchFamily="18" charset="0"/>
              </a:rPr>
              <a:t>1966</a:t>
            </a:r>
            <a:r>
              <a:rPr lang="zh-CN" altLang="en-US" sz="2400" b="1" dirty="0">
                <a:latin typeface="Times New Roman" panose="02020603050405020304" pitchFamily="18" charset="0"/>
              </a:rPr>
              <a:t>年美国顾问委员会的报告裁定：还不存在通用的科学文本机器翻译，也没有很近的实现前景。英国、美国中断了大部分机器翻译项目的资助。</a:t>
            </a:r>
            <a:endParaRPr lang="zh-CN" altLang="en-US" sz="2400" b="1" dirty="0">
              <a:latin typeface="Times New Roman" panose="02020603050405020304" pitchFamily="18" charset="0"/>
            </a:endParaRPr>
          </a:p>
          <a:p>
            <a:pPr algn="just" eaLnBrk="1" hangingPunct="1">
              <a:lnSpc>
                <a:spcPct val="110000"/>
              </a:lnSpc>
              <a:spcBef>
                <a:spcPct val="20000"/>
              </a:spcBef>
            </a:pPr>
            <a:r>
              <a:rPr lang="en-US" altLang="zh-CN" sz="2400" b="1" dirty="0">
                <a:latin typeface="Times New Roman" panose="02020603050405020304" pitchFamily="18" charset="0"/>
              </a:rPr>
              <a:t>1977</a:t>
            </a:r>
            <a:r>
              <a:rPr lang="zh-CN" altLang="en-US" sz="2400" b="1" dirty="0">
                <a:latin typeface="Times New Roman" panose="02020603050405020304" pitchFamily="18" charset="0"/>
              </a:rPr>
              <a:t>年，费根鲍姆在第五届国际人工智能联合会议上提出了“知识工程”概念，推动了知识为中心的研究。</a:t>
            </a:r>
            <a:endParaRPr lang="zh-CN" altLang="en-US" sz="2400" b="1" dirty="0">
              <a:latin typeface="Times New Roman" panose="02020603050405020304" pitchFamily="18" charset="0"/>
            </a:endParaRPr>
          </a:p>
          <a:p>
            <a:pPr algn="just" eaLnBrk="1" hangingPunct="1">
              <a:lnSpc>
                <a:spcPct val="110000"/>
              </a:lnSpc>
              <a:spcBef>
                <a:spcPct val="20000"/>
              </a:spcBef>
            </a:pPr>
            <a:r>
              <a:rPr lang="en-US" altLang="zh-CN" sz="2400" b="1" dirty="0">
                <a:latin typeface="Times New Roman" panose="02020603050405020304" pitchFamily="18" charset="0"/>
              </a:rPr>
              <a:t>1981</a:t>
            </a:r>
            <a:r>
              <a:rPr lang="zh-CN" altLang="en-US" sz="2400" b="1" dirty="0">
                <a:latin typeface="Times New Roman" panose="02020603050405020304" pitchFamily="18" charset="0"/>
              </a:rPr>
              <a:t>年，日本宣布第五代计算机发展计划，并在</a:t>
            </a:r>
            <a:r>
              <a:rPr lang="en-US" altLang="zh-CN" sz="2400" b="1" dirty="0">
                <a:latin typeface="Times New Roman" panose="02020603050405020304" pitchFamily="18" charset="0"/>
              </a:rPr>
              <a:t>1991</a:t>
            </a:r>
            <a:r>
              <a:rPr lang="zh-CN" altLang="en-US" sz="2400" b="1" dirty="0">
                <a:latin typeface="Times New Roman" panose="02020603050405020304" pitchFamily="18" charset="0"/>
              </a:rPr>
              <a:t>年展出了研制的</a:t>
            </a:r>
            <a:r>
              <a:rPr lang="en-US" altLang="zh-CN" sz="2400" b="1" dirty="0">
                <a:latin typeface="Times New Roman" panose="02020603050405020304" pitchFamily="18" charset="0"/>
              </a:rPr>
              <a:t>PSI</a:t>
            </a:r>
            <a:r>
              <a:rPr lang="zh-CN" altLang="en-US" sz="2400" b="1" dirty="0">
                <a:latin typeface="Times New Roman" panose="02020603050405020304" pitchFamily="18" charset="0"/>
              </a:rPr>
              <a:t>－</a:t>
            </a:r>
            <a:r>
              <a:rPr lang="en-US" altLang="zh-CN" sz="2400" b="1" dirty="0">
                <a:latin typeface="Times New Roman" panose="02020603050405020304" pitchFamily="18" charset="0"/>
              </a:rPr>
              <a:t>3</a:t>
            </a:r>
            <a:r>
              <a:rPr lang="zh-CN" altLang="en-US" sz="2400" b="1" dirty="0">
                <a:latin typeface="Times New Roman" panose="02020603050405020304" pitchFamily="18" charset="0"/>
              </a:rPr>
              <a:t>智能工作站和由</a:t>
            </a:r>
            <a:r>
              <a:rPr lang="en-US" altLang="zh-CN" sz="2400" b="1" dirty="0">
                <a:latin typeface="Times New Roman" panose="02020603050405020304" pitchFamily="18" charset="0"/>
              </a:rPr>
              <a:t>PSI</a:t>
            </a:r>
            <a:r>
              <a:rPr lang="zh-CN" altLang="en-US" sz="2400" b="1" dirty="0">
                <a:latin typeface="Times New Roman" panose="02020603050405020304" pitchFamily="18" charset="0"/>
              </a:rPr>
              <a:t>－</a:t>
            </a:r>
            <a:r>
              <a:rPr lang="en-US" altLang="zh-CN" sz="2400" b="1" dirty="0">
                <a:latin typeface="Times New Roman" panose="02020603050405020304" pitchFamily="18" charset="0"/>
              </a:rPr>
              <a:t>3</a:t>
            </a:r>
            <a:r>
              <a:rPr lang="zh-CN" altLang="en-US" sz="2400" b="1" dirty="0">
                <a:latin typeface="Times New Roman" panose="02020603050405020304" pitchFamily="18" charset="0"/>
              </a:rPr>
              <a:t>构成的模型机系统。 </a:t>
            </a:r>
            <a:endParaRPr lang="zh-CN" altLang="en-US" sz="2400" b="1" dirty="0">
              <a:latin typeface="Times New Roman" panose="02020603050405020304" pitchFamily="18" charset="0"/>
            </a:endParaRPr>
          </a:p>
          <a:p>
            <a:pPr algn="just" eaLnBrk="1" hangingPunct="1">
              <a:lnSpc>
                <a:spcPct val="110000"/>
              </a:lnSpc>
              <a:spcBef>
                <a:spcPct val="20000"/>
              </a:spcBef>
            </a:pPr>
            <a:r>
              <a:rPr lang="zh-CN" altLang="en-US" sz="2400" b="1" dirty="0">
                <a:latin typeface="Times New Roman" panose="02020603050405020304" pitchFamily="18" charset="0"/>
              </a:rPr>
              <a:t>我国自</a:t>
            </a:r>
            <a:r>
              <a:rPr lang="en-US" altLang="zh-CN" sz="2400" b="1" dirty="0">
                <a:latin typeface="Times New Roman" panose="02020603050405020304" pitchFamily="18" charset="0"/>
              </a:rPr>
              <a:t>1978</a:t>
            </a:r>
            <a:r>
              <a:rPr lang="zh-CN" altLang="en-US" sz="2400" b="1" dirty="0">
                <a:latin typeface="Times New Roman" panose="02020603050405020304" pitchFamily="18" charset="0"/>
              </a:rPr>
              <a:t>年开始把“智能模拟”作为国家科学技术发展规划的主要研究课题。</a:t>
            </a:r>
            <a:r>
              <a:rPr lang="en-US" altLang="zh-CN" sz="2400" b="1" dirty="0">
                <a:latin typeface="Times New Roman" panose="02020603050405020304" pitchFamily="18" charset="0"/>
              </a:rPr>
              <a:t>1981</a:t>
            </a:r>
            <a:r>
              <a:rPr lang="zh-CN" altLang="en-US" sz="2400" b="1" dirty="0">
                <a:latin typeface="Times New Roman" panose="02020603050405020304" pitchFamily="18" charset="0"/>
              </a:rPr>
              <a:t>年成立了中国人工智能学会。</a:t>
            </a:r>
            <a:endParaRPr lang="zh-CN" altLang="en-US" sz="2400" b="1" dirty="0">
              <a:latin typeface="Times New Roman" panose="02020603050405020304" pitchFamily="18" charset="0"/>
            </a:endParaRPr>
          </a:p>
          <a:p>
            <a:pPr algn="just" eaLnBrk="1" hangingPunct="1">
              <a:lnSpc>
                <a:spcPct val="110000"/>
              </a:lnSpc>
              <a:spcBef>
                <a:spcPct val="20000"/>
              </a:spcBef>
            </a:pPr>
            <a:r>
              <a:rPr lang="zh-CN" altLang="en-US" sz="2400" b="1" dirty="0">
                <a:latin typeface="Times New Roman" panose="02020603050405020304" pitchFamily="18" charset="0"/>
              </a:rPr>
              <a:t>现在，人工智能已经成为计算机、航空航天、军事装备、工业等众多领域的关键技术。</a:t>
            </a:r>
            <a:endParaRPr lang="zh-CN" altLang="en-US" sz="2400" b="1" dirty="0">
              <a:latin typeface="Times New Roman" panose="02020603050405020304" pitchFamily="18" charset="0"/>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灯片编号占位符 3"/>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43010" name="Rectangle 2"/>
          <p:cNvSpPr>
            <a:spLocks noGrp="1"/>
          </p:cNvSpPr>
          <p:nvPr>
            <p:ph type="title"/>
          </p:nvPr>
        </p:nvSpPr>
        <p:spPr/>
        <p:txBody>
          <a:bodyPr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1.2.3  </a:t>
            </a:r>
            <a:r>
              <a:rPr lang="zh-CN" altLang="en-US" sz="3600" b="0" dirty="0">
                <a:latin typeface="Times New Roman" panose="02020603050405020304" pitchFamily="18" charset="0"/>
                <a:ea typeface="黑体" panose="02010609060101010101" pitchFamily="49" charset="-122"/>
              </a:rPr>
              <a:t>发展（</a:t>
            </a:r>
            <a:r>
              <a:rPr lang="en-US" altLang="zh-CN" sz="3600" b="0" dirty="0">
                <a:latin typeface="Times New Roman" panose="02020603050405020304" pitchFamily="18" charset="0"/>
                <a:ea typeface="黑体" panose="02010609060101010101" pitchFamily="49" charset="-122"/>
              </a:rPr>
              <a:t>1970</a:t>
            </a:r>
            <a:r>
              <a:rPr lang="zh-CN" altLang="en-US" sz="3600" b="0" dirty="0">
                <a:latin typeface="Times New Roman" panose="02020603050405020304" pitchFamily="18" charset="0"/>
                <a:ea typeface="黑体" panose="02010609060101010101" pitchFamily="49" charset="-122"/>
              </a:rPr>
              <a:t>年－   ）</a:t>
            </a:r>
            <a:endParaRPr lang="en-US" altLang="ja-JP" sz="3600" b="0" dirty="0">
              <a:latin typeface="Times New Roman" panose="02020603050405020304" pitchFamily="18" charset="0"/>
              <a:ea typeface="黑体" panose="02010609060101010101" pitchFamily="49" charset="-122"/>
            </a:endParaRPr>
          </a:p>
        </p:txBody>
      </p:sp>
      <p:sp>
        <p:nvSpPr>
          <p:cNvPr id="43011" name="Rectangle 3"/>
          <p:cNvSpPr>
            <a:spLocks noGrp="1"/>
          </p:cNvSpPr>
          <p:nvPr>
            <p:ph idx="1"/>
          </p:nvPr>
        </p:nvSpPr>
        <p:spPr>
          <a:xfrm>
            <a:off x="609600" y="1752600"/>
            <a:ext cx="7848600" cy="3054350"/>
          </a:xfrm>
          <a:noFill/>
          <a:ln>
            <a:noFill/>
          </a:ln>
        </p:spPr>
        <p:txBody>
          <a:bodyPr anchor="t" anchorCtr="0"/>
          <a:lstStyle/>
          <a:p>
            <a:pPr algn="just" eaLnBrk="1" hangingPunct="1">
              <a:lnSpc>
                <a:spcPct val="110000"/>
              </a:lnSpc>
            </a:pPr>
            <a:r>
              <a:rPr lang="zh-CN" altLang="en-US" b="1" dirty="0">
                <a:latin typeface="Times New Roman" panose="02020603050405020304" pitchFamily="18" charset="0"/>
              </a:rPr>
              <a:t>人工智能已经走过了多年的历程，取得相当的进展，但人工智能仍然处于幼稚的婴幼儿阶段，现有的人工智能还达不到</a:t>
            </a:r>
            <a:r>
              <a:rPr lang="en-US" altLang="zh-CN" b="1" dirty="0">
                <a:latin typeface="Times New Roman" panose="02020603050405020304" pitchFamily="18" charset="0"/>
              </a:rPr>
              <a:t>4</a:t>
            </a:r>
            <a:r>
              <a:rPr lang="zh-CN" altLang="en-US" b="1" dirty="0">
                <a:latin typeface="Times New Roman" panose="02020603050405020304" pitchFamily="18" charset="0"/>
              </a:rPr>
              <a:t>岁幼儿的智能</a:t>
            </a:r>
            <a:endParaRPr lang="en-US" altLang="zh-CN" b="1" dirty="0">
              <a:latin typeface="Times New Roman" panose="02020603050405020304" pitchFamily="18" charset="0"/>
            </a:endParaRPr>
          </a:p>
          <a:p>
            <a:pPr algn="just" eaLnBrk="1" hangingPunct="1">
              <a:lnSpc>
                <a:spcPct val="110000"/>
              </a:lnSpc>
            </a:pPr>
            <a:r>
              <a:rPr lang="zh-CN" altLang="en-US" b="1" dirty="0">
                <a:latin typeface="Times New Roman" panose="02020603050405020304" pitchFamily="18" charset="0"/>
              </a:rPr>
              <a:t>人工智能蕴含着巨大的机会和乐趣！</a:t>
            </a:r>
            <a:endParaRPr lang="zh-CN" altLang="en-US" b="1" dirty="0">
              <a:latin typeface="Times New Roman" panose="02020603050405020304" pitchFamily="18" charset="0"/>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灯片编号占位符 3"/>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44034" name="Rectangle 2"/>
          <p:cNvSpPr>
            <a:spLocks noGrp="1"/>
          </p:cNvSpPr>
          <p:nvPr>
            <p:ph type="title"/>
          </p:nvPr>
        </p:nvSpPr>
        <p:spPr/>
        <p:txBody>
          <a:bodyPr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1.2.3  </a:t>
            </a:r>
            <a:r>
              <a:rPr lang="zh-CN" altLang="en-US" sz="3600" b="0" dirty="0">
                <a:latin typeface="Times New Roman" panose="02020603050405020304" pitchFamily="18" charset="0"/>
                <a:ea typeface="黑体" panose="02010609060101010101" pitchFamily="49" charset="-122"/>
              </a:rPr>
              <a:t>发展时间轴</a:t>
            </a:r>
            <a:endParaRPr lang="en-US" altLang="ja-JP" sz="3600" b="0" dirty="0">
              <a:latin typeface="Times New Roman" panose="02020603050405020304" pitchFamily="18" charset="0"/>
              <a:ea typeface="黑体" panose="02010609060101010101" pitchFamily="49" charset="-122"/>
            </a:endParaRPr>
          </a:p>
        </p:txBody>
      </p:sp>
      <p:pic>
        <p:nvPicPr>
          <p:cNvPr id="44035" name="Picture 2"/>
          <p:cNvPicPr>
            <a:picLocks noChangeAspect="1"/>
          </p:cNvPicPr>
          <p:nvPr/>
        </p:nvPicPr>
        <p:blipFill>
          <a:blip r:embed="rId1"/>
          <a:stretch>
            <a:fillRect/>
          </a:stretch>
        </p:blipFill>
        <p:spPr>
          <a:xfrm>
            <a:off x="152400" y="1447800"/>
            <a:ext cx="8794750" cy="4287838"/>
          </a:xfrm>
          <a:prstGeom prst="rect">
            <a:avLst/>
          </a:prstGeom>
          <a:noFill/>
          <a:ln w="9525">
            <a:noFill/>
          </a:ln>
        </p:spPr>
      </p:pic>
      <p:cxnSp>
        <p:nvCxnSpPr>
          <p:cNvPr id="6" name="直接连接符 5"/>
          <p:cNvCxnSpPr/>
          <p:nvPr/>
        </p:nvCxnSpPr>
        <p:spPr>
          <a:xfrm flipV="1">
            <a:off x="2057400" y="3581400"/>
            <a:ext cx="0" cy="381000"/>
          </a:xfrm>
          <a:prstGeom prst="line">
            <a:avLst/>
          </a:prstGeom>
        </p:spPr>
        <p:style>
          <a:lnRef idx="3">
            <a:schemeClr val="accent2"/>
          </a:lnRef>
          <a:fillRef idx="0">
            <a:schemeClr val="accent2"/>
          </a:fillRef>
          <a:effectRef idx="2">
            <a:schemeClr val="accent2"/>
          </a:effectRef>
          <a:fontRef idx="minor">
            <a:schemeClr val="tx1"/>
          </a:fontRef>
        </p:style>
      </p:cxnSp>
      <p:cxnSp>
        <p:nvCxnSpPr>
          <p:cNvPr id="7" name="直接连接符 6"/>
          <p:cNvCxnSpPr/>
          <p:nvPr>
            <p:custDataLst>
              <p:tags r:id="rId2"/>
            </p:custDataLst>
          </p:nvPr>
        </p:nvCxnSpPr>
        <p:spPr>
          <a:xfrm flipV="1">
            <a:off x="3733800" y="3581400"/>
            <a:ext cx="0" cy="381000"/>
          </a:xfrm>
          <a:prstGeom prst="line">
            <a:avLst/>
          </a:prstGeom>
        </p:spPr>
        <p:style>
          <a:lnRef idx="3">
            <a:schemeClr val="accent2"/>
          </a:lnRef>
          <a:fillRef idx="0">
            <a:schemeClr val="accent2"/>
          </a:fillRef>
          <a:effectRef idx="2">
            <a:schemeClr val="accent2"/>
          </a:effectRef>
          <a:fontRef idx="minor">
            <a:schemeClr val="tx1"/>
          </a:fontRef>
        </p:style>
      </p:cxnSp>
      <p:cxnSp>
        <p:nvCxnSpPr>
          <p:cNvPr id="8" name="直接连接符 7"/>
          <p:cNvCxnSpPr/>
          <p:nvPr>
            <p:custDataLst>
              <p:tags r:id="rId3"/>
            </p:custDataLst>
          </p:nvPr>
        </p:nvCxnSpPr>
        <p:spPr>
          <a:xfrm flipV="1">
            <a:off x="4724400" y="3581400"/>
            <a:ext cx="0" cy="381000"/>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直接连接符 8"/>
          <p:cNvCxnSpPr/>
          <p:nvPr>
            <p:custDataLst>
              <p:tags r:id="rId4"/>
            </p:custDataLst>
          </p:nvPr>
        </p:nvCxnSpPr>
        <p:spPr>
          <a:xfrm flipV="1">
            <a:off x="5334000" y="3581400"/>
            <a:ext cx="0" cy="3810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直接连接符 9"/>
          <p:cNvCxnSpPr/>
          <p:nvPr>
            <p:custDataLst>
              <p:tags r:id="rId5"/>
            </p:custDataLst>
          </p:nvPr>
        </p:nvCxnSpPr>
        <p:spPr>
          <a:xfrm flipV="1">
            <a:off x="6248400" y="3581400"/>
            <a:ext cx="0" cy="3810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 name="直接连接符 10"/>
          <p:cNvCxnSpPr/>
          <p:nvPr>
            <p:custDataLst>
              <p:tags r:id="rId6"/>
            </p:custDataLst>
          </p:nvPr>
        </p:nvCxnSpPr>
        <p:spPr>
          <a:xfrm flipV="1">
            <a:off x="6858000" y="3581400"/>
            <a:ext cx="0" cy="3810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直接连接符 11"/>
          <p:cNvCxnSpPr/>
          <p:nvPr>
            <p:custDataLst>
              <p:tags r:id="rId7"/>
            </p:custDataLst>
          </p:nvPr>
        </p:nvCxnSpPr>
        <p:spPr>
          <a:xfrm flipV="1">
            <a:off x="7696200" y="3581400"/>
            <a:ext cx="0" cy="381000"/>
          </a:xfrm>
          <a:prstGeom prst="line">
            <a:avLst/>
          </a:prstGeom>
        </p:spPr>
        <p:style>
          <a:lnRef idx="3">
            <a:schemeClr val="accent2"/>
          </a:lnRef>
          <a:fillRef idx="0">
            <a:schemeClr val="accent2"/>
          </a:fillRef>
          <a:effectRef idx="2">
            <a:schemeClr val="accent2"/>
          </a:effectRef>
          <a:fontRef idx="minor">
            <a:schemeClr val="tx1"/>
          </a:fontRef>
        </p:style>
      </p:cxnSp>
      <p:sp>
        <p:nvSpPr>
          <p:cNvPr id="13" name="文本框 12"/>
          <p:cNvSpPr txBox="1"/>
          <p:nvPr/>
        </p:nvSpPr>
        <p:spPr>
          <a:xfrm>
            <a:off x="2133600" y="3962400"/>
            <a:ext cx="1537970" cy="521970"/>
          </a:xfrm>
          <a:prstGeom prst="rect">
            <a:avLst/>
          </a:prstGeom>
          <a:noFill/>
        </p:spPr>
        <p:txBody>
          <a:bodyPr wrap="square" rtlCol="0">
            <a:spAutoFit/>
          </a:bodyPr>
          <a:lstStyle/>
          <a:p>
            <a:r>
              <a:rPr lang="en-US" altLang="zh-CN" sz="1400" b="1" dirty="0"/>
              <a:t>1956~1976</a:t>
            </a:r>
            <a:endParaRPr lang="en-US" altLang="zh-CN" sz="1400" b="1" dirty="0"/>
          </a:p>
          <a:p>
            <a:r>
              <a:rPr lang="zh-CN" altLang="en-US" sz="1400" b="1" dirty="0"/>
              <a:t>第一次繁荣期</a:t>
            </a:r>
            <a:endParaRPr lang="zh-CN" altLang="en-US" sz="1400" b="1" dirty="0"/>
          </a:p>
        </p:txBody>
      </p:sp>
      <p:sp>
        <p:nvSpPr>
          <p:cNvPr id="14" name="文本框 13"/>
          <p:cNvSpPr txBox="1"/>
          <p:nvPr>
            <p:custDataLst>
              <p:tags r:id="rId8"/>
            </p:custDataLst>
          </p:nvPr>
        </p:nvSpPr>
        <p:spPr>
          <a:xfrm>
            <a:off x="3671570" y="3048000"/>
            <a:ext cx="1537970" cy="521970"/>
          </a:xfrm>
          <a:prstGeom prst="rect">
            <a:avLst/>
          </a:prstGeom>
          <a:noFill/>
        </p:spPr>
        <p:txBody>
          <a:bodyPr wrap="square" rtlCol="0">
            <a:spAutoFit/>
          </a:bodyPr>
          <a:lstStyle/>
          <a:p>
            <a:r>
              <a:rPr lang="en-US" altLang="zh-CN" sz="1400" b="1"/>
              <a:t>1976~1982</a:t>
            </a:r>
            <a:endParaRPr lang="en-US" altLang="zh-CN" sz="1400" b="1"/>
          </a:p>
          <a:p>
            <a:r>
              <a:rPr lang="zh-CN" altLang="en-US" sz="1400" b="1"/>
              <a:t>第一次低谷期</a:t>
            </a:r>
            <a:endParaRPr lang="zh-CN" altLang="en-US" sz="1400" b="1"/>
          </a:p>
        </p:txBody>
      </p:sp>
      <p:sp>
        <p:nvSpPr>
          <p:cNvPr id="15" name="文本框 14"/>
          <p:cNvSpPr txBox="1"/>
          <p:nvPr>
            <p:custDataLst>
              <p:tags r:id="rId9"/>
            </p:custDataLst>
          </p:nvPr>
        </p:nvSpPr>
        <p:spPr>
          <a:xfrm>
            <a:off x="4648200" y="4038600"/>
            <a:ext cx="1537970" cy="521970"/>
          </a:xfrm>
          <a:prstGeom prst="rect">
            <a:avLst/>
          </a:prstGeom>
          <a:noFill/>
        </p:spPr>
        <p:txBody>
          <a:bodyPr wrap="square" rtlCol="0">
            <a:spAutoFit/>
          </a:bodyPr>
          <a:lstStyle/>
          <a:p>
            <a:r>
              <a:rPr lang="en-US" altLang="zh-CN" sz="1400" b="1"/>
              <a:t>1982~1987</a:t>
            </a:r>
            <a:endParaRPr lang="en-US" altLang="zh-CN" sz="1400" b="1"/>
          </a:p>
          <a:p>
            <a:r>
              <a:rPr lang="zh-CN" altLang="en-US" sz="1400" b="1"/>
              <a:t>第二次繁荣期</a:t>
            </a:r>
            <a:endParaRPr lang="zh-CN" altLang="en-US" sz="1400" b="1"/>
          </a:p>
        </p:txBody>
      </p:sp>
      <p:sp>
        <p:nvSpPr>
          <p:cNvPr id="16" name="文本框 15"/>
          <p:cNvSpPr txBox="1"/>
          <p:nvPr>
            <p:custDataLst>
              <p:tags r:id="rId10"/>
            </p:custDataLst>
          </p:nvPr>
        </p:nvSpPr>
        <p:spPr>
          <a:xfrm>
            <a:off x="5336540" y="3124200"/>
            <a:ext cx="1537970" cy="521970"/>
          </a:xfrm>
          <a:prstGeom prst="rect">
            <a:avLst/>
          </a:prstGeom>
          <a:noFill/>
        </p:spPr>
        <p:txBody>
          <a:bodyPr wrap="square" rtlCol="0">
            <a:spAutoFit/>
          </a:bodyPr>
          <a:lstStyle/>
          <a:p>
            <a:r>
              <a:rPr lang="en-US" altLang="zh-CN" sz="1400" b="1"/>
              <a:t>1987~1993</a:t>
            </a:r>
            <a:endParaRPr lang="en-US" altLang="zh-CN" sz="1400" b="1"/>
          </a:p>
          <a:p>
            <a:r>
              <a:rPr lang="zh-CN" altLang="en-US" sz="1400" b="1"/>
              <a:t>第二次低谷期</a:t>
            </a:r>
            <a:endParaRPr lang="zh-CN" altLang="en-US" sz="1400" b="1"/>
          </a:p>
        </p:txBody>
      </p:sp>
      <p:sp>
        <p:nvSpPr>
          <p:cNvPr id="17" name="文本框 16"/>
          <p:cNvSpPr txBox="1"/>
          <p:nvPr>
            <p:custDataLst>
              <p:tags r:id="rId11"/>
            </p:custDataLst>
          </p:nvPr>
        </p:nvSpPr>
        <p:spPr>
          <a:xfrm>
            <a:off x="6858000" y="4114800"/>
            <a:ext cx="1537970" cy="521970"/>
          </a:xfrm>
          <a:prstGeom prst="rect">
            <a:avLst/>
          </a:prstGeom>
          <a:noFill/>
        </p:spPr>
        <p:txBody>
          <a:bodyPr wrap="square" rtlCol="0">
            <a:spAutoFit/>
          </a:bodyPr>
          <a:lstStyle/>
          <a:p>
            <a:r>
              <a:rPr lang="en-US" altLang="zh-CN" sz="1400" b="1"/>
              <a:t>1997~2010</a:t>
            </a:r>
            <a:endParaRPr lang="en-US" altLang="zh-CN" sz="1400" b="1"/>
          </a:p>
          <a:p>
            <a:r>
              <a:rPr lang="zh-CN" altLang="en-US" sz="1400" b="1"/>
              <a:t>第三次繁荣期</a:t>
            </a:r>
            <a:endParaRPr lang="zh-CN" altLang="en-US" sz="1400" b="1"/>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灯片编号占位符 3"/>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9218" name="Rectangle 2"/>
          <p:cNvSpPr>
            <a:spLocks noGrp="1"/>
          </p:cNvSpPr>
          <p:nvPr>
            <p:ph type="title"/>
          </p:nvPr>
        </p:nvSpPr>
        <p:spPr/>
        <p:txBody>
          <a:bodyPr wrap="square" lIns="91440" tIns="45720" rIns="91440" bIns="45720" anchor="b" anchorCtr="0"/>
          <a:lstStyle/>
          <a:p>
            <a:pPr algn="ctr" eaLnBrk="1" hangingPunct="1"/>
            <a:r>
              <a:rPr lang="zh-CN" altLang="en-US" b="0" dirty="0">
                <a:latin typeface="Times New Roman" panose="02020603050405020304" pitchFamily="18" charset="0"/>
                <a:ea typeface="黑体" panose="02010609060101010101" pitchFamily="49" charset="-122"/>
              </a:rPr>
              <a:t>第</a:t>
            </a:r>
            <a:r>
              <a:rPr lang="en-US" altLang="zh-CN" b="0" dirty="0">
                <a:latin typeface="Times New Roman" panose="02020603050405020304" pitchFamily="18" charset="0"/>
                <a:ea typeface="黑体" panose="02010609060101010101" pitchFamily="49" charset="-122"/>
              </a:rPr>
              <a:t>1</a:t>
            </a:r>
            <a:r>
              <a:rPr lang="zh-CN" altLang="en-US" b="0" dirty="0">
                <a:latin typeface="Times New Roman" panose="02020603050405020304" pitchFamily="18" charset="0"/>
                <a:ea typeface="黑体" panose="02010609060101010101" pitchFamily="49" charset="-122"/>
              </a:rPr>
              <a:t>章   绪论</a:t>
            </a:r>
            <a:endParaRPr lang="zh-CN" altLang="en-US" b="0" dirty="0">
              <a:latin typeface="Times New Roman" panose="02020603050405020304" pitchFamily="18" charset="0"/>
              <a:ea typeface="黑体" panose="02010609060101010101" pitchFamily="49" charset="-122"/>
            </a:endParaRPr>
          </a:p>
        </p:txBody>
      </p:sp>
      <p:sp>
        <p:nvSpPr>
          <p:cNvPr id="9219" name="Rectangle 3"/>
          <p:cNvSpPr>
            <a:spLocks noGrp="1"/>
          </p:cNvSpPr>
          <p:nvPr>
            <p:ph idx="1"/>
          </p:nvPr>
        </p:nvSpPr>
        <p:spPr>
          <a:xfrm>
            <a:off x="152400" y="908050"/>
            <a:ext cx="5029200" cy="5400675"/>
          </a:xfrm>
          <a:noFill/>
          <a:ln>
            <a:noFill/>
          </a:ln>
        </p:spPr>
        <p:txBody>
          <a:bodyPr anchor="t" anchorCtr="0"/>
          <a:lstStyle/>
          <a:p>
            <a:pPr algn="just" eaLnBrk="1" hangingPunct="1">
              <a:lnSpc>
                <a:spcPct val="140000"/>
              </a:lnSpc>
            </a:pPr>
            <a:r>
              <a:rPr lang="en-US" altLang="zh-CN" sz="2600" b="1" dirty="0">
                <a:latin typeface="Times New Roman" panose="02020603050405020304" pitchFamily="18" charset="0"/>
                <a:cs typeface="Times New Roman" panose="02020603050405020304" pitchFamily="18" charset="0"/>
              </a:rPr>
              <a:t> 1956</a:t>
            </a:r>
            <a:r>
              <a:rPr lang="zh-CN" altLang="en-US" sz="2600" b="1" dirty="0">
                <a:latin typeface="宋体" pitchFamily="2" charset="-122"/>
              </a:rPr>
              <a:t>年正式提出人工智能</a:t>
            </a:r>
            <a:r>
              <a:rPr lang="zh-CN" altLang="en-US" sz="2600" b="1" dirty="0">
                <a:latin typeface="Times New Roman" panose="02020603050405020304" pitchFamily="18" charset="0"/>
              </a:rPr>
              <a:t>（</a:t>
            </a:r>
            <a:r>
              <a:rPr lang="en-US" altLang="zh-CN" sz="2600" b="1" dirty="0">
                <a:latin typeface="Times New Roman" panose="02020603050405020304" pitchFamily="18" charset="0"/>
              </a:rPr>
              <a:t>artificial intelligence, AI</a:t>
            </a:r>
            <a:r>
              <a:rPr lang="zh-CN" altLang="en-US" sz="2600" b="1" dirty="0">
                <a:latin typeface="Times New Roman" panose="02020603050405020304" pitchFamily="18" charset="0"/>
              </a:rPr>
              <a:t>）</a:t>
            </a:r>
            <a:r>
              <a:rPr lang="zh-CN" altLang="en-US" sz="2600" b="1" dirty="0">
                <a:latin typeface="宋体" pitchFamily="2" charset="-122"/>
              </a:rPr>
              <a:t>这个术语并把它作为一门新兴科学的名称。</a:t>
            </a:r>
            <a:endParaRPr lang="zh-CN" altLang="en-US" sz="2600" b="1" dirty="0">
              <a:latin typeface="宋体" pitchFamily="2" charset="-122"/>
            </a:endParaRPr>
          </a:p>
        </p:txBody>
      </p:sp>
      <p:grpSp>
        <p:nvGrpSpPr>
          <p:cNvPr id="9220" name="Group 6"/>
          <p:cNvGrpSpPr/>
          <p:nvPr/>
        </p:nvGrpSpPr>
        <p:grpSpPr>
          <a:xfrm>
            <a:off x="152400" y="3276600"/>
            <a:ext cx="5105400" cy="3128963"/>
            <a:chOff x="144" y="1437"/>
            <a:chExt cx="4896" cy="1971"/>
          </a:xfrm>
        </p:grpSpPr>
        <p:sp>
          <p:nvSpPr>
            <p:cNvPr id="9221" name="Rectangle 5"/>
            <p:cNvSpPr/>
            <p:nvPr/>
          </p:nvSpPr>
          <p:spPr>
            <a:xfrm>
              <a:off x="144" y="1437"/>
              <a:ext cx="4896" cy="1971"/>
            </a:xfrm>
            <a:prstGeom prst="rect">
              <a:avLst/>
            </a:prstGeom>
            <a:noFill/>
            <a:ln w="9525">
              <a:noFill/>
            </a:ln>
          </p:spPr>
          <p:txBody>
            <a:bodyPr anchor="t" anchorCtr="0">
              <a:spAutoFit/>
            </a:bodyPr>
            <a:lstStyle/>
            <a:p>
              <a:pPr>
                <a:lnSpc>
                  <a:spcPct val="140000"/>
                </a:lnSpc>
                <a:spcBef>
                  <a:spcPct val="50000"/>
                </a:spcBef>
                <a:buClr>
                  <a:schemeClr val="accent2"/>
                </a:buClr>
                <a:buFont typeface="Wingdings" panose="05000000000000000000" pitchFamily="2" charset="2"/>
                <a:buChar char="o"/>
              </a:pPr>
              <a:r>
                <a:rPr lang="en-US" altLang="zh-CN" sz="2800" b="1" dirty="0">
                  <a:latin typeface="Times New Roman" panose="02020603050405020304" pitchFamily="18" charset="0"/>
                  <a:ea typeface="宋体" pitchFamily="2" charset="-122"/>
                  <a:cs typeface="Times New Roman" panose="02020603050405020304" pitchFamily="18" charset="0"/>
                </a:rPr>
                <a:t>   20</a:t>
              </a:r>
              <a:r>
                <a:rPr lang="zh-CN" altLang="en-US" sz="2800" b="1" dirty="0">
                  <a:latin typeface="宋体" pitchFamily="2" charset="-122"/>
                  <a:ea typeface="宋体" pitchFamily="2" charset="-122"/>
                </a:rPr>
                <a:t>世纪三大科学技术成就：</a:t>
              </a:r>
              <a:endParaRPr lang="zh-CN" altLang="en-US" sz="2800" b="1" dirty="0">
                <a:latin typeface="宋体" pitchFamily="2" charset="-122"/>
                <a:ea typeface="宋体" pitchFamily="2" charset="-122"/>
              </a:endParaRPr>
            </a:p>
            <a:p>
              <a:pPr>
                <a:lnSpc>
                  <a:spcPct val="140000"/>
                </a:lnSpc>
                <a:spcBef>
                  <a:spcPct val="50000"/>
                </a:spcBef>
                <a:buClr>
                  <a:schemeClr val="accent2"/>
                </a:buClr>
                <a:buFont typeface="Wingdings" panose="05000000000000000000" pitchFamily="2" charset="2"/>
              </a:pPr>
              <a:r>
                <a:rPr lang="zh-CN" altLang="en-US" sz="2800" b="1" dirty="0">
                  <a:latin typeface="宋体" pitchFamily="2" charset="-122"/>
                  <a:ea typeface="宋体" pitchFamily="2" charset="-122"/>
                </a:rPr>
                <a:t>       空间技术</a:t>
              </a:r>
              <a:endParaRPr lang="zh-CN" altLang="en-US" sz="2800" b="1" dirty="0">
                <a:latin typeface="宋体" pitchFamily="2" charset="-122"/>
                <a:ea typeface="宋体" pitchFamily="2" charset="-122"/>
              </a:endParaRPr>
            </a:p>
            <a:p>
              <a:pPr>
                <a:lnSpc>
                  <a:spcPct val="140000"/>
                </a:lnSpc>
                <a:spcBef>
                  <a:spcPct val="50000"/>
                </a:spcBef>
                <a:buClr>
                  <a:schemeClr val="accent2"/>
                </a:buClr>
                <a:buFont typeface="Wingdings" panose="05000000000000000000" pitchFamily="2" charset="2"/>
              </a:pPr>
              <a:r>
                <a:rPr lang="zh-CN" altLang="en-US" sz="2800" b="1" dirty="0">
                  <a:latin typeface="宋体" pitchFamily="2" charset="-122"/>
                  <a:ea typeface="宋体" pitchFamily="2" charset="-122"/>
                </a:rPr>
                <a:t>       原子能技术</a:t>
              </a:r>
              <a:endParaRPr lang="zh-CN" altLang="en-US" sz="2800" b="1" dirty="0">
                <a:latin typeface="宋体" pitchFamily="2" charset="-122"/>
                <a:ea typeface="宋体" pitchFamily="2" charset="-122"/>
              </a:endParaRPr>
            </a:p>
            <a:p>
              <a:pPr>
                <a:lnSpc>
                  <a:spcPct val="140000"/>
                </a:lnSpc>
                <a:spcBef>
                  <a:spcPct val="50000"/>
                </a:spcBef>
                <a:buClr>
                  <a:schemeClr val="accent2"/>
                </a:buClr>
                <a:buFont typeface="Wingdings" panose="05000000000000000000" pitchFamily="2" charset="2"/>
              </a:pPr>
              <a:r>
                <a:rPr lang="zh-CN" altLang="en-US" sz="2800" b="1" dirty="0">
                  <a:latin typeface="宋体" pitchFamily="2" charset="-122"/>
                  <a:ea typeface="宋体" pitchFamily="2" charset="-122"/>
                </a:rPr>
                <a:t>       人工智能</a:t>
              </a:r>
              <a:endParaRPr lang="zh-CN" altLang="en-US" sz="2800" b="1" dirty="0">
                <a:latin typeface="宋体" pitchFamily="2" charset="-122"/>
                <a:ea typeface="宋体" pitchFamily="2" charset="-122"/>
              </a:endParaRPr>
            </a:p>
          </p:txBody>
        </p:sp>
        <p:sp>
          <p:nvSpPr>
            <p:cNvPr id="9222" name="AutoShape 4"/>
            <p:cNvSpPr/>
            <p:nvPr/>
          </p:nvSpPr>
          <p:spPr>
            <a:xfrm>
              <a:off x="1056" y="2256"/>
              <a:ext cx="192" cy="960"/>
            </a:xfrm>
            <a:prstGeom prst="leftBrace">
              <a:avLst>
                <a:gd name="adj1" fmla="val 41620"/>
                <a:gd name="adj2" fmla="val 50000"/>
              </a:avLst>
            </a:prstGeom>
            <a:noFill/>
            <a:ln w="25400" cap="flat" cmpd="sng">
              <a:solidFill>
                <a:schemeClr val="tx1"/>
              </a:solidFill>
              <a:prstDash val="solid"/>
              <a:round/>
              <a:headEnd type="none" w="med" len="med"/>
              <a:tailEnd type="none" w="med" len="med"/>
            </a:ln>
          </p:spPr>
          <p:txBody>
            <a:bodyPr wrap="none" anchor="ctr" anchorCtr="0"/>
            <a:lstStyle/>
            <a:p>
              <a:endParaRPr lang="zh-CN" altLang="en-US" dirty="0">
                <a:latin typeface="Verdana" panose="020B0804030504040204" pitchFamily="34" charset="0"/>
                <a:ea typeface="宋体" pitchFamily="2" charset="-122"/>
              </a:endParaRPr>
            </a:p>
          </p:txBody>
        </p:sp>
      </p:grpSp>
      <p:pic>
        <p:nvPicPr>
          <p:cNvPr id="9223" name="Picture 8" descr="spaceshuttle"/>
          <p:cNvPicPr>
            <a:picLocks noChangeAspect="1"/>
          </p:cNvPicPr>
          <p:nvPr/>
        </p:nvPicPr>
        <p:blipFill>
          <a:blip r:embed="rId1"/>
          <a:stretch>
            <a:fillRect/>
          </a:stretch>
        </p:blipFill>
        <p:spPr>
          <a:xfrm>
            <a:off x="5257800" y="762000"/>
            <a:ext cx="3916363" cy="5638800"/>
          </a:xfrm>
          <a:prstGeom prst="rect">
            <a:avLst/>
          </a:prstGeom>
          <a:noFill/>
          <a:ln w="9525">
            <a:noFill/>
          </a:ln>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灯片编号占位符 3"/>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45058" name="Rectangle 2"/>
          <p:cNvSpPr>
            <a:spLocks noGrp="1"/>
          </p:cNvSpPr>
          <p:nvPr>
            <p:ph type="title"/>
          </p:nvPr>
        </p:nvSpPr>
        <p:spPr/>
        <p:txBody>
          <a:bodyPr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1.2.3  </a:t>
            </a:r>
            <a:r>
              <a:rPr lang="zh-CN" altLang="en-US" sz="3600" b="0" dirty="0">
                <a:latin typeface="Times New Roman" panose="02020603050405020304" pitchFamily="18" charset="0"/>
                <a:ea typeface="黑体" panose="02010609060101010101" pitchFamily="49" charset="-122"/>
              </a:rPr>
              <a:t>未来发展</a:t>
            </a:r>
            <a:endParaRPr lang="en-US" altLang="ja-JP" sz="3600" b="0" dirty="0">
              <a:latin typeface="Times New Roman" panose="02020603050405020304" pitchFamily="18" charset="0"/>
              <a:ea typeface="黑体" panose="02010609060101010101" pitchFamily="49" charset="-122"/>
            </a:endParaRPr>
          </a:p>
        </p:txBody>
      </p:sp>
      <p:pic>
        <p:nvPicPr>
          <p:cNvPr id="45059" name="Picture 2"/>
          <p:cNvPicPr>
            <a:picLocks noChangeAspect="1"/>
          </p:cNvPicPr>
          <p:nvPr/>
        </p:nvPicPr>
        <p:blipFill>
          <a:blip r:embed="rId1"/>
          <a:stretch>
            <a:fillRect/>
          </a:stretch>
        </p:blipFill>
        <p:spPr>
          <a:xfrm>
            <a:off x="288925" y="1152525"/>
            <a:ext cx="8320088" cy="5172075"/>
          </a:xfrm>
          <a:prstGeom prst="rect">
            <a:avLst/>
          </a:prstGeom>
          <a:noFill/>
          <a:ln w="9525">
            <a:noFill/>
          </a:ln>
        </p:spPr>
      </p:pic>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灯片编号占位符 3"/>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46082" name="TextBox 5"/>
          <p:cNvSpPr txBox="1"/>
          <p:nvPr/>
        </p:nvSpPr>
        <p:spPr>
          <a:xfrm>
            <a:off x="990600" y="677863"/>
            <a:ext cx="7315200" cy="2143125"/>
          </a:xfrm>
          <a:prstGeom prst="rect">
            <a:avLst/>
          </a:prstGeom>
          <a:noFill/>
          <a:ln w="9525">
            <a:noFill/>
          </a:ln>
        </p:spPr>
        <p:txBody>
          <a:bodyPr anchor="ctr" anchorCtr="0"/>
          <a:lstStyle/>
          <a:p>
            <a:r>
              <a:rPr lang="zh-CN" altLang="en-US" sz="2600" dirty="0">
                <a:solidFill>
                  <a:srgbClr val="000000"/>
                </a:solidFill>
                <a:latin typeface="微软雅黑" charset="-122"/>
                <a:ea typeface="微软雅黑" charset="-122"/>
                <a:sym typeface="微软雅黑" charset="-122"/>
              </a:rPr>
              <a:t>正式采用“人工智能”这一术语是在哪一年？</a:t>
            </a:r>
            <a:endParaRPr lang="zh-CN" altLang="en-US" sz="2600" dirty="0">
              <a:solidFill>
                <a:srgbClr val="000000"/>
              </a:solidFill>
              <a:latin typeface="微软雅黑" charset="-122"/>
              <a:ea typeface="微软雅黑" charset="-122"/>
              <a:sym typeface="微软雅黑" charset="-122"/>
            </a:endParaRPr>
          </a:p>
        </p:txBody>
      </p:sp>
      <p:sp>
        <p:nvSpPr>
          <p:cNvPr id="46083" name="TextBox 6"/>
          <p:cNvSpPr txBox="1"/>
          <p:nvPr/>
        </p:nvSpPr>
        <p:spPr>
          <a:xfrm>
            <a:off x="1828800" y="2786063"/>
            <a:ext cx="6400800" cy="642937"/>
          </a:xfrm>
          <a:prstGeom prst="rect">
            <a:avLst/>
          </a:prstGeom>
          <a:noFill/>
          <a:ln w="9525">
            <a:noFill/>
          </a:ln>
        </p:spPr>
        <p:txBody>
          <a:bodyPr anchor="ctr" anchorCtr="0"/>
          <a:lstStyle/>
          <a:p>
            <a:r>
              <a:rPr lang="en-US" altLang="zh-CN" sz="2600" dirty="0">
                <a:solidFill>
                  <a:srgbClr val="000000"/>
                </a:solidFill>
                <a:latin typeface="微软雅黑" charset="-122"/>
                <a:ea typeface="微软雅黑" charset="-122"/>
                <a:sym typeface="微软雅黑" charset="-122"/>
              </a:rPr>
              <a:t>1936</a:t>
            </a:r>
            <a:r>
              <a:rPr lang="zh-CN" altLang="en-US" sz="2600" dirty="0">
                <a:solidFill>
                  <a:srgbClr val="000000"/>
                </a:solidFill>
                <a:latin typeface="微软雅黑" charset="-122"/>
                <a:ea typeface="微软雅黑" charset="-122"/>
                <a:sym typeface="微软雅黑" charset="-122"/>
              </a:rPr>
              <a:t>年</a:t>
            </a:r>
            <a:endParaRPr lang="zh-CN" altLang="en-US" sz="2600" dirty="0">
              <a:solidFill>
                <a:srgbClr val="000000"/>
              </a:solidFill>
              <a:latin typeface="微软雅黑" charset="-122"/>
              <a:ea typeface="微软雅黑" charset="-122"/>
              <a:sym typeface="微软雅黑" charset="-122"/>
            </a:endParaRPr>
          </a:p>
        </p:txBody>
      </p:sp>
      <p:sp>
        <p:nvSpPr>
          <p:cNvPr id="46084" name="TextBox 7"/>
          <p:cNvSpPr txBox="1"/>
          <p:nvPr/>
        </p:nvSpPr>
        <p:spPr>
          <a:xfrm>
            <a:off x="1828800" y="3643313"/>
            <a:ext cx="6400800" cy="642937"/>
          </a:xfrm>
          <a:prstGeom prst="rect">
            <a:avLst/>
          </a:prstGeom>
          <a:noFill/>
          <a:ln w="9525">
            <a:noFill/>
          </a:ln>
        </p:spPr>
        <p:txBody>
          <a:bodyPr anchor="ctr" anchorCtr="0"/>
          <a:lstStyle/>
          <a:p>
            <a:r>
              <a:rPr lang="en-US" altLang="zh-CN" sz="2600" dirty="0">
                <a:solidFill>
                  <a:srgbClr val="000000"/>
                </a:solidFill>
                <a:latin typeface="微软雅黑" charset="-122"/>
                <a:ea typeface="微软雅黑" charset="-122"/>
                <a:sym typeface="微软雅黑" charset="-122"/>
              </a:rPr>
              <a:t>1956</a:t>
            </a:r>
            <a:r>
              <a:rPr lang="zh-CN" altLang="en-US" sz="2600" dirty="0">
                <a:solidFill>
                  <a:srgbClr val="000000"/>
                </a:solidFill>
                <a:latin typeface="微软雅黑" charset="-122"/>
                <a:ea typeface="微软雅黑" charset="-122"/>
                <a:sym typeface="微软雅黑" charset="-122"/>
              </a:rPr>
              <a:t>年</a:t>
            </a:r>
            <a:endParaRPr lang="zh-CN" altLang="en-US" sz="2600" dirty="0">
              <a:solidFill>
                <a:srgbClr val="000000"/>
              </a:solidFill>
              <a:latin typeface="微软雅黑" charset="-122"/>
              <a:ea typeface="微软雅黑" charset="-122"/>
              <a:sym typeface="微软雅黑" charset="-122"/>
            </a:endParaRPr>
          </a:p>
        </p:txBody>
      </p:sp>
      <p:sp>
        <p:nvSpPr>
          <p:cNvPr id="46085" name="TextBox 8"/>
          <p:cNvSpPr txBox="1"/>
          <p:nvPr/>
        </p:nvSpPr>
        <p:spPr>
          <a:xfrm>
            <a:off x="1828800" y="4500563"/>
            <a:ext cx="6400800" cy="642937"/>
          </a:xfrm>
          <a:prstGeom prst="rect">
            <a:avLst/>
          </a:prstGeom>
          <a:noFill/>
          <a:ln w="9525">
            <a:noFill/>
          </a:ln>
        </p:spPr>
        <p:txBody>
          <a:bodyPr anchor="ctr" anchorCtr="0"/>
          <a:lstStyle/>
          <a:p>
            <a:r>
              <a:rPr lang="en-US" altLang="zh-CN" sz="2600" dirty="0">
                <a:solidFill>
                  <a:srgbClr val="000000"/>
                </a:solidFill>
                <a:latin typeface="微软雅黑" charset="-122"/>
                <a:ea typeface="微软雅黑" charset="-122"/>
                <a:sym typeface="微软雅黑" charset="-122"/>
              </a:rPr>
              <a:t>1977</a:t>
            </a:r>
            <a:r>
              <a:rPr lang="zh-CN" altLang="en-US" sz="2600" dirty="0">
                <a:solidFill>
                  <a:srgbClr val="000000"/>
                </a:solidFill>
                <a:latin typeface="微软雅黑" charset="-122"/>
                <a:ea typeface="微软雅黑" charset="-122"/>
                <a:sym typeface="微软雅黑" charset="-122"/>
              </a:rPr>
              <a:t>年</a:t>
            </a:r>
            <a:endParaRPr lang="zh-CN" altLang="en-US" sz="2600" dirty="0">
              <a:solidFill>
                <a:srgbClr val="000000"/>
              </a:solidFill>
              <a:latin typeface="微软雅黑" charset="-122"/>
              <a:ea typeface="微软雅黑" charset="-122"/>
              <a:sym typeface="微软雅黑" charset="-122"/>
            </a:endParaRPr>
          </a:p>
        </p:txBody>
      </p:sp>
      <p:sp>
        <p:nvSpPr>
          <p:cNvPr id="46086" name="TextBox 9"/>
          <p:cNvSpPr txBox="1"/>
          <p:nvPr/>
        </p:nvSpPr>
        <p:spPr>
          <a:xfrm>
            <a:off x="1828800" y="5357813"/>
            <a:ext cx="6400800" cy="642937"/>
          </a:xfrm>
          <a:prstGeom prst="rect">
            <a:avLst/>
          </a:prstGeom>
          <a:noFill/>
          <a:ln w="9525">
            <a:noFill/>
          </a:ln>
        </p:spPr>
        <p:txBody>
          <a:bodyPr anchor="ctr" anchorCtr="0"/>
          <a:lstStyle/>
          <a:p>
            <a:r>
              <a:rPr lang="en-US" altLang="zh-CN" sz="2600" dirty="0">
                <a:solidFill>
                  <a:srgbClr val="000000"/>
                </a:solidFill>
                <a:latin typeface="微软雅黑" charset="-122"/>
                <a:ea typeface="微软雅黑" charset="-122"/>
                <a:sym typeface="微软雅黑" charset="-122"/>
              </a:rPr>
              <a:t>1981</a:t>
            </a:r>
            <a:r>
              <a:rPr lang="zh-CN" altLang="en-US" sz="2600" dirty="0">
                <a:solidFill>
                  <a:srgbClr val="000000"/>
                </a:solidFill>
                <a:latin typeface="微软雅黑" charset="-122"/>
                <a:ea typeface="微软雅黑" charset="-122"/>
                <a:sym typeface="微软雅黑" charset="-122"/>
              </a:rPr>
              <a:t>年</a:t>
            </a:r>
            <a:endParaRPr lang="zh-CN" altLang="en-US" sz="2600" dirty="0">
              <a:solidFill>
                <a:srgbClr val="000000"/>
              </a:solidFill>
              <a:latin typeface="微软雅黑" charset="-122"/>
              <a:ea typeface="微软雅黑" charset="-122"/>
              <a:sym typeface="微软雅黑" charset="-122"/>
            </a:endParaRPr>
          </a:p>
        </p:txBody>
      </p:sp>
      <p:sp>
        <p:nvSpPr>
          <p:cNvPr id="11" name="椭圆 10"/>
          <p:cNvSpPr>
            <a:spLocks noChangeAspect="1"/>
          </p:cNvSpPr>
          <p:nvPr/>
        </p:nvSpPr>
        <p:spPr>
          <a:xfrm>
            <a:off x="1114425" y="2849563"/>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rgbClr val="FFFFFF"/>
                </a:solidFill>
                <a:effectLst/>
                <a:uLnTx/>
                <a:uFillTx/>
                <a:latin typeface="微软雅黑" charset="-122"/>
                <a:ea typeface="微软雅黑" charset="-122"/>
                <a:cs typeface="+mn-cs"/>
                <a:sym typeface="微软雅黑" charset="-122"/>
              </a:rPr>
              <a:t>A</a:t>
            </a:r>
            <a:endParaRPr kumimoji="0" lang="zh-CN" altLang="en-US" sz="1600" b="0" i="0" u="none" strike="noStrike" kern="1200" cap="none" spc="0" normalizeH="0" baseline="0" noProof="0">
              <a:ln>
                <a:noFill/>
              </a:ln>
              <a:solidFill>
                <a:srgbClr val="FFFFFF"/>
              </a:solidFill>
              <a:effectLst/>
              <a:uLnTx/>
              <a:uFillTx/>
              <a:latin typeface="微软雅黑" charset="-122"/>
              <a:ea typeface="微软雅黑" charset="-122"/>
              <a:cs typeface="+mn-cs"/>
              <a:sym typeface="微软雅黑" charset="-122"/>
            </a:endParaRPr>
          </a:p>
        </p:txBody>
      </p:sp>
      <p:sp>
        <p:nvSpPr>
          <p:cNvPr id="12" name="椭圆 11"/>
          <p:cNvSpPr>
            <a:spLocks noChangeAspect="1"/>
          </p:cNvSpPr>
          <p:nvPr/>
        </p:nvSpPr>
        <p:spPr>
          <a:xfrm>
            <a:off x="1114425" y="3706813"/>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rgbClr val="FFFFFF"/>
                </a:solidFill>
                <a:effectLst/>
                <a:uLnTx/>
                <a:uFillTx/>
                <a:latin typeface="微软雅黑" charset="-122"/>
                <a:ea typeface="微软雅黑" charset="-122"/>
                <a:cs typeface="+mn-cs"/>
                <a:sym typeface="微软雅黑" charset="-122"/>
              </a:rPr>
              <a:t>B</a:t>
            </a:r>
            <a:endParaRPr kumimoji="0" lang="zh-CN" altLang="en-US" sz="1600" b="0" i="0" u="none" strike="noStrike" kern="1200" cap="none" spc="0" normalizeH="0" baseline="0" noProof="0">
              <a:ln>
                <a:noFill/>
              </a:ln>
              <a:solidFill>
                <a:srgbClr val="FFFFFF"/>
              </a:solidFill>
              <a:effectLst/>
              <a:uLnTx/>
              <a:uFillTx/>
              <a:latin typeface="微软雅黑" charset="-122"/>
              <a:ea typeface="微软雅黑" charset="-122"/>
              <a:cs typeface="+mn-cs"/>
              <a:sym typeface="微软雅黑" charset="-122"/>
            </a:endParaRPr>
          </a:p>
        </p:txBody>
      </p:sp>
      <p:sp>
        <p:nvSpPr>
          <p:cNvPr id="13" name="椭圆 12"/>
          <p:cNvSpPr>
            <a:spLocks noChangeAspect="1"/>
          </p:cNvSpPr>
          <p:nvPr/>
        </p:nvSpPr>
        <p:spPr>
          <a:xfrm>
            <a:off x="1114425" y="4564063"/>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rgbClr val="FFFFFF"/>
                </a:solidFill>
                <a:effectLst/>
                <a:uLnTx/>
                <a:uFillTx/>
                <a:latin typeface="微软雅黑" charset="-122"/>
                <a:ea typeface="微软雅黑" charset="-122"/>
                <a:cs typeface="+mn-cs"/>
                <a:sym typeface="微软雅黑" charset="-122"/>
              </a:rPr>
              <a:t>C</a:t>
            </a:r>
            <a:endParaRPr kumimoji="0" lang="zh-CN" altLang="en-US" sz="1600" b="0" i="0" u="none" strike="noStrike" kern="1200" cap="none" spc="0" normalizeH="0" baseline="0" noProof="0">
              <a:ln>
                <a:noFill/>
              </a:ln>
              <a:solidFill>
                <a:srgbClr val="FFFFFF"/>
              </a:solidFill>
              <a:effectLst/>
              <a:uLnTx/>
              <a:uFillTx/>
              <a:latin typeface="微软雅黑" charset="-122"/>
              <a:ea typeface="微软雅黑" charset="-122"/>
              <a:cs typeface="+mn-cs"/>
              <a:sym typeface="微软雅黑" charset="-122"/>
            </a:endParaRPr>
          </a:p>
        </p:txBody>
      </p:sp>
      <p:sp>
        <p:nvSpPr>
          <p:cNvPr id="14" name="椭圆 13"/>
          <p:cNvSpPr>
            <a:spLocks noChangeAspect="1"/>
          </p:cNvSpPr>
          <p:nvPr/>
        </p:nvSpPr>
        <p:spPr>
          <a:xfrm>
            <a:off x="1114425" y="5421313"/>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rgbClr val="FFFFFF"/>
                </a:solidFill>
                <a:effectLst/>
                <a:uLnTx/>
                <a:uFillTx/>
                <a:latin typeface="微软雅黑" charset="-122"/>
                <a:ea typeface="微软雅黑" charset="-122"/>
                <a:cs typeface="+mn-cs"/>
                <a:sym typeface="微软雅黑" charset="-122"/>
              </a:rPr>
              <a:t>D</a:t>
            </a:r>
            <a:endParaRPr kumimoji="0" lang="zh-CN" altLang="en-US" sz="1600" b="0" i="0" u="none" strike="noStrike" kern="1200" cap="none" spc="0" normalizeH="0" baseline="0" noProof="0">
              <a:ln>
                <a:noFill/>
              </a:ln>
              <a:solidFill>
                <a:srgbClr val="FFFFFF"/>
              </a:solidFill>
              <a:effectLst/>
              <a:uLnTx/>
              <a:uFillTx/>
              <a:latin typeface="微软雅黑" charset="-122"/>
              <a:ea typeface="微软雅黑" charset="-122"/>
              <a:cs typeface="+mn-cs"/>
              <a:sym typeface="微软雅黑" charset="-122"/>
            </a:endParaRPr>
          </a:p>
        </p:txBody>
      </p:sp>
      <p:sp>
        <p:nvSpPr>
          <p:cNvPr id="15" name="圆角矩形 14"/>
          <p:cNvSpPr/>
          <p:nvPr/>
        </p:nvSpPr>
        <p:spPr>
          <a:xfrm>
            <a:off x="6172200" y="6215063"/>
            <a:ext cx="1543050" cy="411163"/>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0" i="0" u="none" strike="noStrike" kern="1200" cap="none" spc="0" normalizeH="0" baseline="0" noProof="0">
                <a:ln>
                  <a:noFill/>
                </a:ln>
                <a:solidFill>
                  <a:srgbClr val="FFFFFF"/>
                </a:solidFill>
                <a:effectLst/>
                <a:uLnTx/>
                <a:uFillTx/>
                <a:latin typeface="微软雅黑" charset="-122"/>
                <a:ea typeface="微软雅黑" charset="-122"/>
                <a:cs typeface="+mn-cs"/>
                <a:sym typeface="微软雅黑" charset="-122"/>
              </a:rPr>
              <a:t>提交</a:t>
            </a:r>
            <a:endParaRPr kumimoji="0" lang="zh-CN" altLang="en-US" sz="1600" b="0" i="0" u="none" strike="noStrike" kern="1200" cap="none" spc="0" normalizeH="0" baseline="0" noProof="0">
              <a:ln>
                <a:noFill/>
              </a:ln>
              <a:solidFill>
                <a:srgbClr val="FFFFFF"/>
              </a:solidFill>
              <a:effectLst/>
              <a:uLnTx/>
              <a:uFillTx/>
              <a:latin typeface="微软雅黑" charset="-122"/>
              <a:ea typeface="微软雅黑" charset="-122"/>
              <a:cs typeface="+mn-cs"/>
              <a:sym typeface="微软雅黑" charset="-122"/>
            </a:endParaRPr>
          </a:p>
        </p:txBody>
      </p:sp>
      <p:grpSp>
        <p:nvGrpSpPr>
          <p:cNvPr id="46092" name="组合 2"/>
          <p:cNvGrpSpPr/>
          <p:nvPr/>
        </p:nvGrpSpPr>
        <p:grpSpPr>
          <a:xfrm>
            <a:off x="0" y="0"/>
            <a:ext cx="9144000" cy="635000"/>
            <a:chOff x="0" y="0"/>
            <a:chExt cx="9144000" cy="635000"/>
          </a:xfrm>
        </p:grpSpPr>
        <p:sp>
          <p:nvSpPr>
            <p:cNvPr id="16" name="TitleBackground"/>
            <p:cNvSpPr/>
            <p:nvPr/>
          </p:nvSpPr>
          <p:spPr bwMode="auto">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17" name="ColorBlock"/>
            <p:cNvSpPr/>
            <p:nvPr/>
          </p:nvSpPr>
          <p:spPr bwMode="auto">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46095" name="TypeText"/>
            <p:cNvSpPr txBox="1"/>
            <p:nvPr/>
          </p:nvSpPr>
          <p:spPr>
            <a:xfrm>
              <a:off x="254000" y="0"/>
              <a:ext cx="1905000" cy="635000"/>
            </a:xfrm>
            <a:prstGeom prst="rect">
              <a:avLst/>
            </a:prstGeom>
            <a:noFill/>
            <a:ln w="9525">
              <a:noFill/>
            </a:ln>
          </p:spPr>
          <p:txBody>
            <a:bodyPr wrap="none" anchor="ctr" anchorCtr="0"/>
            <a:lstStyle/>
            <a:p>
              <a:r>
                <a:rPr lang="zh-CN" altLang="en-US" sz="2600" dirty="0">
                  <a:solidFill>
                    <a:srgbClr val="000000"/>
                  </a:solidFill>
                  <a:latin typeface="微软雅黑" charset="-122"/>
                  <a:ea typeface="微软雅黑" charset="-122"/>
                  <a:sym typeface="微软雅黑" charset="-122"/>
                </a:rPr>
                <a:t>投票</a:t>
              </a:r>
              <a:endParaRPr lang="zh-CN" altLang="en-US" sz="2600" dirty="0">
                <a:solidFill>
                  <a:srgbClr val="000000"/>
                </a:solidFill>
                <a:latin typeface="微软雅黑" charset="-122"/>
                <a:ea typeface="微软雅黑" charset="-122"/>
                <a:sym typeface="微软雅黑" charset="-122"/>
              </a:endParaRPr>
            </a:p>
          </p:txBody>
        </p:sp>
        <p:sp>
          <p:nvSpPr>
            <p:cNvPr id="46096" name="TipText"/>
            <p:cNvSpPr txBox="1"/>
            <p:nvPr/>
          </p:nvSpPr>
          <p:spPr>
            <a:xfrm>
              <a:off x="1195705" y="109220"/>
              <a:ext cx="2286000" cy="508000"/>
            </a:xfrm>
            <a:prstGeom prst="rect">
              <a:avLst/>
            </a:prstGeom>
            <a:noFill/>
            <a:ln w="9525">
              <a:noFill/>
            </a:ln>
          </p:spPr>
          <p:txBody>
            <a:bodyPr wrap="none" anchor="ctr" anchorCtr="0"/>
            <a:lstStyle/>
            <a:p>
              <a:r>
                <a:rPr lang="zh-CN" altLang="en-US" sz="2000" dirty="0">
                  <a:solidFill>
                    <a:srgbClr val="808080"/>
                  </a:solidFill>
                  <a:latin typeface="微软雅黑" charset="-122"/>
                  <a:ea typeface="微软雅黑" charset="-122"/>
                  <a:sym typeface="微软雅黑" charset="-122"/>
                </a:rPr>
                <a:t>最多可选</a:t>
              </a:r>
              <a:r>
                <a:rPr lang="en-US" altLang="zh-CN" sz="2000" dirty="0">
                  <a:solidFill>
                    <a:srgbClr val="808080"/>
                  </a:solidFill>
                  <a:latin typeface="微软雅黑" charset="-122"/>
                  <a:ea typeface="微软雅黑" charset="-122"/>
                  <a:sym typeface="微软雅黑" charset="-122"/>
                </a:rPr>
                <a:t>1</a:t>
              </a:r>
              <a:r>
                <a:rPr lang="zh-CN" altLang="en-US" sz="2000" dirty="0">
                  <a:solidFill>
                    <a:srgbClr val="808080"/>
                  </a:solidFill>
                  <a:latin typeface="微软雅黑" charset="-122"/>
                  <a:ea typeface="微软雅黑" charset="-122"/>
                  <a:sym typeface="微软雅黑" charset="-122"/>
                </a:rPr>
                <a:t>项</a:t>
              </a:r>
              <a:endParaRPr lang="zh-CN" altLang="en-US" sz="2000" dirty="0">
                <a:solidFill>
                  <a:srgbClr val="808080"/>
                </a:solidFill>
                <a:latin typeface="微软雅黑" charset="-122"/>
                <a:ea typeface="微软雅黑" charset="-122"/>
                <a:sym typeface="微软雅黑" charset="-122"/>
              </a:endParaRPr>
            </a:p>
          </p:txBody>
        </p:sp>
      </p:grpSp>
      <p:pic>
        <p:nvPicPr>
          <p:cNvPr id="46097" name="图片 4"/>
          <p:cNvPicPr/>
          <p:nvPr/>
        </p:nvPicPr>
        <p:blipFill>
          <a:blip r:embed="rId1"/>
          <a:stretch>
            <a:fillRect/>
          </a:stretch>
        </p:blipFill>
        <p:spPr>
          <a:xfrm>
            <a:off x="7594600" y="63500"/>
            <a:ext cx="1422400" cy="508000"/>
          </a:xfrm>
          <a:prstGeom prst="rect">
            <a:avLst/>
          </a:prstGeom>
          <a:noFill/>
          <a:ln w="9525">
            <a:noFill/>
          </a:ln>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灯片编号占位符 3"/>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47106" name="Rectangle 2"/>
          <p:cNvSpPr>
            <a:spLocks noGrp="1"/>
          </p:cNvSpPr>
          <p:nvPr>
            <p:ph type="title"/>
          </p:nvPr>
        </p:nvSpPr>
        <p:spPr/>
        <p:txBody>
          <a:bodyPr wrap="square" lIns="91440" tIns="45720" rIns="91440" bIns="45720" anchor="b" anchorCtr="0"/>
          <a:lstStyle/>
          <a:p>
            <a:pPr eaLnBrk="1" hangingPunct="1"/>
            <a:r>
              <a:rPr lang="zh-CN" altLang="en-US" sz="3600" b="0" dirty="0">
                <a:latin typeface="Times New Roman" panose="02020603050405020304" pitchFamily="18" charset="0"/>
                <a:ea typeface="黑体" panose="02010609060101010101" pitchFamily="49" charset="-122"/>
              </a:rPr>
              <a:t>第</a:t>
            </a:r>
            <a:r>
              <a:rPr lang="en-US" altLang="zh-CN" sz="3600" b="0" dirty="0">
                <a:latin typeface="Times New Roman" panose="02020603050405020304" pitchFamily="18" charset="0"/>
                <a:ea typeface="黑体" panose="02010609060101010101" pitchFamily="49" charset="-122"/>
              </a:rPr>
              <a:t>1</a:t>
            </a:r>
            <a:r>
              <a:rPr lang="zh-CN" altLang="en-US" sz="3600" b="0" dirty="0">
                <a:latin typeface="Times New Roman" panose="02020603050405020304" pitchFamily="18" charset="0"/>
                <a:ea typeface="黑体" panose="02010609060101010101" pitchFamily="49" charset="-122"/>
              </a:rPr>
              <a:t>章  绪论</a:t>
            </a:r>
            <a:endParaRPr lang="zh-CN" altLang="en-US" sz="3600" b="0" dirty="0">
              <a:latin typeface="Times New Roman" panose="02020603050405020304" pitchFamily="18" charset="0"/>
              <a:ea typeface="黑体" panose="02010609060101010101" pitchFamily="49" charset="-122"/>
            </a:endParaRPr>
          </a:p>
        </p:txBody>
      </p:sp>
      <p:sp>
        <p:nvSpPr>
          <p:cNvPr id="47107" name="Rectangle 3"/>
          <p:cNvSpPr>
            <a:spLocks noGrp="1"/>
          </p:cNvSpPr>
          <p:nvPr>
            <p:ph idx="1"/>
          </p:nvPr>
        </p:nvSpPr>
        <p:spPr>
          <a:xfrm>
            <a:off x="457200" y="1000125"/>
            <a:ext cx="8435975" cy="5400675"/>
          </a:xfrm>
          <a:noFill/>
          <a:ln>
            <a:noFill/>
          </a:ln>
        </p:spPr>
        <p:txBody>
          <a:bodyPr anchor="t" anchorCtr="0"/>
          <a:lstStyle/>
          <a:p>
            <a:pPr eaLnBrk="1" hangingPunct="1">
              <a:lnSpc>
                <a:spcPct val="160000"/>
              </a:lnSpc>
            </a:pPr>
            <a:r>
              <a:rPr lang="en-US" altLang="zh-CN" b="1" dirty="0">
                <a:latin typeface="Times New Roman" panose="02020603050405020304" pitchFamily="18" charset="0"/>
              </a:rPr>
              <a:t>1.1  </a:t>
            </a:r>
            <a:r>
              <a:rPr lang="zh-CN" altLang="en-US" b="1" dirty="0">
                <a:latin typeface="Times New Roman" panose="02020603050405020304" pitchFamily="18" charset="0"/>
              </a:rPr>
              <a:t>人工智能的基本概念 </a:t>
            </a:r>
            <a:endParaRPr lang="zh-CN" altLang="en-US" b="1" dirty="0">
              <a:latin typeface="Times New Roman" panose="02020603050405020304" pitchFamily="18" charset="0"/>
            </a:endParaRPr>
          </a:p>
          <a:p>
            <a:pPr eaLnBrk="1" hangingPunct="1">
              <a:lnSpc>
                <a:spcPct val="160000"/>
              </a:lnSpc>
            </a:pPr>
            <a:r>
              <a:rPr lang="en-US" altLang="zh-CN" b="1" dirty="0">
                <a:latin typeface="Times New Roman" panose="02020603050405020304" pitchFamily="18" charset="0"/>
              </a:rPr>
              <a:t>1.2  </a:t>
            </a:r>
            <a:r>
              <a:rPr lang="zh-CN" altLang="en-US" b="1" dirty="0">
                <a:latin typeface="Times New Roman" panose="02020603050405020304" pitchFamily="18" charset="0"/>
              </a:rPr>
              <a:t>人工智能的发展简史 </a:t>
            </a:r>
            <a:endParaRPr lang="zh-CN" altLang="en-US" b="1" dirty="0">
              <a:latin typeface="Times New Roman" panose="02020603050405020304" pitchFamily="18" charset="0"/>
            </a:endParaRPr>
          </a:p>
          <a:p>
            <a:pPr eaLnBrk="1" hangingPunct="1">
              <a:lnSpc>
                <a:spcPct val="160000"/>
              </a:lnSpc>
              <a:buClr>
                <a:srgbClr val="0000FF"/>
              </a:buClr>
              <a:buSzPct val="150000"/>
              <a:buChar char="ü"/>
            </a:pPr>
            <a:r>
              <a:rPr lang="en-US" altLang="zh-CN" b="1" dirty="0">
                <a:solidFill>
                  <a:srgbClr val="0000FF"/>
                </a:solidFill>
                <a:latin typeface="Times New Roman" panose="02020603050405020304" pitchFamily="18" charset="0"/>
              </a:rPr>
              <a:t>1.3  </a:t>
            </a:r>
            <a:r>
              <a:rPr lang="zh-CN" altLang="en-US" b="1" dirty="0">
                <a:solidFill>
                  <a:srgbClr val="0000FF"/>
                </a:solidFill>
                <a:latin typeface="Times New Roman" panose="02020603050405020304" pitchFamily="18" charset="0"/>
              </a:rPr>
              <a:t>人工智能研究的基本内容</a:t>
            </a:r>
            <a:endParaRPr lang="zh-CN" altLang="en-US" b="1" dirty="0">
              <a:solidFill>
                <a:srgbClr val="0000FF"/>
              </a:solidFill>
              <a:latin typeface="Times New Roman" panose="02020603050405020304" pitchFamily="18" charset="0"/>
            </a:endParaRPr>
          </a:p>
          <a:p>
            <a:pPr eaLnBrk="1" hangingPunct="1">
              <a:lnSpc>
                <a:spcPct val="160000"/>
              </a:lnSpc>
            </a:pPr>
            <a:r>
              <a:rPr lang="en-US" altLang="zh-CN" b="1" dirty="0">
                <a:latin typeface="Times New Roman" panose="02020603050405020304" pitchFamily="18" charset="0"/>
              </a:rPr>
              <a:t>1.4  </a:t>
            </a:r>
            <a:r>
              <a:rPr lang="zh-CN" altLang="en-US" b="1" dirty="0">
                <a:latin typeface="Times New Roman" panose="02020603050405020304" pitchFamily="18" charset="0"/>
              </a:rPr>
              <a:t>人工智能的主要研究领域</a:t>
            </a:r>
            <a:endParaRPr lang="en-US" altLang="zh-CN" b="1" dirty="0">
              <a:latin typeface="Times New Roman" panose="02020603050405020304" pitchFamily="18" charset="0"/>
            </a:endParaRPr>
          </a:p>
          <a:p>
            <a:pPr eaLnBrk="1" hangingPunct="1">
              <a:lnSpc>
                <a:spcPct val="160000"/>
              </a:lnSpc>
            </a:pPr>
            <a:r>
              <a:rPr lang="zh-CN" altLang="en-US" b="1" dirty="0">
                <a:latin typeface="Times New Roman" panose="02020603050405020304" pitchFamily="18" charset="0"/>
              </a:rPr>
              <a:t> </a:t>
            </a:r>
            <a:r>
              <a:rPr lang="en-US" altLang="zh-CN" b="1" dirty="0">
                <a:latin typeface="Times New Roman" panose="02020603050405020304" pitchFamily="18" charset="0"/>
              </a:rPr>
              <a:t>1.5  </a:t>
            </a:r>
            <a:r>
              <a:rPr lang="zh-CN" altLang="en-US" b="1" dirty="0">
                <a:latin typeface="Times New Roman" panose="02020603050405020304" pitchFamily="18" charset="0"/>
              </a:rPr>
              <a:t>人工智能的实现途径</a:t>
            </a:r>
            <a:endParaRPr lang="en-US" altLang="zh-CN" b="1" dirty="0">
              <a:latin typeface="Times New Roman" panose="02020603050405020304" pitchFamily="18" charset="0"/>
            </a:endParaRPr>
          </a:p>
          <a:p>
            <a:pPr eaLnBrk="1" hangingPunct="1">
              <a:lnSpc>
                <a:spcPct val="160000"/>
              </a:lnSpc>
            </a:pPr>
            <a:r>
              <a:rPr lang="en-US" altLang="zh-CN" b="1" dirty="0">
                <a:latin typeface="Times New Roman" panose="02020603050405020304" pitchFamily="18" charset="0"/>
              </a:rPr>
              <a:t>1.6  </a:t>
            </a:r>
            <a:r>
              <a:rPr lang="zh-CN" altLang="en-US" b="1" dirty="0">
                <a:latin typeface="Times New Roman" panose="02020603050405020304" pitchFamily="18" charset="0"/>
              </a:rPr>
              <a:t>人工智能与数学</a:t>
            </a:r>
            <a:endParaRPr lang="zh-CN" altLang="en-US" b="1" dirty="0">
              <a:latin typeface="Times New Roman" panose="02020603050405020304" pitchFamily="18" charset="0"/>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灯片编号占位符 3"/>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48130" name="Rectangle 4"/>
          <p:cNvSpPr>
            <a:spLocks noGrp="1"/>
          </p:cNvSpPr>
          <p:nvPr>
            <p:ph type="title"/>
          </p:nvPr>
        </p:nvSpPr>
        <p:spPr/>
        <p:txBody>
          <a:bodyPr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1.3  </a:t>
            </a:r>
            <a:r>
              <a:rPr lang="zh-CN" altLang="en-US" sz="3600" b="0" dirty="0">
                <a:latin typeface="Times New Roman" panose="02020603050405020304" pitchFamily="18" charset="0"/>
                <a:ea typeface="黑体" panose="02010609060101010101" pitchFamily="49" charset="-122"/>
              </a:rPr>
              <a:t>人工智能研究的基本内容</a:t>
            </a:r>
            <a:endParaRPr lang="zh-CN" altLang="en-US" sz="3600" b="0" dirty="0">
              <a:latin typeface="Times New Roman" panose="02020603050405020304" pitchFamily="18" charset="0"/>
              <a:ea typeface="黑体" panose="02010609060101010101" pitchFamily="49" charset="-122"/>
            </a:endParaRPr>
          </a:p>
        </p:txBody>
      </p:sp>
      <p:sp>
        <p:nvSpPr>
          <p:cNvPr id="48131" name="Rectangle 5"/>
          <p:cNvSpPr>
            <a:spLocks noGrp="1"/>
          </p:cNvSpPr>
          <p:nvPr>
            <p:ph idx="1"/>
          </p:nvPr>
        </p:nvSpPr>
        <p:spPr>
          <a:noFill/>
          <a:ln>
            <a:noFill/>
          </a:ln>
        </p:spPr>
        <p:txBody>
          <a:bodyPr anchor="t" anchorCtr="0"/>
          <a:lstStyle/>
          <a:p>
            <a:pPr marL="0" indent="0" eaLnBrk="1" hangingPunct="1">
              <a:buClr>
                <a:schemeClr val="tx1"/>
              </a:buClr>
              <a:buFont typeface="Wingdings" panose="05000000000000000000" pitchFamily="2" charset="2"/>
              <a:buAutoNum type="arabicPeriod"/>
            </a:pPr>
            <a:r>
              <a:rPr lang="en-US" altLang="zh-CN" b="1" dirty="0">
                <a:latin typeface="Times New Roman" panose="02020603050405020304" pitchFamily="18" charset="0"/>
              </a:rPr>
              <a:t> </a:t>
            </a:r>
            <a:r>
              <a:rPr lang="zh-CN" altLang="en-US" b="1" dirty="0">
                <a:latin typeface="Times New Roman" panose="02020603050405020304" pitchFamily="18" charset="0"/>
              </a:rPr>
              <a:t>知识表示</a:t>
            </a:r>
            <a:r>
              <a:rPr lang="zh-CN" altLang="en-US" b="1" dirty="0"/>
              <a:t> </a:t>
            </a:r>
            <a:endParaRPr lang="zh-CN" altLang="en-US" b="1" dirty="0"/>
          </a:p>
          <a:p>
            <a:pPr marL="0" indent="0" eaLnBrk="1" hangingPunct="1">
              <a:buBlip>
                <a:blip r:embed="rId1"/>
              </a:buBlip>
            </a:pPr>
            <a:r>
              <a:rPr lang="zh-CN" altLang="en-US" b="1" dirty="0">
                <a:latin typeface="Times New Roman" panose="02020603050405020304" pitchFamily="18" charset="0"/>
              </a:rPr>
              <a:t> </a:t>
            </a:r>
            <a:r>
              <a:rPr lang="zh-CN" altLang="en-US" sz="2600" b="1" dirty="0">
                <a:latin typeface="Times New Roman" panose="02020603050405020304" pitchFamily="18" charset="0"/>
              </a:rPr>
              <a:t>知识表示</a:t>
            </a:r>
            <a:r>
              <a:rPr lang="zh-CN" altLang="en-US" sz="2600" dirty="0">
                <a:latin typeface="Times New Roman" panose="02020603050405020304" pitchFamily="18" charset="0"/>
              </a:rPr>
              <a:t>：将人类知识形式化或者模型化。</a:t>
            </a:r>
            <a:endParaRPr lang="zh-CN" altLang="en-US" sz="2600" dirty="0">
              <a:latin typeface="Times New Roman" panose="02020603050405020304" pitchFamily="18" charset="0"/>
            </a:endParaRPr>
          </a:p>
          <a:p>
            <a:pPr marL="0" indent="0" eaLnBrk="1" hangingPunct="1">
              <a:buBlip>
                <a:blip r:embed="rId1"/>
              </a:buBlip>
            </a:pPr>
            <a:r>
              <a:rPr lang="zh-CN" altLang="en-US" sz="2600" dirty="0">
                <a:latin typeface="Times New Roman" panose="02020603050405020304" pitchFamily="18" charset="0"/>
              </a:rPr>
              <a:t> </a:t>
            </a:r>
            <a:r>
              <a:rPr lang="zh-CN" altLang="en-US" sz="2600" b="1" dirty="0">
                <a:latin typeface="Times New Roman" panose="02020603050405020304" pitchFamily="18" charset="0"/>
              </a:rPr>
              <a:t>知识表示方法</a:t>
            </a:r>
            <a:r>
              <a:rPr lang="zh-CN" altLang="en-US" sz="2600" dirty="0">
                <a:latin typeface="Times New Roman" panose="02020603050405020304" pitchFamily="18" charset="0"/>
              </a:rPr>
              <a:t>：符号表示法、连接机制表示法。</a:t>
            </a:r>
            <a:endParaRPr lang="zh-CN" altLang="en-US" sz="2600" dirty="0">
              <a:latin typeface="Times New Roman" panose="02020603050405020304" pitchFamily="18" charset="0"/>
            </a:endParaRPr>
          </a:p>
        </p:txBody>
      </p:sp>
      <p:sp>
        <p:nvSpPr>
          <p:cNvPr id="48132" name="Text Box 6"/>
          <p:cNvSpPr txBox="1"/>
          <p:nvPr/>
        </p:nvSpPr>
        <p:spPr>
          <a:xfrm>
            <a:off x="304800" y="3124200"/>
            <a:ext cx="8534400" cy="3078163"/>
          </a:xfrm>
          <a:prstGeom prst="rect">
            <a:avLst/>
          </a:prstGeom>
          <a:solidFill>
            <a:srgbClr val="FFFFFF"/>
          </a:solidFill>
          <a:ln w="9525" cap="flat" cmpd="sng">
            <a:solidFill>
              <a:srgbClr val="808080"/>
            </a:solidFill>
            <a:prstDash val="solid"/>
            <a:miter/>
            <a:headEnd type="none" w="med" len="med"/>
            <a:tailEnd type="none" w="med" len="med"/>
          </a:ln>
        </p:spPr>
        <p:txBody>
          <a:bodyPr anchor="t" anchorCtr="0">
            <a:spAutoFit/>
          </a:bodyPr>
          <a:lstStyle/>
          <a:p>
            <a:pPr marL="190500" indent="-190500" algn="just">
              <a:spcBef>
                <a:spcPct val="50000"/>
              </a:spcBef>
              <a:buClr>
                <a:srgbClr val="0000FF"/>
              </a:buClr>
              <a:buFont typeface="Wingdings" panose="05000000000000000000" pitchFamily="2" charset="2"/>
              <a:buChar char="§"/>
            </a:pPr>
            <a:r>
              <a:rPr lang="zh-CN" altLang="en-US" sz="2600" b="1" dirty="0">
                <a:latin typeface="宋体" pitchFamily="2" charset="-122"/>
                <a:ea typeface="宋体" pitchFamily="2" charset="-122"/>
              </a:rPr>
              <a:t>符号表示法</a:t>
            </a:r>
            <a:r>
              <a:rPr lang="zh-CN" altLang="en-US" sz="2600" dirty="0">
                <a:latin typeface="宋体" pitchFamily="2" charset="-122"/>
                <a:ea typeface="宋体" pitchFamily="2" charset="-122"/>
              </a:rPr>
              <a:t>：用各种包含具体含义的符号，以各种不同的方式和顺序组合起来表示知识的一类方法。例如，一阶谓词逻辑、产生式等。</a:t>
            </a:r>
            <a:r>
              <a:rPr lang="zh-CN" altLang="en-US" sz="2600" dirty="0">
                <a:latin typeface="Verdana" panose="020B0804030504040204" pitchFamily="34" charset="0"/>
                <a:ea typeface="宋体" pitchFamily="2" charset="-122"/>
              </a:rPr>
              <a:t> </a:t>
            </a:r>
            <a:endParaRPr lang="zh-CN" altLang="en-US" sz="2600" dirty="0">
              <a:latin typeface="Verdana" panose="020B0804030504040204" pitchFamily="34" charset="0"/>
              <a:ea typeface="宋体" pitchFamily="2" charset="-122"/>
            </a:endParaRPr>
          </a:p>
          <a:p>
            <a:pPr marL="190500" indent="-190500" algn="just">
              <a:spcBef>
                <a:spcPct val="50000"/>
              </a:spcBef>
              <a:buClr>
                <a:srgbClr val="0000FF"/>
              </a:buClr>
              <a:buFont typeface="Wingdings" panose="05000000000000000000" pitchFamily="2" charset="2"/>
              <a:buChar char="§"/>
            </a:pPr>
            <a:r>
              <a:rPr lang="zh-CN" altLang="en-US" sz="2600" b="1" dirty="0">
                <a:latin typeface="宋体" pitchFamily="2" charset="-122"/>
                <a:ea typeface="宋体" pitchFamily="2" charset="-122"/>
              </a:rPr>
              <a:t>连接机制表示法</a:t>
            </a:r>
            <a:r>
              <a:rPr lang="zh-CN" altLang="en-US" sz="2600" dirty="0">
                <a:latin typeface="宋体" pitchFamily="2" charset="-122"/>
                <a:ea typeface="宋体" pitchFamily="2" charset="-122"/>
              </a:rPr>
              <a:t>：把各种物理对象以不同的方式及顺序连接起来，并在其间互相传递及加工各种包含具体意义的信息，以此来表示相关的概念及知识。例如，神经网络等。</a:t>
            </a:r>
            <a:r>
              <a:rPr lang="zh-CN" altLang="en-US" sz="2600" dirty="0">
                <a:latin typeface="Verdana" panose="020B0804030504040204" pitchFamily="34" charset="0"/>
                <a:ea typeface="宋体" pitchFamily="2" charset="-122"/>
              </a:rPr>
              <a:t> </a:t>
            </a:r>
            <a:endParaRPr lang="zh-CN" altLang="en-US" sz="2600" dirty="0">
              <a:latin typeface="Verdana" panose="020B0804030504040204" pitchFamily="34" charset="0"/>
              <a:ea typeface="宋体" pitchFamily="2" charset="-122"/>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灯片编号占位符 3"/>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49154" name="Rectangle 6"/>
          <p:cNvSpPr>
            <a:spLocks noGrp="1"/>
          </p:cNvSpPr>
          <p:nvPr>
            <p:ph type="title"/>
          </p:nvPr>
        </p:nvSpPr>
        <p:spPr/>
        <p:txBody>
          <a:bodyPr wrap="square" lIns="91440" tIns="45720" rIns="91440" bIns="45720" anchor="b" anchorCtr="0"/>
          <a:lstStyle/>
          <a:p>
            <a:pPr eaLnBrk="1" hangingPunct="1"/>
            <a:br>
              <a:rPr lang="en-US" altLang="zh-CN" dirty="0"/>
            </a:br>
            <a:r>
              <a:rPr lang="en-US" altLang="zh-CN" dirty="0"/>
              <a:t> </a:t>
            </a:r>
            <a:br>
              <a:rPr lang="en-US" altLang="zh-CN" dirty="0"/>
            </a:br>
            <a:br>
              <a:rPr lang="en-US" altLang="zh-CN" dirty="0"/>
            </a:br>
            <a:br>
              <a:rPr lang="en-US" altLang="zh-CN" dirty="0"/>
            </a:br>
            <a:r>
              <a:rPr lang="en-US" altLang="zh-CN" dirty="0"/>
              <a:t> 2. </a:t>
            </a:r>
            <a:r>
              <a:rPr lang="zh-CN" altLang="en-US" dirty="0"/>
              <a:t>机器感知 </a:t>
            </a:r>
            <a:endParaRPr lang="en-US" altLang="ja-JP" dirty="0"/>
          </a:p>
        </p:txBody>
      </p:sp>
      <p:sp>
        <p:nvSpPr>
          <p:cNvPr id="49155" name="Rectangle 7"/>
          <p:cNvSpPr>
            <a:spLocks noGrp="1"/>
          </p:cNvSpPr>
          <p:nvPr>
            <p:ph idx="1"/>
          </p:nvPr>
        </p:nvSpPr>
        <p:spPr>
          <a:xfrm>
            <a:off x="349250" y="990600"/>
            <a:ext cx="8642350" cy="2139950"/>
          </a:xfrm>
          <a:noFill/>
          <a:ln>
            <a:noFill/>
          </a:ln>
        </p:spPr>
        <p:txBody>
          <a:bodyPr anchor="t" anchorCtr="0"/>
          <a:lstStyle/>
          <a:p>
            <a:pPr eaLnBrk="1" hangingPunct="1">
              <a:buNone/>
            </a:pPr>
            <a:r>
              <a:rPr lang="en-US" altLang="zh-CN" dirty="0">
                <a:latin typeface="Times New Roman" panose="02020603050405020304" pitchFamily="18" charset="0"/>
              </a:rPr>
              <a:t>2. </a:t>
            </a:r>
            <a:r>
              <a:rPr lang="zh-CN" altLang="en-US" b="1" dirty="0">
                <a:latin typeface="Times New Roman" panose="02020603050405020304" pitchFamily="18" charset="0"/>
              </a:rPr>
              <a:t>机器感知</a:t>
            </a:r>
            <a:r>
              <a:rPr lang="zh-CN" altLang="en-US" dirty="0">
                <a:latin typeface="Times New Roman" panose="02020603050405020304" pitchFamily="18" charset="0"/>
              </a:rPr>
              <a:t> </a:t>
            </a:r>
            <a:endParaRPr lang="zh-CN" altLang="en-US" dirty="0">
              <a:latin typeface="Times New Roman" panose="02020603050405020304" pitchFamily="18" charset="0"/>
            </a:endParaRPr>
          </a:p>
          <a:p>
            <a:pPr eaLnBrk="1" hangingPunct="1"/>
            <a:r>
              <a:rPr lang="zh-CN" altLang="en-US" sz="2600" dirty="0">
                <a:latin typeface="Times New Roman" panose="02020603050405020304" pitchFamily="18" charset="0"/>
              </a:rPr>
              <a:t>机器感知：使机器（计算机）具有类似于人的感知能力。以机器视觉</a:t>
            </a:r>
            <a:r>
              <a:rPr lang="en-US" altLang="zh-CN" sz="2600" dirty="0">
                <a:latin typeface="Times New Roman" panose="02020603050405020304" pitchFamily="18" charset="0"/>
              </a:rPr>
              <a:t>(machine vision)</a:t>
            </a:r>
            <a:r>
              <a:rPr lang="zh-CN" altLang="en-US" sz="2600" dirty="0">
                <a:latin typeface="Times New Roman" panose="02020603050405020304" pitchFamily="18" charset="0"/>
              </a:rPr>
              <a:t>与机器听觉为主。</a:t>
            </a:r>
            <a:endParaRPr lang="zh-CN" altLang="en-US" sz="2600" dirty="0">
              <a:latin typeface="Times New Roman" panose="02020603050405020304" pitchFamily="18" charset="0"/>
            </a:endParaRPr>
          </a:p>
        </p:txBody>
      </p:sp>
      <p:sp>
        <p:nvSpPr>
          <p:cNvPr id="49156" name="Rectangle 5"/>
          <p:cNvSpPr/>
          <p:nvPr/>
        </p:nvSpPr>
        <p:spPr>
          <a:xfrm>
            <a:off x="0" y="0"/>
            <a:ext cx="9144000" cy="765175"/>
          </a:xfrm>
          <a:prstGeom prst="rect">
            <a:avLst/>
          </a:prstGeom>
          <a:solidFill>
            <a:srgbClr val="A50021"/>
          </a:solidFill>
          <a:ln w="9525">
            <a:noFill/>
          </a:ln>
        </p:spPr>
        <p:txBody>
          <a:bodyPr anchor="b" anchorCtr="0"/>
          <a:lstStyle/>
          <a:p>
            <a:pPr indent="176530"/>
            <a:r>
              <a:rPr lang="en-US" altLang="zh-CN" sz="3600" dirty="0">
                <a:solidFill>
                  <a:schemeClr val="bg1"/>
                </a:solidFill>
                <a:latin typeface="Times New Roman" panose="02020603050405020304" pitchFamily="18" charset="0"/>
                <a:ea typeface="黑体" panose="02010609060101010101" pitchFamily="49" charset="-122"/>
              </a:rPr>
              <a:t>1.3  </a:t>
            </a:r>
            <a:r>
              <a:rPr lang="zh-CN" altLang="en-US" sz="3600" dirty="0">
                <a:solidFill>
                  <a:schemeClr val="bg1"/>
                </a:solidFill>
                <a:latin typeface="Times New Roman" panose="02020603050405020304" pitchFamily="18" charset="0"/>
                <a:ea typeface="黑体" panose="02010609060101010101" pitchFamily="49" charset="-122"/>
              </a:rPr>
              <a:t>人工智能研究的基本内容</a:t>
            </a:r>
            <a:endParaRPr lang="zh-CN" altLang="en-US" sz="3600" dirty="0">
              <a:solidFill>
                <a:schemeClr val="bg1"/>
              </a:solidFill>
              <a:latin typeface="Times New Roman" panose="02020603050405020304" pitchFamily="18" charset="0"/>
              <a:ea typeface="黑体" panose="02010609060101010101" pitchFamily="49" charset="-122"/>
            </a:endParaRPr>
          </a:p>
        </p:txBody>
      </p:sp>
      <p:sp>
        <p:nvSpPr>
          <p:cNvPr id="49157" name="Rectangle 8"/>
          <p:cNvSpPr/>
          <p:nvPr/>
        </p:nvSpPr>
        <p:spPr>
          <a:xfrm>
            <a:off x="327025" y="2825750"/>
            <a:ext cx="8642350" cy="2139950"/>
          </a:xfrm>
          <a:prstGeom prst="rect">
            <a:avLst/>
          </a:prstGeom>
          <a:noFill/>
          <a:ln w="9525">
            <a:noFill/>
          </a:ln>
        </p:spPr>
        <p:txBody>
          <a:bodyPr anchor="t" anchorCtr="0"/>
          <a:lstStyle/>
          <a:p>
            <a:pPr marL="469900" indent="-469900">
              <a:lnSpc>
                <a:spcPct val="120000"/>
              </a:lnSpc>
              <a:spcBef>
                <a:spcPct val="40000"/>
              </a:spcBef>
              <a:buClr>
                <a:schemeClr val="accent2"/>
              </a:buClr>
              <a:buFont typeface="Wingdings" panose="05000000000000000000" pitchFamily="2" charset="2"/>
            </a:pPr>
            <a:r>
              <a:rPr lang="en-US" altLang="zh-CN" sz="2800" dirty="0">
                <a:latin typeface="Times New Roman" panose="02020603050405020304" pitchFamily="18" charset="0"/>
                <a:ea typeface="宋体" pitchFamily="2" charset="-122"/>
              </a:rPr>
              <a:t>3. </a:t>
            </a:r>
            <a:r>
              <a:rPr lang="zh-CN" altLang="en-US" sz="2800" b="1" dirty="0">
                <a:latin typeface="Times New Roman" panose="02020603050405020304" pitchFamily="18" charset="0"/>
                <a:ea typeface="宋体" pitchFamily="2" charset="-122"/>
              </a:rPr>
              <a:t>机器思维</a:t>
            </a:r>
            <a:endParaRPr lang="zh-CN" altLang="en-US" sz="2800" b="1" dirty="0">
              <a:latin typeface="Times New Roman" panose="02020603050405020304" pitchFamily="18" charset="0"/>
              <a:ea typeface="宋体" pitchFamily="2" charset="-122"/>
            </a:endParaRPr>
          </a:p>
          <a:p>
            <a:pPr marL="469900" indent="-469900">
              <a:lnSpc>
                <a:spcPct val="120000"/>
              </a:lnSpc>
              <a:spcBef>
                <a:spcPct val="40000"/>
              </a:spcBef>
              <a:buClr>
                <a:schemeClr val="accent2"/>
              </a:buClr>
              <a:buFont typeface="Wingdings" panose="05000000000000000000" pitchFamily="2" charset="2"/>
              <a:buChar char="o"/>
            </a:pPr>
            <a:r>
              <a:rPr lang="zh-CN" altLang="en-US" sz="2600" dirty="0">
                <a:latin typeface="Times New Roman" panose="02020603050405020304" pitchFamily="18" charset="0"/>
                <a:ea typeface="宋体" pitchFamily="2" charset="-122"/>
              </a:rPr>
              <a:t>机器思维：对通过感知得来的外部信息及机器内部的各种工作信息进行有目的的处理。</a:t>
            </a:r>
            <a:endParaRPr lang="zh-CN" altLang="en-US" sz="2600" dirty="0">
              <a:latin typeface="Times New Roman" panose="02020603050405020304" pitchFamily="18" charset="0"/>
              <a:ea typeface="宋体" pitchFamily="2" charset="-122"/>
            </a:endParaRP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灯片编号占位符 3"/>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50178" name="Rectangle 2"/>
          <p:cNvSpPr>
            <a:spLocks noGrp="1"/>
          </p:cNvSpPr>
          <p:nvPr>
            <p:ph type="title"/>
          </p:nvPr>
        </p:nvSpPr>
        <p:spPr/>
        <p:txBody>
          <a:bodyPr wrap="square" lIns="91440" tIns="45720" rIns="91440" bIns="45720" anchor="b" anchorCtr="0"/>
          <a:lstStyle/>
          <a:p>
            <a:pPr eaLnBrk="1" hangingPunct="1"/>
            <a:br>
              <a:rPr lang="en-US" altLang="zh-CN" dirty="0"/>
            </a:br>
            <a:r>
              <a:rPr lang="en-US" altLang="zh-CN" dirty="0"/>
              <a:t> </a:t>
            </a:r>
            <a:br>
              <a:rPr lang="en-US" altLang="zh-CN" dirty="0"/>
            </a:br>
            <a:br>
              <a:rPr lang="en-US" altLang="zh-CN" dirty="0"/>
            </a:br>
            <a:br>
              <a:rPr lang="en-US" altLang="zh-CN" dirty="0"/>
            </a:br>
            <a:r>
              <a:rPr lang="en-US" altLang="zh-CN" dirty="0"/>
              <a:t> 2. </a:t>
            </a:r>
            <a:r>
              <a:rPr lang="zh-CN" altLang="en-US" dirty="0"/>
              <a:t>机器感知 </a:t>
            </a:r>
            <a:endParaRPr lang="en-US" altLang="ja-JP" dirty="0"/>
          </a:p>
        </p:txBody>
      </p:sp>
      <p:sp>
        <p:nvSpPr>
          <p:cNvPr id="50179" name="Rectangle 3"/>
          <p:cNvSpPr>
            <a:spLocks noGrp="1"/>
          </p:cNvSpPr>
          <p:nvPr>
            <p:ph idx="1"/>
          </p:nvPr>
        </p:nvSpPr>
        <p:spPr>
          <a:xfrm>
            <a:off x="349250" y="990600"/>
            <a:ext cx="8642350" cy="2139950"/>
          </a:xfrm>
          <a:noFill/>
          <a:ln>
            <a:noFill/>
          </a:ln>
        </p:spPr>
        <p:txBody>
          <a:bodyPr anchor="t" anchorCtr="0"/>
          <a:lstStyle/>
          <a:p>
            <a:pPr eaLnBrk="1" hangingPunct="1">
              <a:lnSpc>
                <a:spcPct val="110000"/>
              </a:lnSpc>
              <a:buNone/>
            </a:pPr>
            <a:r>
              <a:rPr lang="en-US" altLang="zh-CN" dirty="0">
                <a:latin typeface="Times New Roman" panose="02020603050405020304" pitchFamily="18" charset="0"/>
              </a:rPr>
              <a:t>4. </a:t>
            </a:r>
            <a:r>
              <a:rPr lang="zh-CN" altLang="en-US" b="1" dirty="0">
                <a:latin typeface="Times New Roman" panose="02020603050405020304" pitchFamily="18" charset="0"/>
              </a:rPr>
              <a:t>机器学习</a:t>
            </a:r>
            <a:r>
              <a:rPr lang="zh-CN" altLang="en-US" dirty="0">
                <a:latin typeface="Times New Roman" panose="02020603050405020304" pitchFamily="18" charset="0"/>
              </a:rPr>
              <a:t> </a:t>
            </a:r>
            <a:endParaRPr lang="zh-CN" altLang="en-US" dirty="0">
              <a:latin typeface="Times New Roman" panose="02020603050405020304" pitchFamily="18" charset="0"/>
            </a:endParaRPr>
          </a:p>
          <a:p>
            <a:pPr eaLnBrk="1" hangingPunct="1">
              <a:lnSpc>
                <a:spcPct val="110000"/>
              </a:lnSpc>
            </a:pPr>
            <a:r>
              <a:rPr lang="zh-CN" altLang="en-US" sz="2600" dirty="0">
                <a:latin typeface="Times New Roman" panose="02020603050405020304" pitchFamily="18" charset="0"/>
              </a:rPr>
              <a:t>机器学习（</a:t>
            </a:r>
            <a:r>
              <a:rPr lang="en-US" altLang="zh-CN" sz="2600" dirty="0">
                <a:latin typeface="Times New Roman" panose="02020603050405020304" pitchFamily="18" charset="0"/>
                <a:cs typeface="Times New Roman" panose="02020603050405020304" pitchFamily="18" charset="0"/>
              </a:rPr>
              <a:t>machine learning</a:t>
            </a:r>
            <a:r>
              <a:rPr lang="zh-CN" altLang="en-US" sz="2600" dirty="0">
                <a:latin typeface="Times New Roman" panose="02020603050405020304" pitchFamily="18" charset="0"/>
              </a:rPr>
              <a:t>）：研究如何使计算机具有类似于人的学习能力，使它能通过学习自动地获取知识。</a:t>
            </a:r>
            <a:endParaRPr lang="zh-CN" altLang="en-US" sz="2600" dirty="0">
              <a:latin typeface="Times New Roman" panose="02020603050405020304" pitchFamily="18" charset="0"/>
            </a:endParaRPr>
          </a:p>
          <a:p>
            <a:pPr eaLnBrk="1" hangingPunct="1">
              <a:lnSpc>
                <a:spcPct val="110000"/>
              </a:lnSpc>
              <a:buNone/>
            </a:pPr>
            <a:r>
              <a:rPr lang="zh-CN" altLang="en-US" sz="2600" dirty="0">
                <a:latin typeface="Times New Roman" panose="02020603050405020304" pitchFamily="18" charset="0"/>
              </a:rPr>
              <a:t>      </a:t>
            </a:r>
            <a:r>
              <a:rPr lang="en-US" altLang="zh-CN" dirty="0">
                <a:solidFill>
                  <a:srgbClr val="000000"/>
                </a:solidFill>
                <a:latin typeface="Times New Roman" panose="02020603050405020304" pitchFamily="18" charset="0"/>
              </a:rPr>
              <a:t>1957</a:t>
            </a:r>
            <a:r>
              <a:rPr lang="zh-CN" altLang="en-US" dirty="0">
                <a:solidFill>
                  <a:srgbClr val="000000"/>
                </a:solidFill>
                <a:latin typeface="Times New Roman" panose="02020603050405020304" pitchFamily="18" charset="0"/>
              </a:rPr>
              <a:t>年，</a:t>
            </a:r>
            <a:r>
              <a:rPr lang="en-US" altLang="zh-CN" dirty="0">
                <a:solidFill>
                  <a:srgbClr val="000000"/>
                </a:solidFill>
                <a:latin typeface="Times New Roman" panose="02020603050405020304" pitchFamily="18" charset="0"/>
              </a:rPr>
              <a:t>Rosenblatt</a:t>
            </a:r>
            <a:r>
              <a:rPr lang="zh-CN" altLang="en-US" dirty="0">
                <a:solidFill>
                  <a:srgbClr val="000000"/>
                </a:solidFill>
                <a:latin typeface="Times New Roman" panose="02020603050405020304" pitchFamily="18" charset="0"/>
              </a:rPr>
              <a:t>研制成功了感知机。</a:t>
            </a:r>
            <a:endParaRPr lang="zh-CN" altLang="en-US" sz="2600" dirty="0">
              <a:latin typeface="Times New Roman" panose="02020603050405020304" pitchFamily="18" charset="0"/>
            </a:endParaRPr>
          </a:p>
        </p:txBody>
      </p:sp>
      <p:sp>
        <p:nvSpPr>
          <p:cNvPr id="50180" name="Rectangle 4"/>
          <p:cNvSpPr/>
          <p:nvPr/>
        </p:nvSpPr>
        <p:spPr>
          <a:xfrm>
            <a:off x="0" y="0"/>
            <a:ext cx="9144000" cy="765175"/>
          </a:xfrm>
          <a:prstGeom prst="rect">
            <a:avLst/>
          </a:prstGeom>
          <a:solidFill>
            <a:srgbClr val="A50021"/>
          </a:solidFill>
          <a:ln w="9525">
            <a:noFill/>
          </a:ln>
        </p:spPr>
        <p:txBody>
          <a:bodyPr anchor="b" anchorCtr="0"/>
          <a:lstStyle/>
          <a:p>
            <a:pPr indent="176530"/>
            <a:r>
              <a:rPr lang="en-US" altLang="zh-CN" sz="3600" dirty="0">
                <a:solidFill>
                  <a:schemeClr val="bg1"/>
                </a:solidFill>
                <a:latin typeface="Times New Roman" panose="02020603050405020304" pitchFamily="18" charset="0"/>
                <a:ea typeface="黑体" panose="02010609060101010101" pitchFamily="49" charset="-122"/>
              </a:rPr>
              <a:t>1.3  </a:t>
            </a:r>
            <a:r>
              <a:rPr lang="zh-CN" altLang="en-US" sz="3600" dirty="0">
                <a:solidFill>
                  <a:schemeClr val="bg1"/>
                </a:solidFill>
                <a:latin typeface="Times New Roman" panose="02020603050405020304" pitchFamily="18" charset="0"/>
                <a:ea typeface="黑体" panose="02010609060101010101" pitchFamily="49" charset="-122"/>
              </a:rPr>
              <a:t>人工智能研究的基本内容</a:t>
            </a:r>
            <a:endParaRPr lang="zh-CN" altLang="en-US" sz="3600" dirty="0">
              <a:solidFill>
                <a:schemeClr val="bg1"/>
              </a:solidFill>
              <a:latin typeface="Times New Roman" panose="02020603050405020304" pitchFamily="18" charset="0"/>
              <a:ea typeface="黑体" panose="02010609060101010101" pitchFamily="49" charset="-122"/>
            </a:endParaRPr>
          </a:p>
        </p:txBody>
      </p:sp>
      <p:sp>
        <p:nvSpPr>
          <p:cNvPr id="50181" name="Rectangle 5"/>
          <p:cNvSpPr/>
          <p:nvPr/>
        </p:nvSpPr>
        <p:spPr>
          <a:xfrm>
            <a:off x="381000" y="3733800"/>
            <a:ext cx="8489950" cy="2139950"/>
          </a:xfrm>
          <a:prstGeom prst="rect">
            <a:avLst/>
          </a:prstGeom>
          <a:noFill/>
          <a:ln w="9525">
            <a:noFill/>
          </a:ln>
        </p:spPr>
        <p:txBody>
          <a:bodyPr anchor="t" anchorCtr="0"/>
          <a:lstStyle/>
          <a:p>
            <a:pPr marL="469900" indent="-469900">
              <a:lnSpc>
                <a:spcPct val="120000"/>
              </a:lnSpc>
              <a:spcBef>
                <a:spcPct val="40000"/>
              </a:spcBef>
              <a:buClr>
                <a:schemeClr val="accent2"/>
              </a:buClr>
              <a:buFont typeface="Wingdings" panose="05000000000000000000" pitchFamily="2" charset="2"/>
            </a:pPr>
            <a:r>
              <a:rPr lang="en-US" altLang="zh-CN" sz="2800" dirty="0">
                <a:latin typeface="Times New Roman" panose="02020603050405020304" pitchFamily="18" charset="0"/>
                <a:ea typeface="宋体" pitchFamily="2" charset="-122"/>
              </a:rPr>
              <a:t>5. </a:t>
            </a:r>
            <a:r>
              <a:rPr lang="zh-CN" altLang="en-US" sz="2800" b="1" dirty="0">
                <a:latin typeface="Times New Roman" panose="02020603050405020304" pitchFamily="18" charset="0"/>
                <a:ea typeface="宋体" pitchFamily="2" charset="-122"/>
              </a:rPr>
              <a:t>机器行为 </a:t>
            </a:r>
            <a:endParaRPr lang="zh-CN" altLang="en-US" sz="2800" b="1" dirty="0">
              <a:latin typeface="Times New Roman" panose="02020603050405020304" pitchFamily="18" charset="0"/>
              <a:ea typeface="宋体" pitchFamily="2" charset="-122"/>
            </a:endParaRPr>
          </a:p>
          <a:p>
            <a:pPr marL="469900" indent="-469900">
              <a:lnSpc>
                <a:spcPct val="120000"/>
              </a:lnSpc>
              <a:spcBef>
                <a:spcPct val="40000"/>
              </a:spcBef>
              <a:buClr>
                <a:schemeClr val="accent2"/>
              </a:buClr>
              <a:buFont typeface="Wingdings" panose="05000000000000000000" pitchFamily="2" charset="2"/>
              <a:buChar char="o"/>
            </a:pPr>
            <a:r>
              <a:rPr lang="zh-CN" altLang="en-US" sz="2600" dirty="0">
                <a:latin typeface="Times New Roman" panose="02020603050405020304" pitchFamily="18" charset="0"/>
                <a:ea typeface="宋体" pitchFamily="2" charset="-122"/>
              </a:rPr>
              <a:t>机器行为：计算机的表达能力，即“说”、“写”、“画”等能力。</a:t>
            </a:r>
            <a:endParaRPr lang="zh-CN" altLang="en-US" sz="2600" dirty="0">
              <a:latin typeface="Times New Roman" panose="02020603050405020304" pitchFamily="18" charset="0"/>
              <a:ea typeface="宋体" pitchFamily="2" charset="-122"/>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灯片编号占位符 3"/>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51202" name="Rectangle 2"/>
          <p:cNvSpPr>
            <a:spLocks noGrp="1"/>
          </p:cNvSpPr>
          <p:nvPr>
            <p:ph type="title"/>
          </p:nvPr>
        </p:nvSpPr>
        <p:spPr/>
        <p:txBody>
          <a:bodyPr wrap="square" lIns="91440" tIns="45720" rIns="91440" bIns="45720" anchor="b" anchorCtr="0"/>
          <a:lstStyle/>
          <a:p>
            <a:pPr eaLnBrk="1" hangingPunct="1"/>
            <a:r>
              <a:rPr lang="zh-CN" altLang="en-US" sz="3600" b="0" dirty="0">
                <a:latin typeface="Times New Roman" panose="02020603050405020304" pitchFamily="18" charset="0"/>
                <a:ea typeface="黑体" panose="02010609060101010101" pitchFamily="49" charset="-122"/>
              </a:rPr>
              <a:t>第</a:t>
            </a:r>
            <a:r>
              <a:rPr lang="en-US" altLang="zh-CN" sz="3600" b="0" dirty="0">
                <a:latin typeface="Times New Roman" panose="02020603050405020304" pitchFamily="18" charset="0"/>
                <a:ea typeface="黑体" panose="02010609060101010101" pitchFamily="49" charset="-122"/>
              </a:rPr>
              <a:t>1</a:t>
            </a:r>
            <a:r>
              <a:rPr lang="zh-CN" altLang="en-US" sz="3600" b="0" dirty="0">
                <a:latin typeface="Times New Roman" panose="02020603050405020304" pitchFamily="18" charset="0"/>
                <a:ea typeface="黑体" panose="02010609060101010101" pitchFamily="49" charset="-122"/>
              </a:rPr>
              <a:t>章  绪论</a:t>
            </a:r>
            <a:endParaRPr lang="zh-CN" altLang="en-US" sz="3600" b="0" dirty="0">
              <a:latin typeface="Times New Roman" panose="02020603050405020304" pitchFamily="18" charset="0"/>
              <a:ea typeface="黑体" panose="02010609060101010101" pitchFamily="49" charset="-122"/>
            </a:endParaRPr>
          </a:p>
        </p:txBody>
      </p:sp>
      <p:sp>
        <p:nvSpPr>
          <p:cNvPr id="23556" name="Rectangle 3"/>
          <p:cNvSpPr>
            <a:spLocks noGrp="1" noChangeArrowheads="1"/>
          </p:cNvSpPr>
          <p:nvPr>
            <p:ph idx="1"/>
          </p:nvPr>
        </p:nvSpPr>
        <p:spPr bwMode="auto">
          <a:xfrm>
            <a:off x="533400" y="908050"/>
            <a:ext cx="8359775" cy="540067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469900" marR="0" lvl="0" indent="-469900" algn="l" defTabSz="914400" rtl="0" eaLnBrk="1" fontAlgn="base" latinLnBrk="0" hangingPunct="1">
              <a:lnSpc>
                <a:spcPct val="160000"/>
              </a:lnSpc>
              <a:spcBef>
                <a:spcPct val="40000"/>
              </a:spcBef>
              <a:spcAft>
                <a:spcPct val="0"/>
              </a:spcAft>
              <a:buClr>
                <a:schemeClr val="accent2"/>
              </a:buClr>
              <a:buSzTx/>
              <a:buFont typeface="Wingdings" panose="05000000000000000000" pitchFamily="2" charset="2"/>
              <a:buChar char="o"/>
              <a:defRPr/>
            </a:pP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1.1  </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人工智能的基本概念 </a:t>
            </a:r>
            <a:endPar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endParaRPr>
          </a:p>
          <a:p>
            <a:pPr marL="469900" marR="0" lvl="0" indent="-469900" algn="l" defTabSz="914400" rtl="0" eaLnBrk="1" fontAlgn="base" latinLnBrk="0" hangingPunct="1">
              <a:lnSpc>
                <a:spcPct val="160000"/>
              </a:lnSpc>
              <a:spcBef>
                <a:spcPct val="40000"/>
              </a:spcBef>
              <a:spcAft>
                <a:spcPct val="0"/>
              </a:spcAft>
              <a:buClr>
                <a:schemeClr val="accent2"/>
              </a:buClr>
              <a:buSzTx/>
              <a:buFont typeface="Wingdings" panose="05000000000000000000" pitchFamily="2" charset="2"/>
              <a:buChar char="o"/>
              <a:defRPr/>
            </a:pP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1.2  </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人工智能的发展简史 </a:t>
            </a:r>
            <a:endPar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endParaRPr>
          </a:p>
          <a:p>
            <a:pPr marL="469900" marR="0" lvl="0" indent="-469900" algn="l" defTabSz="914400" rtl="0" eaLnBrk="1" fontAlgn="base" latinLnBrk="0" hangingPunct="1">
              <a:lnSpc>
                <a:spcPct val="160000"/>
              </a:lnSpc>
              <a:spcBef>
                <a:spcPct val="40000"/>
              </a:spcBef>
              <a:spcAft>
                <a:spcPct val="0"/>
              </a:spcAft>
              <a:buClr>
                <a:schemeClr val="accent2"/>
              </a:buClr>
              <a:buSzTx/>
              <a:buFont typeface="Wingdings" panose="05000000000000000000" pitchFamily="2" charset="2"/>
              <a:buChar char="o"/>
              <a:defRPr/>
            </a:pP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1.3  </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人工智能研究的基本内容</a:t>
            </a:r>
            <a:endPar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endParaRPr>
          </a:p>
          <a:p>
            <a:pPr marL="469900" marR="0" lvl="0" indent="-469900" algn="l" defTabSz="914400" rtl="0" eaLnBrk="1" fontAlgn="base" latinLnBrk="0" hangingPunct="1">
              <a:lnSpc>
                <a:spcPct val="160000"/>
              </a:lnSpc>
              <a:spcBef>
                <a:spcPct val="40000"/>
              </a:spcBef>
              <a:spcAft>
                <a:spcPct val="0"/>
              </a:spcAft>
              <a:buClr>
                <a:srgbClr val="0000FF"/>
              </a:buClr>
              <a:buSzPct val="150000"/>
              <a:buFont typeface="Wingdings" panose="05000000000000000000" pitchFamily="2" charset="2"/>
              <a:buChar char="ü"/>
              <a:defRPr/>
            </a:pPr>
            <a:r>
              <a:rPr kumimoji="0" lang="en-US" altLang="zh-CN" sz="2800" b="1" i="0" u="none" strike="noStrike" kern="1200" cap="none" spc="0" normalizeH="0" baseline="0" noProof="0" dirty="0">
                <a:ln>
                  <a:noFill/>
                </a:ln>
                <a:solidFill>
                  <a:srgbClr val="0000FF"/>
                </a:solidFill>
                <a:effectLst/>
                <a:uLnTx/>
                <a:uFillTx/>
                <a:latin typeface="Times New Roman" panose="02020603050405020304" pitchFamily="18" charset="0"/>
                <a:ea typeface="+mn-ea"/>
                <a:cs typeface="+mn-cs"/>
              </a:rPr>
              <a:t>1.4  </a:t>
            </a:r>
            <a:r>
              <a:rPr kumimoji="0"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mn-ea"/>
                <a:cs typeface="+mn-cs"/>
              </a:rPr>
              <a:t>人工智能的主要研究领域</a:t>
            </a:r>
            <a:endParaRPr kumimoji="0" lang="en-US" altLang="zh-CN" sz="2800" b="1" i="0" u="none" strike="noStrike" kern="1200" cap="none" spc="0" normalizeH="0" baseline="0" noProof="0" dirty="0">
              <a:ln>
                <a:noFill/>
              </a:ln>
              <a:solidFill>
                <a:srgbClr val="0000FF"/>
              </a:solidFill>
              <a:effectLst/>
              <a:uLnTx/>
              <a:uFillTx/>
              <a:latin typeface="Times New Roman" panose="02020603050405020304" pitchFamily="18" charset="0"/>
              <a:ea typeface="+mn-ea"/>
              <a:cs typeface="+mn-cs"/>
            </a:endParaRPr>
          </a:p>
          <a:p>
            <a:pPr marL="469900" marR="0" lvl="0" indent="-469900" algn="l" defTabSz="914400" rtl="0" eaLnBrk="1" fontAlgn="base" latinLnBrk="0" hangingPunct="1">
              <a:lnSpc>
                <a:spcPct val="160000"/>
              </a:lnSpc>
              <a:spcBef>
                <a:spcPct val="40000"/>
              </a:spcBef>
              <a:spcAft>
                <a:spcPct val="0"/>
              </a:spcAft>
              <a:buClr>
                <a:schemeClr val="accent2"/>
              </a:buClr>
              <a:buSzPct val="100000"/>
              <a:buFont typeface="Wingdings" panose="05000000000000000000" pitchFamily="2" charset="2"/>
              <a:buChar char="o"/>
              <a:defRPr/>
            </a:pP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1.5  </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人工智能的实现途径</a:t>
            </a:r>
            <a:endPar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endParaRPr>
          </a:p>
          <a:p>
            <a:pPr marL="469900" marR="0" lvl="0" indent="-469900" algn="l" defTabSz="914400" rtl="0" eaLnBrk="1" fontAlgn="base" latinLnBrk="0" hangingPunct="1">
              <a:lnSpc>
                <a:spcPct val="160000"/>
              </a:lnSpc>
              <a:spcBef>
                <a:spcPct val="40000"/>
              </a:spcBef>
              <a:spcAft>
                <a:spcPct val="0"/>
              </a:spcAft>
              <a:buClr>
                <a:schemeClr val="accent2"/>
              </a:buClr>
              <a:buSzPct val="100000"/>
              <a:buFont typeface="Wingdings" panose="05000000000000000000" pitchFamily="2" charset="2"/>
              <a:buChar char="o"/>
              <a:defRPr/>
            </a:pP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1.6  </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人工智能与数学</a:t>
            </a:r>
            <a:endPar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endParaRPr>
          </a:p>
          <a:p>
            <a:pPr marL="0" marR="0" lvl="0" indent="0" algn="l" defTabSz="914400" rtl="0" eaLnBrk="1" fontAlgn="base" latinLnBrk="0" hangingPunct="1">
              <a:lnSpc>
                <a:spcPct val="160000"/>
              </a:lnSpc>
              <a:spcBef>
                <a:spcPct val="40000"/>
              </a:spcBef>
              <a:spcAft>
                <a:spcPct val="0"/>
              </a:spcAft>
              <a:buClr>
                <a:srgbClr val="0000FF"/>
              </a:buClr>
              <a:buSzPct val="150000"/>
              <a:buFont typeface="Wingdings" panose="05000000000000000000" pitchFamily="2" charset="2"/>
              <a:buNone/>
              <a:defRPr/>
            </a:pPr>
            <a:endParaRPr kumimoji="0" lang="en-US" altLang="zh-CN" sz="2800" b="1" i="0" u="none" strike="noStrike" kern="1200" cap="none" spc="0" normalizeH="0" baseline="0" noProof="0" dirty="0">
              <a:ln>
                <a:noFill/>
              </a:ln>
              <a:solidFill>
                <a:srgbClr val="0000FF"/>
              </a:solidFill>
              <a:effectLst/>
              <a:uLnTx/>
              <a:uFillTx/>
              <a:latin typeface="Times New Roman" panose="02020603050405020304" pitchFamily="18" charset="0"/>
              <a:ea typeface="+mn-ea"/>
              <a:cs typeface="+mn-cs"/>
            </a:endParaRPr>
          </a:p>
          <a:p>
            <a:pPr marL="0" marR="0" lvl="0" indent="0" algn="l" defTabSz="914400" rtl="0" eaLnBrk="1" fontAlgn="base" latinLnBrk="0" hangingPunct="1">
              <a:lnSpc>
                <a:spcPct val="160000"/>
              </a:lnSpc>
              <a:spcBef>
                <a:spcPct val="40000"/>
              </a:spcBef>
              <a:spcAft>
                <a:spcPct val="0"/>
              </a:spcAft>
              <a:buClr>
                <a:schemeClr val="accent2"/>
              </a:buClr>
              <a:buSzPct val="150000"/>
              <a:buFont typeface="Wingdings" panose="05000000000000000000" pitchFamily="2" charset="2"/>
              <a:buNone/>
              <a:defRPr/>
            </a:pPr>
            <a:endPar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灯片编号占位符 1"/>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52226" name="Rectangle 2"/>
          <p:cNvSpPr/>
          <p:nvPr/>
        </p:nvSpPr>
        <p:spPr>
          <a:xfrm>
            <a:off x="0" y="0"/>
            <a:ext cx="9144000" cy="765175"/>
          </a:xfrm>
          <a:prstGeom prst="rect">
            <a:avLst/>
          </a:prstGeom>
          <a:solidFill>
            <a:srgbClr val="A50021"/>
          </a:solidFill>
          <a:ln w="9525">
            <a:noFill/>
          </a:ln>
        </p:spPr>
        <p:txBody>
          <a:bodyPr anchor="b" anchorCtr="0"/>
          <a:lstStyle/>
          <a:p>
            <a:pPr indent="176530"/>
            <a:r>
              <a:rPr lang="en-US" altLang="zh-CN" sz="3600" dirty="0">
                <a:solidFill>
                  <a:schemeClr val="bg1"/>
                </a:solidFill>
                <a:latin typeface="Times New Roman" panose="02020603050405020304" pitchFamily="18" charset="0"/>
                <a:ea typeface="黑体" panose="02010609060101010101" pitchFamily="49" charset="-122"/>
              </a:rPr>
              <a:t>1.4  </a:t>
            </a:r>
            <a:r>
              <a:rPr lang="zh-CN" altLang="en-US" sz="3600" dirty="0">
                <a:solidFill>
                  <a:schemeClr val="bg1"/>
                </a:solidFill>
                <a:latin typeface="Times New Roman" panose="02020603050405020304" pitchFamily="18" charset="0"/>
                <a:ea typeface="黑体" panose="02010609060101010101" pitchFamily="49" charset="-122"/>
              </a:rPr>
              <a:t>人工智能的主要研究领域</a:t>
            </a:r>
            <a:endParaRPr lang="zh-CN" altLang="en-US" sz="3600" dirty="0">
              <a:solidFill>
                <a:schemeClr val="bg1"/>
              </a:solidFill>
              <a:latin typeface="Times New Roman" panose="02020603050405020304" pitchFamily="18" charset="0"/>
              <a:ea typeface="黑体" panose="02010609060101010101" pitchFamily="49" charset="-122"/>
            </a:endParaRPr>
          </a:p>
        </p:txBody>
      </p:sp>
      <p:sp>
        <p:nvSpPr>
          <p:cNvPr id="52227" name="Rectangle 3"/>
          <p:cNvSpPr/>
          <p:nvPr/>
        </p:nvSpPr>
        <p:spPr>
          <a:xfrm>
            <a:off x="250825" y="908050"/>
            <a:ext cx="8642350" cy="5400675"/>
          </a:xfrm>
          <a:prstGeom prst="rect">
            <a:avLst/>
          </a:prstGeom>
          <a:noFill/>
          <a:ln w="9525">
            <a:noFill/>
          </a:ln>
        </p:spPr>
        <p:txBody>
          <a:bodyPr anchor="t" anchorCtr="0"/>
          <a:lstStyle/>
          <a:p>
            <a:pPr>
              <a:lnSpc>
                <a:spcPct val="120000"/>
              </a:lnSpc>
              <a:spcBef>
                <a:spcPct val="40000"/>
              </a:spcBef>
              <a:buClr>
                <a:schemeClr val="accent2"/>
              </a:buClr>
              <a:buFont typeface="Wingdings" panose="05000000000000000000" pitchFamily="2" charset="2"/>
            </a:pPr>
            <a:r>
              <a:rPr lang="en-US" altLang="zh-CN" sz="2800" b="1" dirty="0">
                <a:latin typeface="Times New Roman" panose="02020603050405020304" pitchFamily="18" charset="0"/>
                <a:ea typeface="宋体" pitchFamily="2" charset="-122"/>
              </a:rPr>
              <a:t>1. </a:t>
            </a:r>
            <a:r>
              <a:rPr lang="zh-CN" altLang="en-US" sz="2800" b="1" dirty="0">
                <a:latin typeface="Times New Roman" panose="02020603050405020304" pitchFamily="18" charset="0"/>
                <a:ea typeface="宋体" pitchFamily="2" charset="-122"/>
              </a:rPr>
              <a:t>自动定理证明</a:t>
            </a:r>
            <a:endParaRPr lang="zh-CN" altLang="en-US" sz="2800" b="1" dirty="0">
              <a:latin typeface="Times New Roman" panose="02020603050405020304" pitchFamily="18" charset="0"/>
              <a:ea typeface="宋体" pitchFamily="2" charset="-122"/>
            </a:endParaRPr>
          </a:p>
          <a:p>
            <a:pPr>
              <a:lnSpc>
                <a:spcPct val="120000"/>
              </a:lnSpc>
              <a:spcBef>
                <a:spcPct val="40000"/>
              </a:spcBef>
              <a:buClr>
                <a:schemeClr val="accent2"/>
              </a:buClr>
              <a:buFont typeface="Wingdings" panose="05000000000000000000" pitchFamily="2" charset="2"/>
            </a:pPr>
            <a:endParaRPr lang="zh-CN" altLang="en-US" sz="2600" dirty="0">
              <a:latin typeface="Times New Roman" panose="02020603050405020304" pitchFamily="18" charset="0"/>
              <a:ea typeface="宋体" pitchFamily="2" charset="-122"/>
            </a:endParaRPr>
          </a:p>
          <a:p>
            <a:pPr>
              <a:lnSpc>
                <a:spcPct val="120000"/>
              </a:lnSpc>
              <a:spcBef>
                <a:spcPct val="40000"/>
              </a:spcBef>
              <a:buClr>
                <a:schemeClr val="accent2"/>
              </a:buClr>
              <a:buFont typeface="Wingdings" panose="05000000000000000000" pitchFamily="2" charset="2"/>
            </a:pPr>
            <a:r>
              <a:rPr lang="zh-CN" altLang="en-US" sz="2600" dirty="0">
                <a:latin typeface="Times New Roman" panose="02020603050405020304" pitchFamily="18" charset="0"/>
                <a:ea typeface="宋体" pitchFamily="2" charset="-122"/>
              </a:rPr>
              <a:t> </a:t>
            </a:r>
            <a:r>
              <a:rPr lang="zh-CN" altLang="en-US" sz="2800" dirty="0">
                <a:latin typeface="Times New Roman" panose="02020603050405020304" pitchFamily="18" charset="0"/>
                <a:ea typeface="宋体" pitchFamily="2" charset="-122"/>
              </a:rPr>
              <a:t> </a:t>
            </a:r>
            <a:endParaRPr lang="zh-CN" altLang="en-US" sz="2800" dirty="0">
              <a:latin typeface="Times New Roman" panose="02020603050405020304" pitchFamily="18" charset="0"/>
              <a:ea typeface="宋体" pitchFamily="2" charset="-122"/>
            </a:endParaRPr>
          </a:p>
        </p:txBody>
      </p:sp>
      <p:sp>
        <p:nvSpPr>
          <p:cNvPr id="52228" name="Rectangle 5"/>
          <p:cNvSpPr/>
          <p:nvPr/>
        </p:nvSpPr>
        <p:spPr>
          <a:xfrm>
            <a:off x="304800" y="1524000"/>
            <a:ext cx="8610600" cy="4846638"/>
          </a:xfrm>
          <a:prstGeom prst="rect">
            <a:avLst/>
          </a:prstGeom>
          <a:gradFill rotWithShape="0">
            <a:gsLst>
              <a:gs pos="0">
                <a:srgbClr val="CCFFFF"/>
              </a:gs>
              <a:gs pos="100000">
                <a:srgbClr val="FFFFFF"/>
              </a:gs>
            </a:gsLst>
            <a:path path="rect">
              <a:fillToRect r="100000" b="100000"/>
            </a:path>
            <a:tileRect/>
          </a:gradFill>
          <a:ln w="9525" cap="flat" cmpd="sng">
            <a:solidFill>
              <a:srgbClr val="808080"/>
            </a:solidFill>
            <a:prstDash val="solid"/>
            <a:miter/>
            <a:headEnd type="none" w="med" len="med"/>
            <a:tailEnd type="none" w="med" len="med"/>
          </a:ln>
        </p:spPr>
        <p:txBody>
          <a:bodyPr anchor="t" anchorCtr="0">
            <a:spAutoFit/>
          </a:bodyPr>
          <a:lstStyle/>
          <a:p>
            <a:pPr algn="just">
              <a:lnSpc>
                <a:spcPct val="120000"/>
              </a:lnSpc>
              <a:spcBef>
                <a:spcPct val="50000"/>
              </a:spcBef>
              <a:buClr>
                <a:schemeClr val="accent2"/>
              </a:buClr>
              <a:buFont typeface="Wingdings" panose="05000000000000000000" pitchFamily="2" charset="2"/>
              <a:buChar char="o"/>
            </a:pPr>
            <a:r>
              <a:rPr lang="en-US" altLang="zh-CN" sz="2800" dirty="0">
                <a:latin typeface="Times New Roman" panose="02020603050405020304" pitchFamily="18" charset="0"/>
                <a:ea typeface="宋体" pitchFamily="2" charset="-122"/>
              </a:rPr>
              <a:t> </a:t>
            </a:r>
            <a:r>
              <a:rPr lang="zh-CN" altLang="en-US" sz="2800" dirty="0">
                <a:latin typeface="Times New Roman" panose="02020603050405020304" pitchFamily="18" charset="0"/>
                <a:ea typeface="宋体" pitchFamily="2" charset="-122"/>
              </a:rPr>
              <a:t>定理证明的实质是证明由前提 </a:t>
            </a:r>
            <a:r>
              <a:rPr lang="en-US" altLang="zh-CN" sz="2800" i="1" dirty="0">
                <a:latin typeface="Times New Roman" panose="02020603050405020304" pitchFamily="18" charset="0"/>
                <a:ea typeface="宋体" pitchFamily="2" charset="-122"/>
              </a:rPr>
              <a:t>P</a:t>
            </a:r>
            <a:r>
              <a:rPr lang="en-US" altLang="zh-CN" sz="2800" dirty="0">
                <a:latin typeface="Times New Roman" panose="02020603050405020304" pitchFamily="18" charset="0"/>
                <a:ea typeface="宋体" pitchFamily="2" charset="-122"/>
              </a:rPr>
              <a:t> </a:t>
            </a:r>
            <a:r>
              <a:rPr lang="zh-CN" altLang="en-US" sz="2800" dirty="0">
                <a:latin typeface="Times New Roman" panose="02020603050405020304" pitchFamily="18" charset="0"/>
                <a:ea typeface="宋体" pitchFamily="2" charset="-122"/>
              </a:rPr>
              <a:t>得到结论 </a:t>
            </a:r>
            <a:r>
              <a:rPr lang="en-US" altLang="zh-CN" sz="2800" i="1" dirty="0">
                <a:latin typeface="Times New Roman" panose="02020603050405020304" pitchFamily="18" charset="0"/>
                <a:ea typeface="宋体" pitchFamily="2" charset="-122"/>
              </a:rPr>
              <a:t>Q </a:t>
            </a:r>
            <a:r>
              <a:rPr lang="zh-CN" altLang="en-US" sz="2800" dirty="0">
                <a:latin typeface="Times New Roman" panose="02020603050405020304" pitchFamily="18" charset="0"/>
                <a:ea typeface="宋体" pitchFamily="2" charset="-122"/>
              </a:rPr>
              <a:t>的永真性。</a:t>
            </a:r>
            <a:endParaRPr lang="zh-CN" altLang="en-US" sz="2800" dirty="0">
              <a:latin typeface="Times New Roman" panose="02020603050405020304" pitchFamily="18" charset="0"/>
              <a:ea typeface="宋体" pitchFamily="2" charset="-122"/>
            </a:endParaRPr>
          </a:p>
          <a:p>
            <a:pPr algn="just">
              <a:lnSpc>
                <a:spcPct val="120000"/>
              </a:lnSpc>
              <a:spcBef>
                <a:spcPct val="50000"/>
              </a:spcBef>
              <a:buClr>
                <a:schemeClr val="accent2"/>
              </a:buClr>
              <a:buFont typeface="Wingdings" panose="05000000000000000000" pitchFamily="2" charset="2"/>
              <a:buChar char="o"/>
            </a:pPr>
            <a:r>
              <a:rPr lang="zh-CN" altLang="en-US" sz="2800" dirty="0">
                <a:latin typeface="Times New Roman" panose="02020603050405020304" pitchFamily="18" charset="0"/>
                <a:ea typeface="宋体" pitchFamily="2" charset="-122"/>
              </a:rPr>
              <a:t> </a:t>
            </a:r>
            <a:r>
              <a:rPr lang="en-US" altLang="zh-CN" sz="2800" dirty="0">
                <a:solidFill>
                  <a:srgbClr val="000000"/>
                </a:solidFill>
                <a:latin typeface="Times New Roman" panose="02020603050405020304" pitchFamily="18" charset="0"/>
                <a:ea typeface="宋体" pitchFamily="2" charset="-122"/>
              </a:rPr>
              <a:t>1958</a:t>
            </a:r>
            <a:r>
              <a:rPr lang="zh-CN" altLang="en-US" sz="2800" dirty="0">
                <a:solidFill>
                  <a:srgbClr val="000000"/>
                </a:solidFill>
                <a:latin typeface="Times New Roman" panose="02020603050405020304" pitchFamily="18" charset="0"/>
                <a:ea typeface="宋体" pitchFamily="2" charset="-122"/>
              </a:rPr>
              <a:t>年，王浩证明了有关命题演算的全部定理（</a:t>
            </a:r>
            <a:r>
              <a:rPr lang="en-US" altLang="zh-CN" sz="2800" dirty="0">
                <a:solidFill>
                  <a:srgbClr val="000000"/>
                </a:solidFill>
                <a:latin typeface="Times New Roman" panose="02020603050405020304" pitchFamily="18" charset="0"/>
                <a:ea typeface="宋体" pitchFamily="2" charset="-122"/>
              </a:rPr>
              <a:t>220</a:t>
            </a:r>
            <a:r>
              <a:rPr lang="zh-CN" altLang="en-US" sz="2800" dirty="0">
                <a:solidFill>
                  <a:srgbClr val="000000"/>
                </a:solidFill>
                <a:latin typeface="Times New Roman" panose="02020603050405020304" pitchFamily="18" charset="0"/>
                <a:ea typeface="宋体" pitchFamily="2" charset="-122"/>
              </a:rPr>
              <a:t>条）、谓词演算中</a:t>
            </a:r>
            <a:r>
              <a:rPr lang="en-US" altLang="zh-CN" sz="2800" dirty="0">
                <a:solidFill>
                  <a:srgbClr val="000000"/>
                </a:solidFill>
                <a:latin typeface="Times New Roman" panose="02020603050405020304" pitchFamily="18" charset="0"/>
                <a:ea typeface="宋体" pitchFamily="2" charset="-122"/>
              </a:rPr>
              <a:t>150</a:t>
            </a:r>
            <a:r>
              <a:rPr lang="zh-CN" altLang="en-US" sz="2800" dirty="0">
                <a:solidFill>
                  <a:srgbClr val="000000"/>
                </a:solidFill>
                <a:latin typeface="Times New Roman" panose="02020603050405020304" pitchFamily="18" charset="0"/>
                <a:ea typeface="宋体" pitchFamily="2" charset="-122"/>
              </a:rPr>
              <a:t>条定理的</a:t>
            </a:r>
            <a:r>
              <a:rPr lang="en-US" altLang="zh-CN" sz="2800" dirty="0">
                <a:solidFill>
                  <a:srgbClr val="000000"/>
                </a:solidFill>
                <a:latin typeface="Times New Roman" panose="02020603050405020304" pitchFamily="18" charset="0"/>
                <a:ea typeface="宋体" pitchFamily="2" charset="-122"/>
              </a:rPr>
              <a:t>85%</a:t>
            </a:r>
            <a:r>
              <a:rPr lang="zh-CN" altLang="en-US" sz="2800" dirty="0">
                <a:solidFill>
                  <a:srgbClr val="000000"/>
                </a:solidFill>
                <a:latin typeface="Times New Roman" panose="02020603050405020304" pitchFamily="18" charset="0"/>
                <a:ea typeface="宋体" pitchFamily="2" charset="-122"/>
              </a:rPr>
              <a:t>。</a:t>
            </a:r>
            <a:r>
              <a:rPr lang="zh-CN" altLang="en-US" sz="2800" dirty="0">
                <a:latin typeface="Times New Roman" panose="02020603050405020304" pitchFamily="18" charset="0"/>
                <a:ea typeface="宋体" pitchFamily="2" charset="-122"/>
              </a:rPr>
              <a:t> </a:t>
            </a:r>
            <a:endParaRPr lang="zh-CN" altLang="en-US" sz="2800" dirty="0">
              <a:latin typeface="Times New Roman" panose="02020603050405020304" pitchFamily="18" charset="0"/>
              <a:ea typeface="宋体" pitchFamily="2" charset="-122"/>
            </a:endParaRPr>
          </a:p>
          <a:p>
            <a:pPr algn="just">
              <a:lnSpc>
                <a:spcPct val="120000"/>
              </a:lnSpc>
              <a:spcBef>
                <a:spcPct val="50000"/>
              </a:spcBef>
              <a:buClr>
                <a:schemeClr val="accent2"/>
              </a:buClr>
              <a:buFont typeface="Wingdings" panose="05000000000000000000" pitchFamily="2" charset="2"/>
              <a:buChar char="o"/>
            </a:pPr>
            <a:r>
              <a:rPr lang="zh-CN" altLang="en-US" sz="2800" dirty="0">
                <a:solidFill>
                  <a:srgbClr val="000000"/>
                </a:solidFill>
                <a:latin typeface="Times New Roman" panose="02020603050405020304" pitchFamily="18" charset="0"/>
                <a:ea typeface="宋体" pitchFamily="2" charset="-122"/>
              </a:rPr>
              <a:t> </a:t>
            </a:r>
            <a:r>
              <a:rPr lang="en-US" altLang="zh-CN" sz="2800" dirty="0">
                <a:solidFill>
                  <a:srgbClr val="000000"/>
                </a:solidFill>
                <a:latin typeface="Times New Roman" panose="02020603050405020304" pitchFamily="18" charset="0"/>
                <a:ea typeface="宋体" pitchFamily="2" charset="-122"/>
              </a:rPr>
              <a:t>1965</a:t>
            </a:r>
            <a:r>
              <a:rPr lang="zh-CN" altLang="en-US" sz="2800" dirty="0">
                <a:solidFill>
                  <a:srgbClr val="000000"/>
                </a:solidFill>
                <a:latin typeface="Times New Roman" panose="02020603050405020304" pitchFamily="18" charset="0"/>
                <a:ea typeface="宋体" pitchFamily="2" charset="-122"/>
              </a:rPr>
              <a:t>年鲁宾逊（</a:t>
            </a:r>
            <a:r>
              <a:rPr lang="en-US" altLang="zh-CN" sz="2800" dirty="0">
                <a:solidFill>
                  <a:srgbClr val="000000"/>
                </a:solidFill>
                <a:latin typeface="Times New Roman" panose="02020603050405020304" pitchFamily="18" charset="0"/>
                <a:ea typeface="宋体" pitchFamily="2" charset="-122"/>
              </a:rPr>
              <a:t>Robinson</a:t>
            </a:r>
            <a:r>
              <a:rPr lang="zh-CN" altLang="en-US" sz="2800" dirty="0">
                <a:solidFill>
                  <a:srgbClr val="000000"/>
                </a:solidFill>
                <a:latin typeface="Times New Roman" panose="02020603050405020304" pitchFamily="18" charset="0"/>
                <a:ea typeface="宋体" pitchFamily="2" charset="-122"/>
              </a:rPr>
              <a:t>）提出了归结原理，使机器定理证明成为现实。</a:t>
            </a:r>
            <a:endParaRPr lang="zh-CN" altLang="en-US" sz="2800" dirty="0">
              <a:solidFill>
                <a:srgbClr val="000000"/>
              </a:solidFill>
              <a:latin typeface="Times New Roman" panose="02020603050405020304" pitchFamily="18" charset="0"/>
              <a:ea typeface="宋体" pitchFamily="2" charset="-122"/>
            </a:endParaRPr>
          </a:p>
          <a:p>
            <a:pPr algn="just">
              <a:lnSpc>
                <a:spcPct val="120000"/>
              </a:lnSpc>
              <a:spcBef>
                <a:spcPct val="50000"/>
              </a:spcBef>
              <a:buClr>
                <a:schemeClr val="accent2"/>
              </a:buClr>
              <a:buFont typeface="Wingdings" panose="05000000000000000000" pitchFamily="2" charset="2"/>
              <a:buChar char="o"/>
            </a:pPr>
            <a:r>
              <a:rPr lang="zh-CN" altLang="en-US" sz="2800" dirty="0">
                <a:solidFill>
                  <a:srgbClr val="000000"/>
                </a:solidFill>
                <a:latin typeface="Times New Roman" panose="02020603050405020304" pitchFamily="18" charset="0"/>
                <a:ea typeface="宋体" pitchFamily="2" charset="-122"/>
              </a:rPr>
              <a:t> 我国著名数学家、中国科学院吴文俊院士把几何代数化，建立了一套机器证明方法，被称为“吴方法”。</a:t>
            </a:r>
            <a:endParaRPr lang="zh-CN" altLang="en-US" sz="2800" dirty="0">
              <a:solidFill>
                <a:srgbClr val="000000"/>
              </a:solidFill>
              <a:latin typeface="Times New Roman" panose="02020603050405020304" pitchFamily="18" charset="0"/>
              <a:ea typeface="宋体" pitchFamily="2" charset="-122"/>
            </a:endParaRP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灯片编号占位符 3"/>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53250" name="Rectangle 2"/>
          <p:cNvSpPr>
            <a:spLocks noGrp="1"/>
          </p:cNvSpPr>
          <p:nvPr>
            <p:ph type="title"/>
          </p:nvPr>
        </p:nvSpPr>
        <p:spPr/>
        <p:txBody>
          <a:bodyPr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1.4  </a:t>
            </a:r>
            <a:r>
              <a:rPr lang="zh-CN" altLang="en-US" sz="3600" b="0" dirty="0">
                <a:latin typeface="Times New Roman" panose="02020603050405020304" pitchFamily="18" charset="0"/>
                <a:ea typeface="黑体" panose="02010609060101010101" pitchFamily="49" charset="-122"/>
              </a:rPr>
              <a:t>人工智能的主要研究领域</a:t>
            </a:r>
            <a:endParaRPr lang="zh-CN" altLang="en-US" sz="3600" b="0" dirty="0">
              <a:latin typeface="Times New Roman" panose="02020603050405020304" pitchFamily="18" charset="0"/>
              <a:ea typeface="黑体" panose="02010609060101010101" pitchFamily="49" charset="-122"/>
            </a:endParaRPr>
          </a:p>
        </p:txBody>
      </p:sp>
      <p:sp>
        <p:nvSpPr>
          <p:cNvPr id="53251" name="Rectangle 10"/>
          <p:cNvSpPr/>
          <p:nvPr/>
        </p:nvSpPr>
        <p:spPr>
          <a:xfrm>
            <a:off x="304800" y="990600"/>
            <a:ext cx="8610600" cy="5573713"/>
          </a:xfrm>
          <a:prstGeom prst="rect">
            <a:avLst/>
          </a:prstGeom>
          <a:gradFill rotWithShape="0">
            <a:gsLst>
              <a:gs pos="0">
                <a:srgbClr val="CCFFFF"/>
              </a:gs>
              <a:gs pos="100000">
                <a:srgbClr val="FFFFFF"/>
              </a:gs>
            </a:gsLst>
            <a:path path="rect">
              <a:fillToRect r="100000" b="100000"/>
            </a:path>
            <a:tileRect/>
          </a:gradFill>
          <a:ln w="9525" cap="flat" cmpd="sng">
            <a:solidFill>
              <a:srgbClr val="808080"/>
            </a:solidFill>
            <a:prstDash val="solid"/>
            <a:miter/>
            <a:headEnd type="none" w="med" len="med"/>
            <a:tailEnd type="none" w="med" len="med"/>
          </a:ln>
        </p:spPr>
        <p:txBody>
          <a:bodyPr anchor="t" anchorCtr="0">
            <a:spAutoFit/>
          </a:bodyPr>
          <a:lstStyle/>
          <a:p>
            <a:pPr>
              <a:lnSpc>
                <a:spcPct val="120000"/>
              </a:lnSpc>
              <a:spcBef>
                <a:spcPct val="50000"/>
              </a:spcBef>
              <a:buClr>
                <a:schemeClr val="accent2"/>
              </a:buClr>
              <a:buFont typeface="Wingdings" panose="05000000000000000000" pitchFamily="2" charset="2"/>
            </a:pPr>
            <a:r>
              <a:rPr lang="en-US" altLang="zh-CN" sz="2800" b="1" dirty="0">
                <a:latin typeface="Times New Roman" panose="02020603050405020304" pitchFamily="18" charset="0"/>
                <a:ea typeface="宋体" pitchFamily="2" charset="-122"/>
              </a:rPr>
              <a:t> 2. </a:t>
            </a:r>
            <a:r>
              <a:rPr lang="zh-CN" altLang="en-US" sz="2800" b="1" dirty="0">
                <a:latin typeface="宋体" pitchFamily="2" charset="-122"/>
                <a:ea typeface="宋体" pitchFamily="2" charset="-122"/>
              </a:rPr>
              <a:t>博弈</a:t>
            </a:r>
            <a:endParaRPr lang="zh-CN" altLang="en-US" sz="2800" dirty="0">
              <a:latin typeface="宋体" pitchFamily="2" charset="-122"/>
              <a:ea typeface="宋体" pitchFamily="2" charset="-122"/>
            </a:endParaRPr>
          </a:p>
          <a:p>
            <a:pPr>
              <a:lnSpc>
                <a:spcPct val="120000"/>
              </a:lnSpc>
              <a:spcBef>
                <a:spcPct val="50000"/>
              </a:spcBef>
              <a:buClr>
                <a:schemeClr val="accent2"/>
              </a:buClr>
              <a:buFont typeface="Wingdings" panose="05000000000000000000" pitchFamily="2" charset="2"/>
              <a:buChar char="o"/>
            </a:pPr>
            <a:r>
              <a:rPr lang="zh-CN" altLang="en-US" sz="2800" dirty="0">
                <a:latin typeface="Times New Roman" panose="02020603050405020304" pitchFamily="18" charset="0"/>
                <a:ea typeface="宋体" pitchFamily="2" charset="-122"/>
              </a:rPr>
              <a:t> 下棋、打牌、战争等一类竞争性的智能活动。</a:t>
            </a:r>
            <a:endParaRPr lang="zh-CN" altLang="en-US" sz="2800" dirty="0">
              <a:latin typeface="Times New Roman" panose="02020603050405020304" pitchFamily="18" charset="0"/>
              <a:ea typeface="宋体" pitchFamily="2" charset="-122"/>
            </a:endParaRPr>
          </a:p>
          <a:p>
            <a:pPr>
              <a:lnSpc>
                <a:spcPct val="120000"/>
              </a:lnSpc>
              <a:spcBef>
                <a:spcPct val="50000"/>
              </a:spcBef>
              <a:buClr>
                <a:schemeClr val="accent2"/>
              </a:buClr>
              <a:buFont typeface="Wingdings" panose="05000000000000000000" pitchFamily="2" charset="2"/>
              <a:buChar char="o"/>
            </a:pPr>
            <a:r>
              <a:rPr lang="zh-CN" altLang="en-US" sz="2800" dirty="0">
                <a:latin typeface="Times New Roman" panose="02020603050405020304" pitchFamily="18" charset="0"/>
                <a:ea typeface="宋体" pitchFamily="2" charset="-122"/>
              </a:rPr>
              <a:t> </a:t>
            </a:r>
            <a:r>
              <a:rPr lang="en-US" altLang="zh-CN" sz="2800" dirty="0">
                <a:latin typeface="Times New Roman" panose="02020603050405020304" pitchFamily="18" charset="0"/>
                <a:ea typeface="宋体" pitchFamily="2" charset="-122"/>
              </a:rPr>
              <a:t>1956</a:t>
            </a:r>
            <a:r>
              <a:rPr lang="zh-CN" altLang="en-US" sz="2800" dirty="0">
                <a:latin typeface="Times New Roman" panose="02020603050405020304" pitchFamily="18" charset="0"/>
                <a:ea typeface="宋体" pitchFamily="2" charset="-122"/>
              </a:rPr>
              <a:t>年，塞缪尔研制出跳棋程序。 </a:t>
            </a:r>
            <a:endParaRPr lang="zh-CN" altLang="en-US" sz="2800" dirty="0">
              <a:latin typeface="Times New Roman" panose="02020603050405020304" pitchFamily="18" charset="0"/>
              <a:ea typeface="宋体" pitchFamily="2" charset="-122"/>
            </a:endParaRPr>
          </a:p>
          <a:p>
            <a:pPr>
              <a:lnSpc>
                <a:spcPct val="120000"/>
              </a:lnSpc>
              <a:spcBef>
                <a:spcPct val="50000"/>
              </a:spcBef>
              <a:buClr>
                <a:schemeClr val="accent2"/>
              </a:buClr>
              <a:buFont typeface="Wingdings" panose="05000000000000000000" pitchFamily="2" charset="2"/>
              <a:buChar char="o"/>
            </a:pPr>
            <a:r>
              <a:rPr lang="zh-CN" altLang="en-US" sz="2800" dirty="0">
                <a:latin typeface="Times New Roman" panose="02020603050405020304" pitchFamily="18" charset="0"/>
                <a:ea typeface="宋体" pitchFamily="2" charset="-122"/>
              </a:rPr>
              <a:t> </a:t>
            </a:r>
            <a:r>
              <a:rPr lang="en-US" altLang="zh-CN" sz="2800" dirty="0">
                <a:latin typeface="Times New Roman" panose="02020603050405020304" pitchFamily="18" charset="0"/>
                <a:ea typeface="宋体" pitchFamily="2" charset="-122"/>
              </a:rPr>
              <a:t>1991</a:t>
            </a:r>
            <a:r>
              <a:rPr lang="zh-CN" altLang="en-US" sz="2800" dirty="0">
                <a:latin typeface="Times New Roman" panose="02020603050405020304" pitchFamily="18" charset="0"/>
                <a:ea typeface="宋体" pitchFamily="2" charset="-122"/>
              </a:rPr>
              <a:t>年</a:t>
            </a:r>
            <a:r>
              <a:rPr lang="en-US" altLang="zh-CN" sz="2800" dirty="0">
                <a:latin typeface="Times New Roman" panose="02020603050405020304" pitchFamily="18" charset="0"/>
                <a:ea typeface="宋体" pitchFamily="2" charset="-122"/>
              </a:rPr>
              <a:t>8</a:t>
            </a:r>
            <a:r>
              <a:rPr lang="zh-CN" altLang="en-US" sz="2800" dirty="0">
                <a:latin typeface="Times New Roman" panose="02020603050405020304" pitchFamily="18" charset="0"/>
                <a:ea typeface="宋体" pitchFamily="2" charset="-122"/>
              </a:rPr>
              <a:t>月，</a:t>
            </a:r>
            <a:r>
              <a:rPr lang="en-US" altLang="zh-CN" sz="2800" dirty="0">
                <a:latin typeface="Times New Roman" panose="02020603050405020304" pitchFamily="18" charset="0"/>
                <a:ea typeface="宋体" pitchFamily="2" charset="-122"/>
              </a:rPr>
              <a:t>IBM</a:t>
            </a:r>
            <a:r>
              <a:rPr lang="zh-CN" altLang="en-US" sz="2800" dirty="0">
                <a:latin typeface="Times New Roman" panose="02020603050405020304" pitchFamily="18" charset="0"/>
                <a:ea typeface="宋体" pitchFamily="2" charset="-122"/>
              </a:rPr>
              <a:t>公司研制的</a:t>
            </a:r>
            <a:r>
              <a:rPr lang="en-US" altLang="zh-CN" sz="2800" dirty="0">
                <a:latin typeface="Times New Roman" panose="02020603050405020304" pitchFamily="18" charset="0"/>
                <a:ea typeface="宋体" pitchFamily="2" charset="-122"/>
              </a:rPr>
              <a:t>Deep Thought 2</a:t>
            </a:r>
            <a:r>
              <a:rPr lang="zh-CN" altLang="en-US" sz="2800" dirty="0">
                <a:latin typeface="Times New Roman" panose="02020603050405020304" pitchFamily="18" charset="0"/>
                <a:ea typeface="宋体" pitchFamily="2" charset="-122"/>
              </a:rPr>
              <a:t>计算机系统与澳大利亚象棋冠军约翰森（</a:t>
            </a:r>
            <a:r>
              <a:rPr lang="en-US" altLang="zh-CN" sz="2800" dirty="0">
                <a:latin typeface="Times New Roman" panose="02020603050405020304" pitchFamily="18" charset="0"/>
                <a:ea typeface="宋体" pitchFamily="2" charset="-122"/>
              </a:rPr>
              <a:t>D.Johansen</a:t>
            </a:r>
            <a:r>
              <a:rPr lang="zh-CN" altLang="en-US" sz="2800" dirty="0">
                <a:latin typeface="Times New Roman" panose="02020603050405020304" pitchFamily="18" charset="0"/>
                <a:ea typeface="宋体" pitchFamily="2" charset="-122"/>
              </a:rPr>
              <a:t>）举行了一场人机对抗赛，以</a:t>
            </a:r>
            <a:r>
              <a:rPr lang="en-US" altLang="zh-CN" sz="2800" dirty="0">
                <a:latin typeface="Times New Roman" panose="02020603050405020304" pitchFamily="18" charset="0"/>
                <a:ea typeface="宋体" pitchFamily="2" charset="-122"/>
              </a:rPr>
              <a:t>1</a:t>
            </a:r>
            <a:r>
              <a:rPr lang="zh-CN" altLang="en-US" sz="2800" dirty="0">
                <a:latin typeface="Times New Roman" panose="02020603050405020304" pitchFamily="18" charset="0"/>
                <a:ea typeface="宋体" pitchFamily="2" charset="-122"/>
              </a:rPr>
              <a:t>：</a:t>
            </a:r>
            <a:r>
              <a:rPr lang="en-US" altLang="zh-CN" sz="2800" dirty="0">
                <a:latin typeface="Times New Roman" panose="02020603050405020304" pitchFamily="18" charset="0"/>
                <a:ea typeface="宋体" pitchFamily="2" charset="-122"/>
              </a:rPr>
              <a:t>1</a:t>
            </a:r>
            <a:r>
              <a:rPr lang="zh-CN" altLang="en-US" sz="2800" dirty="0">
                <a:latin typeface="Times New Roman" panose="02020603050405020304" pitchFamily="18" charset="0"/>
                <a:ea typeface="宋体" pitchFamily="2" charset="-122"/>
              </a:rPr>
              <a:t>平局告终。</a:t>
            </a:r>
            <a:endParaRPr lang="zh-CN" altLang="en-US" sz="2800" dirty="0">
              <a:latin typeface="Times New Roman" panose="02020603050405020304" pitchFamily="18" charset="0"/>
              <a:ea typeface="宋体" pitchFamily="2" charset="-122"/>
            </a:endParaRPr>
          </a:p>
          <a:p>
            <a:pPr>
              <a:lnSpc>
                <a:spcPct val="120000"/>
              </a:lnSpc>
              <a:spcBef>
                <a:spcPct val="50000"/>
              </a:spcBef>
              <a:buClr>
                <a:schemeClr val="accent2"/>
              </a:buClr>
              <a:buFont typeface="Wingdings" panose="05000000000000000000" pitchFamily="2" charset="2"/>
              <a:buChar char="o"/>
            </a:pPr>
            <a:r>
              <a:rPr lang="zh-CN" altLang="en-US" sz="2800" dirty="0">
                <a:latin typeface="Times New Roman" panose="02020603050405020304" pitchFamily="18" charset="0"/>
                <a:ea typeface="宋体" pitchFamily="2" charset="-122"/>
              </a:rPr>
              <a:t> </a:t>
            </a:r>
            <a:r>
              <a:rPr lang="en-US" altLang="zh-CN" sz="2800" dirty="0">
                <a:latin typeface="Times New Roman" panose="02020603050405020304" pitchFamily="18" charset="0"/>
                <a:ea typeface="宋体" pitchFamily="2" charset="-122"/>
              </a:rPr>
              <a:t>1996</a:t>
            </a:r>
            <a:r>
              <a:rPr lang="zh-CN" altLang="en-US" sz="2800" dirty="0">
                <a:latin typeface="Times New Roman" panose="02020603050405020304" pitchFamily="18" charset="0"/>
                <a:ea typeface="宋体" pitchFamily="2" charset="-122"/>
              </a:rPr>
              <a:t>年</a:t>
            </a:r>
            <a:r>
              <a:rPr lang="en-US" altLang="zh-CN" sz="2800" dirty="0">
                <a:latin typeface="Times New Roman" panose="02020603050405020304" pitchFamily="18" charset="0"/>
                <a:ea typeface="宋体" pitchFamily="2" charset="-122"/>
              </a:rPr>
              <a:t>2</a:t>
            </a:r>
            <a:r>
              <a:rPr lang="zh-CN" altLang="en-US" sz="2800" dirty="0">
                <a:latin typeface="Times New Roman" panose="02020603050405020304" pitchFamily="18" charset="0"/>
                <a:ea typeface="宋体" pitchFamily="2" charset="-122"/>
              </a:rPr>
              <a:t>月</a:t>
            </a:r>
            <a:r>
              <a:rPr lang="en-US" altLang="zh-CN" sz="2800" dirty="0">
                <a:latin typeface="Times New Roman" panose="02020603050405020304" pitchFamily="18" charset="0"/>
                <a:ea typeface="宋体" pitchFamily="2" charset="-122"/>
              </a:rPr>
              <a:t>10</a:t>
            </a:r>
            <a:r>
              <a:rPr lang="zh-CN" altLang="en-US" sz="2800" dirty="0">
                <a:latin typeface="Times New Roman" panose="02020603050405020304" pitchFamily="18" charset="0"/>
                <a:ea typeface="宋体" pitchFamily="2" charset="-122"/>
              </a:rPr>
              <a:t>日至</a:t>
            </a:r>
            <a:r>
              <a:rPr lang="en-US" altLang="zh-CN" sz="2800" dirty="0">
                <a:latin typeface="Times New Roman" panose="02020603050405020304" pitchFamily="18" charset="0"/>
                <a:ea typeface="宋体" pitchFamily="2" charset="-122"/>
              </a:rPr>
              <a:t>17</a:t>
            </a:r>
            <a:r>
              <a:rPr lang="zh-CN" altLang="en-US" sz="2800" dirty="0">
                <a:latin typeface="Times New Roman" panose="02020603050405020304" pitchFamily="18" charset="0"/>
                <a:ea typeface="宋体" pitchFamily="2" charset="-122"/>
              </a:rPr>
              <a:t>日 ，</a:t>
            </a:r>
            <a:r>
              <a:rPr lang="en-US" altLang="zh-CN" sz="2800" dirty="0">
                <a:latin typeface="Times New Roman" panose="02020603050405020304" pitchFamily="18" charset="0"/>
                <a:ea typeface="宋体" pitchFamily="2" charset="-122"/>
              </a:rPr>
              <a:t>IBM</a:t>
            </a:r>
            <a:r>
              <a:rPr lang="zh-CN" altLang="en-US" sz="2800" dirty="0">
                <a:latin typeface="Times New Roman" panose="02020603050405020304" pitchFamily="18" charset="0"/>
                <a:ea typeface="宋体" pitchFamily="2" charset="-122"/>
              </a:rPr>
              <a:t>公司的“深蓝”计算机系统与卡斯帕罗夫进行了六局比赛，以</a:t>
            </a:r>
            <a:r>
              <a:rPr lang="en-US" altLang="zh-CN" sz="2800" dirty="0">
                <a:latin typeface="Times New Roman" panose="02020603050405020304" pitchFamily="18" charset="0"/>
                <a:ea typeface="宋体" pitchFamily="2" charset="-122"/>
              </a:rPr>
              <a:t>3.5</a:t>
            </a:r>
            <a:r>
              <a:rPr lang="zh-CN" altLang="en-US" sz="2800" dirty="0">
                <a:latin typeface="Times New Roman" panose="02020603050405020304" pitchFamily="18" charset="0"/>
                <a:ea typeface="宋体" pitchFamily="2" charset="-122"/>
              </a:rPr>
              <a:t>比</a:t>
            </a:r>
            <a:r>
              <a:rPr lang="en-US" altLang="zh-CN" sz="2800" dirty="0">
                <a:latin typeface="Times New Roman" panose="02020603050405020304" pitchFamily="18" charset="0"/>
                <a:ea typeface="宋体" pitchFamily="2" charset="-122"/>
              </a:rPr>
              <a:t>2.5</a:t>
            </a:r>
            <a:r>
              <a:rPr lang="zh-CN" altLang="en-US" sz="2800" dirty="0">
                <a:latin typeface="Times New Roman" panose="02020603050405020304" pitchFamily="18" charset="0"/>
                <a:ea typeface="宋体" pitchFamily="2" charset="-122"/>
              </a:rPr>
              <a:t>的总比分赢得这场世人瞩目的“人机大战”的胜利。 </a:t>
            </a:r>
            <a:endParaRPr lang="zh-CN" altLang="en-US" sz="2800" dirty="0">
              <a:latin typeface="Times New Roman" panose="02020603050405020304" pitchFamily="18" charset="0"/>
              <a:ea typeface="宋体" pitchFamily="2" charset="-122"/>
            </a:endParaRP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灯片编号占位符 1"/>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54274" name="Rectangle 1028"/>
          <p:cNvSpPr/>
          <p:nvPr/>
        </p:nvSpPr>
        <p:spPr>
          <a:xfrm>
            <a:off x="0" y="0"/>
            <a:ext cx="9144000" cy="765175"/>
          </a:xfrm>
          <a:prstGeom prst="rect">
            <a:avLst/>
          </a:prstGeom>
          <a:solidFill>
            <a:srgbClr val="A50021"/>
          </a:solidFill>
          <a:ln w="9525">
            <a:noFill/>
          </a:ln>
        </p:spPr>
        <p:txBody>
          <a:bodyPr anchor="b" anchorCtr="0"/>
          <a:lstStyle/>
          <a:p>
            <a:pPr indent="176530"/>
            <a:r>
              <a:rPr lang="en-US" altLang="zh-CN" sz="3600" dirty="0">
                <a:solidFill>
                  <a:schemeClr val="bg1"/>
                </a:solidFill>
                <a:latin typeface="Times New Roman" panose="02020603050405020304" pitchFamily="18" charset="0"/>
                <a:ea typeface="黑体" panose="02010609060101010101" pitchFamily="49" charset="-122"/>
              </a:rPr>
              <a:t>1.4  </a:t>
            </a:r>
            <a:r>
              <a:rPr lang="zh-CN" altLang="en-US" sz="3600" dirty="0">
                <a:solidFill>
                  <a:schemeClr val="bg1"/>
                </a:solidFill>
                <a:latin typeface="Times New Roman" panose="02020603050405020304" pitchFamily="18" charset="0"/>
                <a:ea typeface="黑体" panose="02010609060101010101" pitchFamily="49" charset="-122"/>
              </a:rPr>
              <a:t>人工智能的主要研究领域</a:t>
            </a:r>
            <a:endParaRPr lang="zh-CN" altLang="en-US" sz="3600" dirty="0">
              <a:solidFill>
                <a:schemeClr val="bg1"/>
              </a:solidFill>
              <a:latin typeface="Times New Roman" panose="02020603050405020304" pitchFamily="18" charset="0"/>
              <a:ea typeface="黑体" panose="02010609060101010101" pitchFamily="49" charset="-122"/>
            </a:endParaRPr>
          </a:p>
        </p:txBody>
      </p:sp>
      <p:sp>
        <p:nvSpPr>
          <p:cNvPr id="54275" name="Rectangle 1029"/>
          <p:cNvSpPr/>
          <p:nvPr/>
        </p:nvSpPr>
        <p:spPr>
          <a:xfrm>
            <a:off x="304800" y="1235075"/>
            <a:ext cx="8458200" cy="2879725"/>
          </a:xfrm>
          <a:prstGeom prst="rect">
            <a:avLst/>
          </a:prstGeom>
          <a:gradFill rotWithShape="0">
            <a:gsLst>
              <a:gs pos="0">
                <a:srgbClr val="CCFFFF"/>
              </a:gs>
              <a:gs pos="100000">
                <a:srgbClr val="FFFFFF"/>
              </a:gs>
            </a:gsLst>
            <a:path path="rect">
              <a:fillToRect r="100000" b="100000"/>
            </a:path>
            <a:tileRect/>
          </a:gradFill>
          <a:ln w="9525" cap="flat" cmpd="sng">
            <a:solidFill>
              <a:srgbClr val="808080"/>
            </a:solidFill>
            <a:prstDash val="solid"/>
            <a:miter/>
            <a:headEnd type="none" w="med" len="med"/>
            <a:tailEnd type="none" w="med" len="med"/>
          </a:ln>
        </p:spPr>
        <p:txBody>
          <a:bodyPr anchor="t" anchorCtr="0">
            <a:spAutoFit/>
          </a:bodyPr>
          <a:lstStyle/>
          <a:p>
            <a:pPr>
              <a:lnSpc>
                <a:spcPct val="120000"/>
              </a:lnSpc>
              <a:spcBef>
                <a:spcPct val="50000"/>
              </a:spcBef>
              <a:buClr>
                <a:schemeClr val="accent2"/>
              </a:buClr>
              <a:buFont typeface="Wingdings" panose="05000000000000000000" pitchFamily="2" charset="2"/>
            </a:pPr>
            <a:r>
              <a:rPr lang="en-US" altLang="zh-CN" sz="2800" b="1" dirty="0">
                <a:latin typeface="Times New Roman" panose="02020603050405020304" pitchFamily="18" charset="0"/>
                <a:ea typeface="宋体" pitchFamily="2" charset="-122"/>
              </a:rPr>
              <a:t> 2. </a:t>
            </a:r>
            <a:r>
              <a:rPr lang="zh-CN" altLang="en-US" sz="2800" b="1" dirty="0">
                <a:latin typeface="宋体" pitchFamily="2" charset="-122"/>
                <a:ea typeface="宋体" pitchFamily="2" charset="-122"/>
              </a:rPr>
              <a:t>博弈</a:t>
            </a:r>
            <a:endParaRPr lang="zh-CN" altLang="en-US" sz="2800" dirty="0">
              <a:latin typeface="宋体" pitchFamily="2" charset="-122"/>
              <a:ea typeface="宋体" pitchFamily="2" charset="-122"/>
            </a:endParaRPr>
          </a:p>
          <a:p>
            <a:pPr algn="just">
              <a:lnSpc>
                <a:spcPct val="120000"/>
              </a:lnSpc>
              <a:spcBef>
                <a:spcPct val="50000"/>
              </a:spcBef>
              <a:buClr>
                <a:schemeClr val="accent2"/>
              </a:buClr>
              <a:buFont typeface="Wingdings" panose="05000000000000000000" pitchFamily="2" charset="2"/>
              <a:buChar char="o"/>
            </a:pPr>
            <a:r>
              <a:rPr lang="zh-CN" altLang="en-US" sz="2800" dirty="0">
                <a:latin typeface="Times New Roman" panose="02020603050405020304" pitchFamily="18" charset="0"/>
                <a:ea typeface="宋体" pitchFamily="2" charset="-122"/>
              </a:rPr>
              <a:t> </a:t>
            </a:r>
            <a:r>
              <a:rPr lang="en-US" altLang="zh-CN" sz="2800" dirty="0">
                <a:latin typeface="Times New Roman" panose="02020603050405020304" pitchFamily="18" charset="0"/>
                <a:ea typeface="宋体" pitchFamily="2" charset="-122"/>
              </a:rPr>
              <a:t>2004</a:t>
            </a:r>
            <a:r>
              <a:rPr lang="zh-CN" altLang="en-US" sz="2800" dirty="0">
                <a:latin typeface="Times New Roman" panose="02020603050405020304" pitchFamily="18" charset="0"/>
                <a:ea typeface="宋体" pitchFamily="2" charset="-122"/>
              </a:rPr>
              <a:t>年</a:t>
            </a:r>
            <a:r>
              <a:rPr lang="en-US" altLang="zh-CN" sz="2800" dirty="0">
                <a:latin typeface="Times New Roman" panose="02020603050405020304" pitchFamily="18" charset="0"/>
                <a:ea typeface="宋体" pitchFamily="2" charset="-122"/>
              </a:rPr>
              <a:t>6</a:t>
            </a:r>
            <a:r>
              <a:rPr lang="zh-CN" altLang="en-US" sz="2800" dirty="0">
                <a:latin typeface="Times New Roman" panose="02020603050405020304" pitchFamily="18" charset="0"/>
                <a:ea typeface="宋体" pitchFamily="2" charset="-122"/>
              </a:rPr>
              <a:t>月</a:t>
            </a:r>
            <a:r>
              <a:rPr lang="en-US" altLang="zh-CN" sz="2800" dirty="0">
                <a:latin typeface="Times New Roman" panose="02020603050405020304" pitchFamily="18" charset="0"/>
                <a:ea typeface="宋体" pitchFamily="2" charset="-122"/>
              </a:rPr>
              <a:t>8</a:t>
            </a:r>
            <a:r>
              <a:rPr lang="zh-CN" altLang="en-US" sz="2800" dirty="0">
                <a:latin typeface="Times New Roman" panose="02020603050405020304" pitchFamily="18" charset="0"/>
                <a:ea typeface="宋体" pitchFamily="2" charset="-122"/>
              </a:rPr>
              <a:t>日，中国首届国际象棋人机对弈开战。国际象棋特级大师诸宸与“紫光之星”笔记本电脑对阵。诸宸在最后关头被电脑抓住破绽，先负一局。</a:t>
            </a:r>
            <a:r>
              <a:rPr lang="en-US" altLang="zh-CN" sz="2800" dirty="0">
                <a:latin typeface="Times New Roman" panose="02020603050405020304" pitchFamily="18" charset="0"/>
                <a:ea typeface="宋体" pitchFamily="2" charset="-122"/>
              </a:rPr>
              <a:t>4</a:t>
            </a:r>
            <a:r>
              <a:rPr lang="zh-CN" altLang="en-US" sz="2800" dirty="0">
                <a:latin typeface="Times New Roman" panose="02020603050405020304" pitchFamily="18" charset="0"/>
                <a:ea typeface="宋体" pitchFamily="2" charset="-122"/>
              </a:rPr>
              <a:t>天后诸宸灵活变阵，但再负一局。</a:t>
            </a:r>
            <a:endParaRPr lang="zh-CN" altLang="en-US" sz="2800" dirty="0">
              <a:latin typeface="Times New Roman" panose="02020603050405020304" pitchFamily="18" charset="0"/>
              <a:ea typeface="宋体" pitchFamily="2" charset="-122"/>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灯片编号占位符 3"/>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12290" name="Rectangle 2"/>
          <p:cNvSpPr>
            <a:spLocks noGrp="1"/>
          </p:cNvSpPr>
          <p:nvPr>
            <p:ph type="title"/>
          </p:nvPr>
        </p:nvSpPr>
        <p:spPr/>
        <p:txBody>
          <a:bodyPr wrap="square" lIns="91440" tIns="45720" rIns="91440" bIns="45720" anchor="b" anchorCtr="0"/>
          <a:lstStyle/>
          <a:p>
            <a:pPr eaLnBrk="1" hangingPunct="1"/>
            <a:r>
              <a:rPr lang="zh-CN" altLang="en-US" sz="3600" b="0" dirty="0">
                <a:latin typeface="Times New Roman" panose="02020603050405020304" pitchFamily="18" charset="0"/>
                <a:ea typeface="黑体" panose="02010609060101010101" pitchFamily="49" charset="-122"/>
              </a:rPr>
              <a:t>第</a:t>
            </a:r>
            <a:r>
              <a:rPr lang="en-US" altLang="zh-CN" sz="3600" b="0" dirty="0">
                <a:latin typeface="Times New Roman" panose="02020603050405020304" pitchFamily="18" charset="0"/>
                <a:ea typeface="黑体" panose="02010609060101010101" pitchFamily="49" charset="-122"/>
              </a:rPr>
              <a:t>1</a:t>
            </a:r>
            <a:r>
              <a:rPr lang="zh-CN" altLang="en-US" sz="3600" b="0" dirty="0">
                <a:latin typeface="Times New Roman" panose="02020603050405020304" pitchFamily="18" charset="0"/>
                <a:ea typeface="黑体" panose="02010609060101010101" pitchFamily="49" charset="-122"/>
              </a:rPr>
              <a:t>章  绪论</a:t>
            </a:r>
            <a:endParaRPr lang="zh-CN" altLang="en-US" sz="3600" b="0" dirty="0">
              <a:latin typeface="Times New Roman" panose="02020603050405020304" pitchFamily="18" charset="0"/>
              <a:ea typeface="黑体" panose="02010609060101010101" pitchFamily="49" charset="-122"/>
            </a:endParaRPr>
          </a:p>
        </p:txBody>
      </p:sp>
      <p:sp>
        <p:nvSpPr>
          <p:cNvPr id="12291" name="Rectangle 3"/>
          <p:cNvSpPr>
            <a:spLocks noGrp="1"/>
          </p:cNvSpPr>
          <p:nvPr>
            <p:ph idx="1"/>
          </p:nvPr>
        </p:nvSpPr>
        <p:spPr>
          <a:xfrm>
            <a:off x="533400" y="1143000"/>
            <a:ext cx="6454775" cy="5105400"/>
          </a:xfrm>
          <a:noFill/>
          <a:ln>
            <a:noFill/>
          </a:ln>
        </p:spPr>
        <p:txBody>
          <a:bodyPr anchor="t" anchorCtr="0"/>
          <a:lstStyle/>
          <a:p>
            <a:pPr eaLnBrk="1" hangingPunct="1">
              <a:lnSpc>
                <a:spcPct val="160000"/>
              </a:lnSpc>
            </a:pPr>
            <a:r>
              <a:rPr lang="en-US" altLang="zh-CN" b="1" dirty="0">
                <a:latin typeface="Times New Roman" panose="02020603050405020304" pitchFamily="18" charset="0"/>
              </a:rPr>
              <a:t>1.1  </a:t>
            </a:r>
            <a:r>
              <a:rPr lang="zh-CN" altLang="en-US" b="1" dirty="0">
                <a:latin typeface="Times New Roman" panose="02020603050405020304" pitchFamily="18" charset="0"/>
              </a:rPr>
              <a:t>人工智能的基本概念 </a:t>
            </a:r>
            <a:endParaRPr lang="zh-CN" altLang="en-US" b="1" dirty="0">
              <a:latin typeface="Times New Roman" panose="02020603050405020304" pitchFamily="18" charset="0"/>
            </a:endParaRPr>
          </a:p>
          <a:p>
            <a:pPr eaLnBrk="1" hangingPunct="1">
              <a:lnSpc>
                <a:spcPct val="160000"/>
              </a:lnSpc>
            </a:pPr>
            <a:r>
              <a:rPr lang="en-US" altLang="zh-CN" b="1" dirty="0">
                <a:latin typeface="Times New Roman" panose="02020603050405020304" pitchFamily="18" charset="0"/>
              </a:rPr>
              <a:t>1.2  </a:t>
            </a:r>
            <a:r>
              <a:rPr lang="zh-CN" altLang="en-US" b="1" dirty="0">
                <a:latin typeface="Times New Roman" panose="02020603050405020304" pitchFamily="18" charset="0"/>
              </a:rPr>
              <a:t>人工智能的发展简史 </a:t>
            </a:r>
            <a:endParaRPr lang="zh-CN" altLang="en-US" b="1" dirty="0">
              <a:latin typeface="Times New Roman" panose="02020603050405020304" pitchFamily="18" charset="0"/>
            </a:endParaRPr>
          </a:p>
          <a:p>
            <a:pPr eaLnBrk="1" hangingPunct="1">
              <a:lnSpc>
                <a:spcPct val="160000"/>
              </a:lnSpc>
            </a:pPr>
            <a:r>
              <a:rPr lang="en-US" altLang="zh-CN" b="1" dirty="0">
                <a:latin typeface="Times New Roman" panose="02020603050405020304" pitchFamily="18" charset="0"/>
              </a:rPr>
              <a:t>1.3  </a:t>
            </a:r>
            <a:r>
              <a:rPr lang="zh-CN" altLang="en-US" b="1" dirty="0">
                <a:latin typeface="Times New Roman" panose="02020603050405020304" pitchFamily="18" charset="0"/>
              </a:rPr>
              <a:t>人工智能研究的基本内容</a:t>
            </a:r>
            <a:endParaRPr lang="zh-CN" altLang="en-US" b="1" dirty="0">
              <a:latin typeface="Times New Roman" panose="02020603050405020304" pitchFamily="18" charset="0"/>
            </a:endParaRPr>
          </a:p>
          <a:p>
            <a:pPr eaLnBrk="1" hangingPunct="1">
              <a:lnSpc>
                <a:spcPct val="160000"/>
              </a:lnSpc>
            </a:pPr>
            <a:r>
              <a:rPr lang="en-US" altLang="zh-CN" b="1" dirty="0">
                <a:latin typeface="Times New Roman" panose="02020603050405020304" pitchFamily="18" charset="0"/>
              </a:rPr>
              <a:t>1.4  </a:t>
            </a:r>
            <a:r>
              <a:rPr lang="zh-CN" altLang="en-US" b="1" dirty="0">
                <a:latin typeface="Times New Roman" panose="02020603050405020304" pitchFamily="18" charset="0"/>
              </a:rPr>
              <a:t>人工智能的主要研究领域</a:t>
            </a:r>
            <a:endParaRPr lang="en-US" altLang="zh-CN" b="1" dirty="0">
              <a:latin typeface="Times New Roman" panose="02020603050405020304" pitchFamily="18" charset="0"/>
            </a:endParaRPr>
          </a:p>
          <a:p>
            <a:pPr eaLnBrk="1" hangingPunct="1">
              <a:lnSpc>
                <a:spcPct val="160000"/>
              </a:lnSpc>
            </a:pPr>
            <a:r>
              <a:rPr lang="en-US" altLang="zh-CN" b="1" dirty="0">
                <a:latin typeface="Times New Roman" panose="02020603050405020304" pitchFamily="18" charset="0"/>
              </a:rPr>
              <a:t>1.5 </a:t>
            </a:r>
            <a:r>
              <a:rPr lang="zh-CN" altLang="en-US" b="1" dirty="0">
                <a:latin typeface="Times New Roman" panose="02020603050405020304" pitchFamily="18" charset="0"/>
              </a:rPr>
              <a:t>人工智能的实现途径</a:t>
            </a:r>
            <a:endParaRPr lang="en-US" altLang="zh-CN" b="1" dirty="0">
              <a:latin typeface="Times New Roman" panose="02020603050405020304" pitchFamily="18" charset="0"/>
            </a:endParaRPr>
          </a:p>
          <a:p>
            <a:pPr eaLnBrk="1" hangingPunct="1">
              <a:lnSpc>
                <a:spcPct val="160000"/>
              </a:lnSpc>
            </a:pPr>
            <a:r>
              <a:rPr lang="en-US" altLang="zh-CN" b="1" dirty="0">
                <a:latin typeface="Times New Roman" panose="02020603050405020304" pitchFamily="18" charset="0"/>
              </a:rPr>
              <a:t>1.6  </a:t>
            </a:r>
            <a:r>
              <a:rPr lang="zh-CN" altLang="en-US" b="1" dirty="0">
                <a:latin typeface="Times New Roman" panose="02020603050405020304" pitchFamily="18" charset="0"/>
              </a:rPr>
              <a:t>人工智能与数学</a:t>
            </a:r>
            <a:endParaRPr lang="zh-CN" altLang="en-US" b="1" dirty="0">
              <a:latin typeface="Times New Roman" panose="02020603050405020304" pitchFamily="18" charset="0"/>
            </a:endParaRP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灯片编号占位符 1"/>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55298" name="Rectangle 3"/>
          <p:cNvSpPr/>
          <p:nvPr/>
        </p:nvSpPr>
        <p:spPr>
          <a:xfrm>
            <a:off x="304800" y="838200"/>
            <a:ext cx="8534400" cy="977900"/>
          </a:xfrm>
          <a:prstGeom prst="rect">
            <a:avLst/>
          </a:prstGeom>
          <a:gradFill rotWithShape="0">
            <a:gsLst>
              <a:gs pos="0">
                <a:srgbClr val="CCFFFF"/>
              </a:gs>
              <a:gs pos="100000">
                <a:srgbClr val="FFFFFF"/>
              </a:gs>
            </a:gsLst>
            <a:path path="rect">
              <a:fillToRect r="100000" b="100000"/>
            </a:path>
            <a:tileRect/>
          </a:gradFill>
          <a:ln w="9525" cap="flat" cmpd="sng">
            <a:solidFill>
              <a:srgbClr val="808080"/>
            </a:solidFill>
            <a:prstDash val="solid"/>
            <a:miter/>
            <a:headEnd type="none" w="med" len="med"/>
            <a:tailEnd type="none" w="med" len="med"/>
          </a:ln>
        </p:spPr>
        <p:txBody>
          <a:bodyPr anchor="t" anchorCtr="0">
            <a:spAutoFit/>
          </a:bodyPr>
          <a:lstStyle/>
          <a:p>
            <a:pPr>
              <a:lnSpc>
                <a:spcPct val="120000"/>
              </a:lnSpc>
              <a:spcBef>
                <a:spcPct val="50000"/>
              </a:spcBef>
              <a:buClr>
                <a:schemeClr val="accent2"/>
              </a:buClr>
              <a:buFont typeface="Wingdings" panose="05000000000000000000" pitchFamily="2" charset="2"/>
              <a:buChar char="o"/>
            </a:pPr>
            <a:r>
              <a:rPr lang="en-US" altLang="zh-CN" sz="2400" dirty="0">
                <a:latin typeface="Times New Roman" panose="02020603050405020304" pitchFamily="18" charset="0"/>
                <a:ea typeface="宋体" pitchFamily="2" charset="-122"/>
              </a:rPr>
              <a:t> 2007</a:t>
            </a:r>
            <a:r>
              <a:rPr lang="zh-CN" altLang="en-US" sz="2400" dirty="0">
                <a:latin typeface="Times New Roman" panose="02020603050405020304" pitchFamily="18" charset="0"/>
                <a:ea typeface="宋体" pitchFamily="2" charset="-122"/>
              </a:rPr>
              <a:t>年台北国际发明暨技术交易展览上，第三代智能机器人</a:t>
            </a:r>
            <a:r>
              <a:rPr lang="en-US" altLang="zh-CN" sz="2400" dirty="0">
                <a:latin typeface="Times New Roman" panose="02020603050405020304" pitchFamily="18" charset="0"/>
                <a:ea typeface="宋体" pitchFamily="2" charset="-122"/>
              </a:rPr>
              <a:t>DOC </a:t>
            </a:r>
            <a:r>
              <a:rPr lang="zh-CN" altLang="en-US" sz="2400" dirty="0">
                <a:latin typeface="Times New Roman" panose="02020603050405020304" pitchFamily="18" charset="0"/>
                <a:ea typeface="宋体" pitchFamily="2" charset="-122"/>
              </a:rPr>
              <a:t>现场表演下棋。</a:t>
            </a:r>
            <a:r>
              <a:rPr lang="zh-CN" altLang="en-US" sz="2400" dirty="0">
                <a:latin typeface="宋体" pitchFamily="2" charset="-122"/>
                <a:ea typeface="宋体" pitchFamily="2" charset="-122"/>
              </a:rPr>
              <a:t> </a:t>
            </a:r>
            <a:endParaRPr lang="zh-CN" altLang="en-US" sz="2400" dirty="0">
              <a:latin typeface="宋体" pitchFamily="2" charset="-122"/>
              <a:ea typeface="宋体" pitchFamily="2" charset="-122"/>
            </a:endParaRPr>
          </a:p>
        </p:txBody>
      </p:sp>
      <p:pic>
        <p:nvPicPr>
          <p:cNvPr id="55299" name="Picture 4" descr="4B1F8B86D8411BC2D41D5569DBCD764F"/>
          <p:cNvPicPr>
            <a:picLocks noChangeAspect="1"/>
          </p:cNvPicPr>
          <p:nvPr/>
        </p:nvPicPr>
        <p:blipFill>
          <a:blip r:embed="rId1"/>
          <a:stretch>
            <a:fillRect/>
          </a:stretch>
        </p:blipFill>
        <p:spPr>
          <a:xfrm>
            <a:off x="1143000" y="1881188"/>
            <a:ext cx="6858000" cy="4725987"/>
          </a:xfrm>
          <a:prstGeom prst="rect">
            <a:avLst/>
          </a:prstGeom>
          <a:noFill/>
          <a:ln w="9525">
            <a:noFill/>
          </a:ln>
        </p:spPr>
      </p:pic>
      <p:sp>
        <p:nvSpPr>
          <p:cNvPr id="55300" name="Rectangle 5"/>
          <p:cNvSpPr/>
          <p:nvPr/>
        </p:nvSpPr>
        <p:spPr>
          <a:xfrm>
            <a:off x="0" y="0"/>
            <a:ext cx="9144000" cy="765175"/>
          </a:xfrm>
          <a:prstGeom prst="rect">
            <a:avLst/>
          </a:prstGeom>
          <a:solidFill>
            <a:srgbClr val="A50021"/>
          </a:solidFill>
          <a:ln w="9525">
            <a:noFill/>
          </a:ln>
        </p:spPr>
        <p:txBody>
          <a:bodyPr anchor="b" anchorCtr="0"/>
          <a:lstStyle/>
          <a:p>
            <a:pPr indent="176530"/>
            <a:r>
              <a:rPr lang="en-US" altLang="zh-CN" sz="3600" dirty="0">
                <a:solidFill>
                  <a:schemeClr val="bg1"/>
                </a:solidFill>
                <a:latin typeface="Times New Roman" panose="02020603050405020304" pitchFamily="18" charset="0"/>
                <a:ea typeface="黑体" panose="02010609060101010101" pitchFamily="49" charset="-122"/>
              </a:rPr>
              <a:t>1.4  </a:t>
            </a:r>
            <a:r>
              <a:rPr lang="zh-CN" altLang="en-US" sz="3600" dirty="0">
                <a:solidFill>
                  <a:schemeClr val="bg1"/>
                </a:solidFill>
                <a:latin typeface="Times New Roman" panose="02020603050405020304" pitchFamily="18" charset="0"/>
                <a:ea typeface="黑体" panose="02010609060101010101" pitchFamily="49" charset="-122"/>
              </a:rPr>
              <a:t>人工智能的主要研究领域</a:t>
            </a:r>
            <a:endParaRPr lang="zh-CN" altLang="en-US" sz="3600" dirty="0">
              <a:solidFill>
                <a:schemeClr val="bg1"/>
              </a:solidFill>
              <a:latin typeface="Times New Roman" panose="02020603050405020304" pitchFamily="18" charset="0"/>
              <a:ea typeface="黑体" panose="02010609060101010101" pitchFamily="49" charset="-122"/>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灯片编号占位符 1"/>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56322" name="Rectangle 2"/>
          <p:cNvSpPr/>
          <p:nvPr/>
        </p:nvSpPr>
        <p:spPr>
          <a:xfrm>
            <a:off x="0" y="0"/>
            <a:ext cx="9144000" cy="765175"/>
          </a:xfrm>
          <a:prstGeom prst="rect">
            <a:avLst/>
          </a:prstGeom>
          <a:solidFill>
            <a:srgbClr val="A50021"/>
          </a:solidFill>
          <a:ln w="9525">
            <a:noFill/>
          </a:ln>
        </p:spPr>
        <p:txBody>
          <a:bodyPr anchor="b" anchorCtr="0"/>
          <a:lstStyle/>
          <a:p>
            <a:pPr indent="176530"/>
            <a:r>
              <a:rPr lang="en-US" altLang="zh-CN" sz="3600" dirty="0">
                <a:solidFill>
                  <a:schemeClr val="bg1"/>
                </a:solidFill>
                <a:latin typeface="Times New Roman" panose="02020603050405020304" pitchFamily="18" charset="0"/>
                <a:ea typeface="黑体" panose="02010609060101010101" pitchFamily="49" charset="-122"/>
              </a:rPr>
              <a:t>1.4  </a:t>
            </a:r>
            <a:r>
              <a:rPr lang="zh-CN" altLang="en-US" sz="3600" dirty="0">
                <a:solidFill>
                  <a:schemeClr val="bg1"/>
                </a:solidFill>
                <a:latin typeface="Times New Roman" panose="02020603050405020304" pitchFamily="18" charset="0"/>
                <a:ea typeface="黑体" panose="02010609060101010101" pitchFamily="49" charset="-122"/>
              </a:rPr>
              <a:t>人工智能的主要研究领域</a:t>
            </a:r>
            <a:endParaRPr lang="zh-CN" altLang="en-US" sz="3600" dirty="0">
              <a:solidFill>
                <a:schemeClr val="bg1"/>
              </a:solidFill>
              <a:latin typeface="Times New Roman" panose="02020603050405020304" pitchFamily="18" charset="0"/>
              <a:ea typeface="黑体" panose="02010609060101010101" pitchFamily="49" charset="-122"/>
            </a:endParaRPr>
          </a:p>
        </p:txBody>
      </p:sp>
      <p:sp>
        <p:nvSpPr>
          <p:cNvPr id="145412" name="Text Box 4"/>
          <p:cNvSpPr txBox="1">
            <a:spLocks noChangeArrowheads="1"/>
          </p:cNvSpPr>
          <p:nvPr/>
        </p:nvSpPr>
        <p:spPr bwMode="auto">
          <a:xfrm>
            <a:off x="381000" y="1676400"/>
            <a:ext cx="8382000" cy="3821113"/>
          </a:xfrm>
          <a:prstGeom prst="rect">
            <a:avLst/>
          </a:prstGeom>
          <a:gradFill rotWithShape="0">
            <a:gsLst>
              <a:gs pos="0">
                <a:srgbClr val="CCFFCC"/>
              </a:gs>
              <a:gs pos="50000">
                <a:schemeClr val="bg1"/>
              </a:gs>
              <a:gs pos="100000">
                <a:srgbClr val="CCFFCC"/>
              </a:gs>
            </a:gsLst>
            <a:lin ang="1890000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algn="just" defTabSz="914400" rtl="0">
              <a:lnSpc>
                <a:spcPct val="120000"/>
              </a:lnSpc>
              <a:spcBef>
                <a:spcPct val="50000"/>
              </a:spcBef>
              <a:buClr>
                <a:srgbClr val="0000FF"/>
              </a:buClr>
              <a:buSzTx/>
              <a:buFont typeface="Wingdings" panose="05000000000000000000" pitchFamily="2" charset="2"/>
              <a:buChar char="§"/>
              <a:defRPr/>
            </a:pPr>
            <a:r>
              <a:rPr kumimoji="0" lang="en-US" altLang="zh-CN" sz="2800" kern="1200" cap="none" spc="0" normalizeH="0" baseline="0" noProof="0" dirty="0">
                <a:latin typeface="宋体" pitchFamily="2" charset="-122"/>
                <a:ea typeface="宋体" pitchFamily="2" charset="-122"/>
                <a:cs typeface="+mn-cs"/>
              </a:rPr>
              <a:t> </a:t>
            </a:r>
            <a:r>
              <a:rPr kumimoji="0" lang="zh-CN" altLang="en-US" sz="2800" kern="1200" cap="none" spc="0" normalizeH="0" baseline="0" noProof="0" dirty="0">
                <a:latin typeface="宋体" pitchFamily="2" charset="-122"/>
                <a:ea typeface="宋体" pitchFamily="2" charset="-122"/>
                <a:cs typeface="+mn-cs"/>
              </a:rPr>
              <a:t>模式识别</a:t>
            </a:r>
            <a:r>
              <a:rPr kumimoji="0" lang="zh-CN" altLang="en-US" sz="2800" kern="1200" cap="none" spc="0" normalizeH="0" baseline="0" noProof="0" dirty="0">
                <a:latin typeface="Times New Roman" panose="02020603050405020304" pitchFamily="18" charset="0"/>
                <a:ea typeface="宋体" pitchFamily="2" charset="-122"/>
                <a:cs typeface="Times New Roman" panose="02020603050405020304" pitchFamily="18" charset="0"/>
              </a:rPr>
              <a:t>（</a:t>
            </a:r>
            <a:r>
              <a:rPr kumimoji="0" lang="en-US" altLang="zh-CN" sz="2800" kern="1200" cap="none" spc="0" normalizeH="0" baseline="0" noProof="0" dirty="0">
                <a:latin typeface="Times New Roman" panose="02020603050405020304" pitchFamily="18" charset="0"/>
                <a:ea typeface="宋体" pitchFamily="2" charset="-122"/>
                <a:cs typeface="Times New Roman" panose="02020603050405020304" pitchFamily="18" charset="0"/>
              </a:rPr>
              <a:t>pattern recognition</a:t>
            </a:r>
            <a:r>
              <a:rPr kumimoji="0" lang="zh-CN" altLang="en-US" sz="2800" kern="1200" cap="none" spc="0" normalizeH="0" baseline="0" noProof="0" dirty="0">
                <a:latin typeface="Times New Roman" panose="02020603050405020304" pitchFamily="18" charset="0"/>
                <a:ea typeface="宋体" pitchFamily="2" charset="-122"/>
                <a:cs typeface="Times New Roman" panose="02020603050405020304" pitchFamily="18" charset="0"/>
              </a:rPr>
              <a:t>）</a:t>
            </a:r>
            <a:r>
              <a:rPr kumimoji="0" lang="zh-CN" altLang="en-US" sz="2800" kern="1200" cap="none" spc="0" normalizeH="0" baseline="0" noProof="0" dirty="0">
                <a:latin typeface="宋体" pitchFamily="2" charset="-122"/>
                <a:ea typeface="宋体" pitchFamily="2" charset="-122"/>
                <a:cs typeface="+mn-cs"/>
              </a:rPr>
              <a:t>：研究对象描述和分类方法的学科。分析和识别的模式可以是信号、图象或者普通数据。</a:t>
            </a:r>
            <a:endParaRPr kumimoji="0" lang="zh-CN" altLang="en-US" sz="2800" kern="1200" cap="none" spc="0" normalizeH="0" baseline="0" noProof="0" dirty="0">
              <a:latin typeface="宋体" pitchFamily="2" charset="-122"/>
              <a:ea typeface="宋体" pitchFamily="2" charset="-122"/>
              <a:cs typeface="+mn-cs"/>
            </a:endParaRPr>
          </a:p>
          <a:p>
            <a:pPr marR="0" algn="just" defTabSz="914400" rtl="0">
              <a:lnSpc>
                <a:spcPct val="120000"/>
              </a:lnSpc>
              <a:spcBef>
                <a:spcPct val="50000"/>
              </a:spcBef>
              <a:buClr>
                <a:srgbClr val="0000FF"/>
              </a:buClr>
              <a:buSzTx/>
              <a:buFont typeface="Wingdings" panose="05000000000000000000" pitchFamily="2" charset="2"/>
              <a:buChar char="§"/>
              <a:defRPr/>
            </a:pPr>
            <a:r>
              <a:rPr kumimoji="0" lang="zh-CN" altLang="en-US" sz="2800" kern="1200" cap="none" spc="0" normalizeH="0" baseline="0" noProof="0" dirty="0">
                <a:latin typeface="Verdana" panose="020B0804030504040204" pitchFamily="34" charset="0"/>
                <a:ea typeface="宋体" pitchFamily="2" charset="-122"/>
                <a:cs typeface="+mn-cs"/>
              </a:rPr>
              <a:t>文字识别：邮政编码、车牌识别、汉字识别。</a:t>
            </a:r>
            <a:endParaRPr kumimoji="0" lang="zh-CN" altLang="en-US" sz="2800" kern="1200" cap="none" spc="0" normalizeH="0" baseline="0" noProof="0" dirty="0">
              <a:latin typeface="Verdana" panose="020B0804030504040204" pitchFamily="34" charset="0"/>
              <a:ea typeface="宋体" pitchFamily="2" charset="-122"/>
              <a:cs typeface="+mn-cs"/>
            </a:endParaRPr>
          </a:p>
          <a:p>
            <a:pPr marR="0" algn="just" defTabSz="914400" rtl="0">
              <a:lnSpc>
                <a:spcPct val="120000"/>
              </a:lnSpc>
              <a:spcBef>
                <a:spcPct val="50000"/>
              </a:spcBef>
              <a:buClr>
                <a:srgbClr val="0000FF"/>
              </a:buClr>
              <a:buSzTx/>
              <a:buFont typeface="Wingdings" panose="05000000000000000000" pitchFamily="2" charset="2"/>
              <a:buChar char="§"/>
              <a:defRPr/>
            </a:pPr>
            <a:r>
              <a:rPr kumimoji="0" lang="zh-CN" altLang="en-US" sz="2800" kern="1200" cap="none" spc="0" normalizeH="0" baseline="0" noProof="0" dirty="0">
                <a:latin typeface="Verdana" panose="020B0804030504040204" pitchFamily="34" charset="0"/>
                <a:ea typeface="宋体" pitchFamily="2" charset="-122"/>
                <a:cs typeface="+mn-cs"/>
              </a:rPr>
              <a:t>人脸识别：反恐、商业。</a:t>
            </a:r>
            <a:endParaRPr kumimoji="0" lang="zh-CN" altLang="en-US" sz="2800" kern="1200" cap="none" spc="0" normalizeH="0" baseline="0" noProof="0" dirty="0">
              <a:latin typeface="Verdana" panose="020B0804030504040204" pitchFamily="34" charset="0"/>
              <a:ea typeface="宋体" pitchFamily="2" charset="-122"/>
              <a:cs typeface="+mn-cs"/>
            </a:endParaRPr>
          </a:p>
          <a:p>
            <a:pPr marR="0" algn="just" defTabSz="914400" rtl="0">
              <a:lnSpc>
                <a:spcPct val="120000"/>
              </a:lnSpc>
              <a:spcBef>
                <a:spcPct val="50000"/>
              </a:spcBef>
              <a:buClr>
                <a:srgbClr val="0000FF"/>
              </a:buClr>
              <a:buSzTx/>
              <a:buFont typeface="Wingdings" panose="05000000000000000000" pitchFamily="2" charset="2"/>
              <a:buChar char="§"/>
              <a:defRPr/>
            </a:pPr>
            <a:r>
              <a:rPr kumimoji="0" lang="zh-CN" altLang="en-US" sz="2800" kern="1200" cap="none" spc="0" normalizeH="0" baseline="0" noProof="0" dirty="0">
                <a:latin typeface="Verdana" panose="020B0804030504040204" pitchFamily="34" charset="0"/>
                <a:ea typeface="宋体" pitchFamily="2" charset="-122"/>
                <a:cs typeface="+mn-cs"/>
              </a:rPr>
              <a:t>物体识别：导弹、机器人。</a:t>
            </a:r>
            <a:endParaRPr kumimoji="0" lang="zh-CN" altLang="en-US" sz="2800" kern="1200" cap="none" spc="0" normalizeH="0" baseline="0" noProof="0" dirty="0">
              <a:latin typeface="Verdana" panose="020B0804030504040204" pitchFamily="34" charset="0"/>
              <a:ea typeface="宋体" pitchFamily="2" charset="-122"/>
              <a:cs typeface="+mn-cs"/>
            </a:endParaRPr>
          </a:p>
        </p:txBody>
      </p:sp>
      <p:sp>
        <p:nvSpPr>
          <p:cNvPr id="56324" name="Rectangle 7"/>
          <p:cNvSpPr/>
          <p:nvPr/>
        </p:nvSpPr>
        <p:spPr>
          <a:xfrm>
            <a:off x="381000" y="1012825"/>
            <a:ext cx="2133600" cy="519113"/>
          </a:xfrm>
          <a:prstGeom prst="rect">
            <a:avLst/>
          </a:prstGeom>
          <a:noFill/>
          <a:ln w="9525">
            <a:noFill/>
          </a:ln>
        </p:spPr>
        <p:txBody>
          <a:bodyPr anchor="t" anchorCtr="0">
            <a:spAutoFit/>
          </a:bodyPr>
          <a:lstStyle/>
          <a:p>
            <a:r>
              <a:rPr lang="en-US" altLang="zh-CN" sz="2800" b="1" dirty="0">
                <a:latin typeface="Times New Roman" panose="02020603050405020304" pitchFamily="18" charset="0"/>
                <a:ea typeface="宋体" pitchFamily="2" charset="-122"/>
              </a:rPr>
              <a:t>3. </a:t>
            </a:r>
            <a:r>
              <a:rPr lang="zh-CN" altLang="en-US" sz="2800" b="1" dirty="0">
                <a:latin typeface="Times New Roman" panose="02020603050405020304" pitchFamily="18" charset="0"/>
                <a:ea typeface="宋体" pitchFamily="2" charset="-122"/>
              </a:rPr>
              <a:t>模式识别</a:t>
            </a:r>
            <a:endParaRPr lang="zh-CN" altLang="en-US" sz="2800" b="1" dirty="0">
              <a:latin typeface="Times New Roman" panose="02020603050405020304" pitchFamily="18" charset="0"/>
              <a:ea typeface="宋体" pitchFamily="2" charset="-122"/>
            </a:endParaRP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灯片编号占位符 3"/>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57346" name="Rectangle 2050"/>
          <p:cNvSpPr>
            <a:spLocks noGrp="1"/>
          </p:cNvSpPr>
          <p:nvPr>
            <p:ph type="title"/>
          </p:nvPr>
        </p:nvSpPr>
        <p:spPr/>
        <p:txBody>
          <a:bodyPr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1.4  </a:t>
            </a:r>
            <a:r>
              <a:rPr lang="zh-CN" altLang="en-US" sz="3600" b="0" dirty="0">
                <a:latin typeface="Times New Roman" panose="02020603050405020304" pitchFamily="18" charset="0"/>
                <a:ea typeface="黑体" panose="02010609060101010101" pitchFamily="49" charset="-122"/>
              </a:rPr>
              <a:t>人工智能的主要研究领域</a:t>
            </a:r>
            <a:endParaRPr lang="zh-CN" altLang="en-US" sz="3600" b="0" dirty="0">
              <a:latin typeface="Times New Roman" panose="02020603050405020304" pitchFamily="18" charset="0"/>
              <a:ea typeface="黑体" panose="02010609060101010101" pitchFamily="49" charset="-122"/>
            </a:endParaRPr>
          </a:p>
        </p:txBody>
      </p:sp>
      <p:sp>
        <p:nvSpPr>
          <p:cNvPr id="57347" name="Rectangle 2051"/>
          <p:cNvSpPr>
            <a:spLocks noGrp="1"/>
          </p:cNvSpPr>
          <p:nvPr>
            <p:ph idx="1"/>
          </p:nvPr>
        </p:nvSpPr>
        <p:spPr>
          <a:noFill/>
          <a:ln>
            <a:noFill/>
          </a:ln>
        </p:spPr>
        <p:txBody>
          <a:bodyPr anchor="t" anchorCtr="0"/>
          <a:lstStyle/>
          <a:p>
            <a:pPr marL="0" indent="0" eaLnBrk="1" hangingPunct="1">
              <a:buNone/>
            </a:pPr>
            <a:r>
              <a:rPr lang="en-US" altLang="zh-CN" b="1" dirty="0">
                <a:latin typeface="Times New Roman" panose="02020603050405020304" pitchFamily="18" charset="0"/>
              </a:rPr>
              <a:t>4. </a:t>
            </a:r>
            <a:r>
              <a:rPr lang="zh-CN" altLang="en-US" b="1" dirty="0">
                <a:latin typeface="宋体" pitchFamily="2" charset="-122"/>
              </a:rPr>
              <a:t>机器视觉</a:t>
            </a:r>
            <a:r>
              <a:rPr lang="zh-CN" altLang="en-US" b="1" dirty="0">
                <a:latin typeface="Times New Roman" panose="02020603050405020304" pitchFamily="18" charset="0"/>
              </a:rPr>
              <a:t> </a:t>
            </a:r>
            <a:endParaRPr lang="zh-CN" altLang="en-US" b="1" dirty="0">
              <a:latin typeface="Times New Roman" panose="02020603050405020304" pitchFamily="18" charset="0"/>
            </a:endParaRPr>
          </a:p>
          <a:p>
            <a:pPr marL="0" indent="0" eaLnBrk="1" hangingPunct="1">
              <a:buNone/>
            </a:pPr>
            <a:endParaRPr lang="zh-CN" altLang="en-US" sz="2600" dirty="0">
              <a:latin typeface="Times New Roman" panose="02020603050405020304" pitchFamily="18" charset="0"/>
            </a:endParaRPr>
          </a:p>
          <a:p>
            <a:pPr marL="0" indent="0" eaLnBrk="1" hangingPunct="1">
              <a:buNone/>
            </a:pPr>
            <a:r>
              <a:rPr lang="zh-CN" altLang="en-US" sz="2600" dirty="0">
                <a:latin typeface="Times New Roman" panose="02020603050405020304" pitchFamily="18" charset="0"/>
              </a:rPr>
              <a:t> </a:t>
            </a:r>
            <a:r>
              <a:rPr lang="zh-CN" altLang="en-US" dirty="0">
                <a:latin typeface="Times New Roman" panose="02020603050405020304" pitchFamily="18" charset="0"/>
              </a:rPr>
              <a:t> </a:t>
            </a:r>
            <a:endParaRPr lang="zh-CN" altLang="en-US" dirty="0">
              <a:latin typeface="Times New Roman" panose="02020603050405020304" pitchFamily="18" charset="0"/>
            </a:endParaRPr>
          </a:p>
        </p:txBody>
      </p:sp>
      <p:sp>
        <p:nvSpPr>
          <p:cNvPr id="57348" name="Rectangle 2053"/>
          <p:cNvSpPr/>
          <p:nvPr/>
        </p:nvSpPr>
        <p:spPr>
          <a:xfrm>
            <a:off x="228600" y="1524000"/>
            <a:ext cx="8610600" cy="4308475"/>
          </a:xfrm>
          <a:prstGeom prst="rect">
            <a:avLst/>
          </a:prstGeom>
          <a:gradFill rotWithShape="0">
            <a:gsLst>
              <a:gs pos="0">
                <a:srgbClr val="CCFFCC"/>
              </a:gs>
              <a:gs pos="50000">
                <a:srgbClr val="FFFFFF"/>
              </a:gs>
              <a:gs pos="100000">
                <a:srgbClr val="CCFFCC"/>
              </a:gs>
            </a:gsLst>
            <a:lin ang="18900000" scaled="1"/>
            <a:tileRect/>
          </a:gradFill>
          <a:ln w="9525" cap="flat" cmpd="sng">
            <a:solidFill>
              <a:srgbClr val="808080"/>
            </a:solidFill>
            <a:prstDash val="solid"/>
            <a:miter/>
            <a:headEnd type="none" w="med" len="med"/>
            <a:tailEnd type="none" w="med" len="med"/>
          </a:ln>
        </p:spPr>
        <p:txBody>
          <a:bodyPr anchor="t" anchorCtr="0">
            <a:spAutoFit/>
          </a:bodyPr>
          <a:lstStyle/>
          <a:p>
            <a:pPr algn="just">
              <a:lnSpc>
                <a:spcPct val="120000"/>
              </a:lnSpc>
              <a:spcBef>
                <a:spcPct val="50000"/>
              </a:spcBef>
              <a:buClr>
                <a:schemeClr val="accent2"/>
              </a:buClr>
              <a:buFont typeface="Wingdings" panose="05000000000000000000" pitchFamily="2" charset="2"/>
              <a:buChar char="o"/>
            </a:pPr>
            <a:r>
              <a:rPr lang="en-US" altLang="zh-CN" sz="2600" dirty="0">
                <a:latin typeface="宋体" pitchFamily="2" charset="-122"/>
                <a:ea typeface="宋体" pitchFamily="2" charset="-122"/>
              </a:rPr>
              <a:t> </a:t>
            </a:r>
            <a:r>
              <a:rPr lang="zh-CN" altLang="en-US" sz="2600" dirty="0">
                <a:latin typeface="Times New Roman" panose="02020603050405020304" pitchFamily="18" charset="0"/>
                <a:ea typeface="宋体" pitchFamily="2" charset="-122"/>
              </a:rPr>
              <a:t>机器视觉</a:t>
            </a:r>
            <a:r>
              <a:rPr lang="en-US" altLang="zh-CN" sz="2600" dirty="0">
                <a:latin typeface="Times New Roman" panose="02020603050405020304" pitchFamily="18" charset="0"/>
                <a:ea typeface="宋体" pitchFamily="2" charset="-122"/>
              </a:rPr>
              <a:t>(machine vision)</a:t>
            </a:r>
            <a:r>
              <a:rPr lang="zh-CN" altLang="en-US" sz="2600" dirty="0">
                <a:latin typeface="Times New Roman" panose="02020603050405020304" pitchFamily="18" charset="0"/>
                <a:ea typeface="宋体" pitchFamily="2" charset="-122"/>
              </a:rPr>
              <a:t>或计算机视觉</a:t>
            </a:r>
            <a:r>
              <a:rPr lang="en-US" altLang="zh-CN" sz="2600" dirty="0">
                <a:latin typeface="Times New Roman" panose="02020603050405020304" pitchFamily="18" charset="0"/>
                <a:ea typeface="宋体" pitchFamily="2" charset="-122"/>
              </a:rPr>
              <a:t>(computer vision)</a:t>
            </a:r>
            <a:r>
              <a:rPr lang="zh-CN" altLang="en-US" sz="2600" dirty="0">
                <a:latin typeface="Times New Roman" panose="02020603050405020304" pitchFamily="18" charset="0"/>
                <a:ea typeface="宋体" pitchFamily="2" charset="-122"/>
              </a:rPr>
              <a:t>是用机器代替人眼睛进行测量和判断。 </a:t>
            </a:r>
            <a:endParaRPr lang="zh-CN" altLang="en-US" sz="2600" dirty="0">
              <a:latin typeface="Times New Roman" panose="02020603050405020304" pitchFamily="18" charset="0"/>
              <a:ea typeface="宋体" pitchFamily="2" charset="-122"/>
            </a:endParaRPr>
          </a:p>
          <a:p>
            <a:pPr algn="just">
              <a:lnSpc>
                <a:spcPct val="120000"/>
              </a:lnSpc>
              <a:spcBef>
                <a:spcPct val="50000"/>
              </a:spcBef>
              <a:buClr>
                <a:schemeClr val="accent2"/>
              </a:buClr>
              <a:buFont typeface="Wingdings" panose="05000000000000000000" pitchFamily="2" charset="2"/>
              <a:buChar char="o"/>
            </a:pPr>
            <a:r>
              <a:rPr lang="zh-CN" altLang="en-US" sz="2600" dirty="0">
                <a:latin typeface="宋体" pitchFamily="2" charset="-122"/>
                <a:ea typeface="宋体" pitchFamily="2" charset="-122"/>
              </a:rPr>
              <a:t> 机器视觉系统是指通过图像摄取装置将被摄取的目标转换成图像信号，传送给专用的图像处理系统，根据像素分布和宽度、颜色等信息，转换成数字信号，抽取目标的特征，根据判别结果控制现场的设备动作。</a:t>
            </a:r>
            <a:endParaRPr lang="zh-CN" altLang="en-US" sz="2600" dirty="0">
              <a:latin typeface="宋体" pitchFamily="2" charset="-122"/>
              <a:ea typeface="宋体" pitchFamily="2" charset="-122"/>
            </a:endParaRPr>
          </a:p>
          <a:p>
            <a:pPr algn="just">
              <a:lnSpc>
                <a:spcPct val="120000"/>
              </a:lnSpc>
              <a:spcBef>
                <a:spcPct val="50000"/>
              </a:spcBef>
              <a:buClr>
                <a:schemeClr val="accent2"/>
              </a:buClr>
              <a:buFont typeface="Wingdings" panose="05000000000000000000" pitchFamily="2" charset="2"/>
              <a:buChar char="o"/>
            </a:pPr>
            <a:r>
              <a:rPr lang="zh-CN" altLang="en-US" sz="2600" dirty="0">
                <a:latin typeface="宋体" pitchFamily="2" charset="-122"/>
                <a:ea typeface="宋体" pitchFamily="2" charset="-122"/>
              </a:rPr>
              <a:t> 机器视觉应用在半导体及电子、汽车、冶金、制药、食品饮料、印刷、包装、零配件装配及制造质量检测等。</a:t>
            </a:r>
            <a:endParaRPr lang="zh-CN" altLang="en-US" sz="2600" dirty="0">
              <a:latin typeface="宋体" pitchFamily="2" charset="-122"/>
              <a:ea typeface="宋体" pitchFamily="2" charset="-122"/>
            </a:endParaRP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灯片编号占位符 1"/>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58370" name="Rectangle 2"/>
          <p:cNvSpPr/>
          <p:nvPr/>
        </p:nvSpPr>
        <p:spPr>
          <a:xfrm>
            <a:off x="0" y="0"/>
            <a:ext cx="9144000" cy="765175"/>
          </a:xfrm>
          <a:prstGeom prst="rect">
            <a:avLst/>
          </a:prstGeom>
          <a:solidFill>
            <a:srgbClr val="A50021"/>
          </a:solidFill>
          <a:ln w="9525">
            <a:noFill/>
          </a:ln>
        </p:spPr>
        <p:txBody>
          <a:bodyPr anchor="b" anchorCtr="0"/>
          <a:lstStyle/>
          <a:p>
            <a:pPr indent="176530"/>
            <a:r>
              <a:rPr lang="en-US" altLang="zh-CN" sz="3600" dirty="0">
                <a:solidFill>
                  <a:schemeClr val="bg1"/>
                </a:solidFill>
                <a:latin typeface="Times New Roman" panose="02020603050405020304" pitchFamily="18" charset="0"/>
                <a:ea typeface="黑体" panose="02010609060101010101" pitchFamily="49" charset="-122"/>
              </a:rPr>
              <a:t>1.4  </a:t>
            </a:r>
            <a:r>
              <a:rPr lang="zh-CN" altLang="en-US" sz="3600" dirty="0">
                <a:solidFill>
                  <a:schemeClr val="bg1"/>
                </a:solidFill>
                <a:latin typeface="Times New Roman" panose="02020603050405020304" pitchFamily="18" charset="0"/>
                <a:ea typeface="黑体" panose="02010609060101010101" pitchFamily="49" charset="-122"/>
              </a:rPr>
              <a:t>人工智能的主要研究领域</a:t>
            </a:r>
            <a:endParaRPr lang="zh-CN" altLang="en-US" sz="3600" dirty="0">
              <a:solidFill>
                <a:schemeClr val="bg1"/>
              </a:solidFill>
              <a:latin typeface="Times New Roman" panose="02020603050405020304" pitchFamily="18" charset="0"/>
              <a:ea typeface="黑体" panose="02010609060101010101" pitchFamily="49" charset="-122"/>
            </a:endParaRPr>
          </a:p>
        </p:txBody>
      </p:sp>
      <p:sp>
        <p:nvSpPr>
          <p:cNvPr id="58371" name="Rectangle 3"/>
          <p:cNvSpPr/>
          <p:nvPr/>
        </p:nvSpPr>
        <p:spPr>
          <a:xfrm>
            <a:off x="250825" y="847725"/>
            <a:ext cx="8642350" cy="5400675"/>
          </a:xfrm>
          <a:prstGeom prst="rect">
            <a:avLst/>
          </a:prstGeom>
          <a:noFill/>
          <a:ln w="9525">
            <a:noFill/>
          </a:ln>
        </p:spPr>
        <p:txBody>
          <a:bodyPr anchor="t" anchorCtr="0"/>
          <a:lstStyle/>
          <a:p>
            <a:pPr>
              <a:lnSpc>
                <a:spcPct val="120000"/>
              </a:lnSpc>
              <a:spcBef>
                <a:spcPct val="10000"/>
              </a:spcBef>
              <a:buClr>
                <a:schemeClr val="accent2"/>
              </a:buClr>
              <a:buFont typeface="Wingdings" panose="05000000000000000000" pitchFamily="2" charset="2"/>
            </a:pPr>
            <a:r>
              <a:rPr lang="en-US" altLang="zh-CN" sz="2800" b="1" dirty="0">
                <a:latin typeface="Times New Roman" panose="02020603050405020304" pitchFamily="18" charset="0"/>
                <a:ea typeface="宋体" pitchFamily="2" charset="-122"/>
              </a:rPr>
              <a:t>5. </a:t>
            </a:r>
            <a:r>
              <a:rPr lang="zh-CN" altLang="en-US" sz="2800" b="1" dirty="0">
                <a:latin typeface="Times New Roman" panose="02020603050405020304" pitchFamily="18" charset="0"/>
                <a:ea typeface="宋体" pitchFamily="2" charset="-122"/>
              </a:rPr>
              <a:t>自然语言理解</a:t>
            </a:r>
            <a:endParaRPr lang="zh-CN" altLang="en-US" sz="2800" b="1" dirty="0">
              <a:latin typeface="Times New Roman" panose="02020603050405020304" pitchFamily="18" charset="0"/>
              <a:ea typeface="宋体" pitchFamily="2" charset="-122"/>
            </a:endParaRPr>
          </a:p>
          <a:p>
            <a:pPr algn="just">
              <a:lnSpc>
                <a:spcPct val="120000"/>
              </a:lnSpc>
              <a:spcBef>
                <a:spcPct val="50000"/>
              </a:spcBef>
              <a:buClr>
                <a:schemeClr val="accent2"/>
              </a:buClr>
              <a:buFont typeface="Wingdings" panose="05000000000000000000" pitchFamily="2" charset="2"/>
              <a:buChar char="o"/>
            </a:pPr>
            <a:r>
              <a:rPr lang="zh-CN" altLang="en-US" sz="2600" dirty="0">
                <a:latin typeface="宋体" pitchFamily="2" charset="-122"/>
                <a:ea typeface="宋体" pitchFamily="2" charset="-122"/>
              </a:rPr>
              <a:t> 研究如何让计算机理解人类自然语言，包括回答问题、生成摘要、翻译等。</a:t>
            </a:r>
            <a:endParaRPr lang="zh-CN" altLang="en-US" sz="2600" dirty="0">
              <a:latin typeface="宋体" pitchFamily="2" charset="-122"/>
              <a:ea typeface="宋体" pitchFamily="2" charset="-122"/>
            </a:endParaRPr>
          </a:p>
          <a:p>
            <a:pPr algn="just">
              <a:lnSpc>
                <a:spcPct val="120000"/>
              </a:lnSpc>
              <a:buClr>
                <a:schemeClr val="accent2"/>
              </a:buClr>
              <a:buFont typeface="Wingdings" panose="05000000000000000000" pitchFamily="2" charset="2"/>
              <a:buChar char="o"/>
            </a:pPr>
            <a:r>
              <a:rPr lang="zh-CN" altLang="en-US" sz="2500" dirty="0">
                <a:latin typeface="Times New Roman" panose="02020603050405020304" pitchFamily="18" charset="0"/>
                <a:ea typeface="宋体" pitchFamily="2" charset="-122"/>
              </a:rPr>
              <a:t> </a:t>
            </a:r>
            <a:r>
              <a:rPr lang="en-US" altLang="zh-CN" sz="2500" dirty="0">
                <a:latin typeface="Times New Roman" panose="02020603050405020304" pitchFamily="18" charset="0"/>
                <a:ea typeface="宋体" pitchFamily="2" charset="-122"/>
              </a:rPr>
              <a:t>1957</a:t>
            </a:r>
            <a:r>
              <a:rPr lang="zh-CN" altLang="en-US" sz="2500" dirty="0">
                <a:latin typeface="Times New Roman" panose="02020603050405020304" pitchFamily="18" charset="0"/>
                <a:ea typeface="宋体" pitchFamily="2" charset="-122"/>
              </a:rPr>
              <a:t>年，在苏联人造卫星成功发射的刺激下</a:t>
            </a:r>
            <a:r>
              <a:rPr lang="en-US" altLang="zh-CN" sz="2500" dirty="0">
                <a:latin typeface="Times New Roman" panose="02020603050405020304" pitchFamily="18" charset="0"/>
                <a:ea typeface="宋体" pitchFamily="2" charset="-122"/>
              </a:rPr>
              <a:t>,</a:t>
            </a:r>
            <a:r>
              <a:rPr lang="zh-CN" altLang="en-US" sz="2500" dirty="0">
                <a:latin typeface="Times New Roman" panose="02020603050405020304" pitchFamily="18" charset="0"/>
                <a:ea typeface="宋体" pitchFamily="2" charset="-122"/>
              </a:rPr>
              <a:t>美国国家研究会大力支持对俄科技论文的计算机翻译。人们最初以为机器翻译只要将双向词典及一些词法知识放进计算机就行了。后来发现有时会出现十分荒谬的错误。</a:t>
            </a:r>
            <a:r>
              <a:rPr lang="zh-CN" altLang="en-US" sz="2800" dirty="0">
                <a:latin typeface="Times New Roman" panose="02020603050405020304" pitchFamily="18" charset="0"/>
                <a:ea typeface="宋体" pitchFamily="2" charset="-122"/>
              </a:rPr>
              <a:t> </a:t>
            </a:r>
            <a:endParaRPr lang="zh-CN" altLang="en-US" sz="2800" dirty="0">
              <a:latin typeface="Times New Roman" panose="02020603050405020304" pitchFamily="18" charset="0"/>
              <a:ea typeface="宋体" pitchFamily="2" charset="-122"/>
            </a:endParaRPr>
          </a:p>
        </p:txBody>
      </p:sp>
      <p:sp>
        <p:nvSpPr>
          <p:cNvPr id="146439" name="Text Box 7"/>
          <p:cNvSpPr txBox="1">
            <a:spLocks noChangeArrowheads="1"/>
          </p:cNvSpPr>
          <p:nvPr/>
        </p:nvSpPr>
        <p:spPr bwMode="auto">
          <a:xfrm>
            <a:off x="457200" y="4495800"/>
            <a:ext cx="8382000" cy="1838325"/>
          </a:xfrm>
          <a:prstGeom prst="rect">
            <a:avLst/>
          </a:prstGeom>
          <a:gradFill rotWithShape="0">
            <a:gsLst>
              <a:gs pos="0">
                <a:srgbClr val="CCFFFF"/>
              </a:gs>
              <a:gs pos="50000">
                <a:schemeClr val="bg1"/>
              </a:gs>
              <a:gs pos="100000">
                <a:srgbClr val="CCFFFF"/>
              </a:gs>
            </a:gsLst>
            <a:lin ang="18900000" scaled="1"/>
          </a:gradFill>
          <a:ln w="9525">
            <a:solidFill>
              <a:srgbClr val="00808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algn="ctr" defTabSz="914400" rtl="0">
              <a:lnSpc>
                <a:spcPct val="110000"/>
              </a:lnSpc>
              <a:spcBef>
                <a:spcPct val="50000"/>
              </a:spcBef>
              <a:buClrTx/>
              <a:buSzTx/>
              <a:buFontTx/>
              <a:buNone/>
              <a:defRPr/>
            </a:pPr>
            <a:r>
              <a:rPr kumimoji="0" lang="en-US" altLang="zh-CN" sz="2300" kern="1200" cap="none" spc="0" normalizeH="0" baseline="0" noProof="0" dirty="0">
                <a:latin typeface="Times New Roman" panose="02020603050405020304" pitchFamily="18" charset="0"/>
                <a:ea typeface="宋体" pitchFamily="2" charset="-122"/>
                <a:cs typeface="+mn-cs"/>
              </a:rPr>
              <a:t>“</a:t>
            </a:r>
            <a:r>
              <a:rPr kumimoji="0" lang="en-US" altLang="zh-CN" sz="2300" kern="1200" cap="none" spc="0" normalizeH="0" baseline="0" noProof="0" dirty="0">
                <a:latin typeface="Times New Roman" panose="02020603050405020304" pitchFamily="18" charset="0"/>
                <a:ea typeface="宋体" pitchFamily="2" charset="-122"/>
                <a:cs typeface="Times New Roman" panose="02020603050405020304" pitchFamily="18" charset="0"/>
              </a:rPr>
              <a:t>The spirit is willing but the flesh is weak</a:t>
            </a:r>
            <a:r>
              <a:rPr kumimoji="0" lang="en-US" altLang="zh-CN" sz="2300" kern="1200" cap="none" spc="0" normalizeH="0" baseline="0" noProof="0" dirty="0">
                <a:latin typeface="Times New Roman" panose="02020603050405020304" pitchFamily="18" charset="0"/>
                <a:ea typeface="宋体" pitchFamily="2" charset="-122"/>
                <a:cs typeface="+mn-cs"/>
              </a:rPr>
              <a:t>”</a:t>
            </a:r>
            <a:r>
              <a:rPr kumimoji="0" lang="zh-CN" altLang="en-US" sz="2300" kern="1200" cap="none" spc="0" normalizeH="0" baseline="0" noProof="0" dirty="0">
                <a:latin typeface="Times New Roman" panose="02020603050405020304" pitchFamily="18" charset="0"/>
                <a:ea typeface="宋体" pitchFamily="2" charset="-122"/>
                <a:cs typeface="+mn-cs"/>
              </a:rPr>
              <a:t>心有余而力不足。 </a:t>
            </a:r>
            <a:endParaRPr kumimoji="0" lang="zh-CN" altLang="en-US" sz="2300" kern="1200" cap="none" spc="0" normalizeH="0" baseline="0" noProof="0" dirty="0">
              <a:latin typeface="Times New Roman" panose="02020603050405020304" pitchFamily="18" charset="0"/>
              <a:ea typeface="宋体" pitchFamily="2" charset="-122"/>
              <a:cs typeface="+mn-cs"/>
            </a:endParaRPr>
          </a:p>
          <a:p>
            <a:pPr marR="0" algn="ctr" defTabSz="914400" rtl="0">
              <a:lnSpc>
                <a:spcPct val="150000"/>
              </a:lnSpc>
              <a:spcBef>
                <a:spcPct val="50000"/>
              </a:spcBef>
              <a:spcAft>
                <a:spcPct val="50000"/>
              </a:spcAft>
              <a:buClrTx/>
              <a:buSzTx/>
              <a:buFont typeface="Wingdings" panose="05000000000000000000" pitchFamily="2" charset="2"/>
              <a:buNone/>
              <a:defRPr/>
            </a:pPr>
            <a:r>
              <a:rPr kumimoji="0" lang="zh-CN" altLang="en-US" sz="2400" kern="1200" cap="none" spc="0" normalizeH="0" baseline="0" noProof="0" dirty="0">
                <a:latin typeface="宋体" pitchFamily="2" charset="-122"/>
                <a:ea typeface="宋体" pitchFamily="2" charset="-122"/>
                <a:cs typeface="+mn-cs"/>
              </a:rPr>
              <a:t>俄语 </a:t>
            </a:r>
            <a:endParaRPr kumimoji="0" lang="zh-CN" altLang="en-US" sz="2400" kern="1200" cap="none" spc="0" normalizeH="0" baseline="0" noProof="0" dirty="0">
              <a:latin typeface="宋体" pitchFamily="2" charset="-122"/>
              <a:ea typeface="宋体" pitchFamily="2" charset="-122"/>
              <a:cs typeface="+mn-cs"/>
            </a:endParaRPr>
          </a:p>
          <a:p>
            <a:pPr marR="0" algn="just" defTabSz="914400" rtl="0">
              <a:lnSpc>
                <a:spcPct val="120000"/>
              </a:lnSpc>
              <a:buClrTx/>
              <a:buSzTx/>
              <a:buFont typeface="Wingdings" panose="05000000000000000000" pitchFamily="2" charset="2"/>
              <a:buNone/>
              <a:defRPr/>
            </a:pPr>
            <a:r>
              <a:rPr kumimoji="0" lang="zh-CN" altLang="en-US" sz="2400" kern="1200" cap="none" spc="0" normalizeH="0" baseline="0" noProof="0" dirty="0">
                <a:latin typeface="宋体" pitchFamily="2" charset="-122"/>
                <a:ea typeface="宋体" pitchFamily="2" charset="-122"/>
                <a:cs typeface="+mn-cs"/>
                <a:sym typeface="Wingdings" panose="05000000000000000000" pitchFamily="2" charset="2"/>
              </a:rPr>
              <a:t> </a:t>
            </a:r>
            <a:r>
              <a:rPr kumimoji="0" lang="zh-CN" altLang="en-US" sz="2300" kern="1200" cap="none" spc="0" normalizeH="0" baseline="0" noProof="0" dirty="0">
                <a:latin typeface="Times New Roman" panose="02020603050405020304" pitchFamily="18" charset="0"/>
                <a:ea typeface="宋体" pitchFamily="2" charset="-122"/>
                <a:cs typeface="Times New Roman" panose="02020603050405020304" pitchFamily="18" charset="0"/>
              </a:rPr>
              <a:t>“</a:t>
            </a:r>
            <a:r>
              <a:rPr kumimoji="0" lang="en-US" altLang="zh-CN" sz="2300" kern="1200" cap="none" spc="0" normalizeH="0" baseline="0" noProof="0" dirty="0">
                <a:latin typeface="Times New Roman" panose="02020603050405020304" pitchFamily="18" charset="0"/>
                <a:ea typeface="宋体" pitchFamily="2" charset="-122"/>
                <a:cs typeface="Times New Roman" panose="02020603050405020304" pitchFamily="18" charset="0"/>
              </a:rPr>
              <a:t>The wine is good but the meat is spoiled”</a:t>
            </a:r>
            <a:r>
              <a:rPr kumimoji="0" lang="zh-CN" altLang="en-US" sz="2200" kern="1200" cap="none" spc="0" normalizeH="0" baseline="0" noProof="0" dirty="0">
                <a:latin typeface="Times New Roman" panose="02020603050405020304" pitchFamily="18" charset="0"/>
                <a:ea typeface="宋体" pitchFamily="2" charset="-122"/>
                <a:cs typeface="Times New Roman" panose="02020603050405020304" pitchFamily="18" charset="0"/>
              </a:rPr>
              <a:t>酒是好的但肉变质了。</a:t>
            </a:r>
            <a:endParaRPr kumimoji="0" lang="zh-CN" altLang="en-US" sz="2200" kern="1200" cap="none" spc="0" normalizeH="0" baseline="0" noProof="0" dirty="0">
              <a:latin typeface="Times New Roman" panose="02020603050405020304" pitchFamily="18" charset="0"/>
              <a:ea typeface="宋体" pitchFamily="2" charset="-122"/>
              <a:cs typeface="Times New Roman" panose="02020603050405020304" pitchFamily="18" charset="0"/>
            </a:endParaRPr>
          </a:p>
        </p:txBody>
      </p:sp>
      <p:sp>
        <p:nvSpPr>
          <p:cNvPr id="58373" name="AutoShape 8"/>
          <p:cNvSpPr/>
          <p:nvPr/>
        </p:nvSpPr>
        <p:spPr>
          <a:xfrm>
            <a:off x="4495800" y="4953000"/>
            <a:ext cx="228600" cy="304800"/>
          </a:xfrm>
          <a:prstGeom prst="downArrow">
            <a:avLst>
              <a:gd name="adj1" fmla="val 50000"/>
              <a:gd name="adj2" fmla="val 33320"/>
            </a:avLst>
          </a:prstGeom>
          <a:solidFill>
            <a:srgbClr val="CCFFFF"/>
          </a:solidFill>
          <a:ln w="9525" cap="flat" cmpd="sng">
            <a:solidFill>
              <a:schemeClr val="tx1"/>
            </a:solidFill>
            <a:prstDash val="solid"/>
            <a:miter/>
            <a:headEnd type="none" w="med" len="med"/>
            <a:tailEnd type="none" w="med" len="med"/>
          </a:ln>
        </p:spPr>
        <p:txBody>
          <a:bodyPr vert="eaVert" wrap="none" anchor="ctr" anchorCtr="0"/>
          <a:lstStyle/>
          <a:p>
            <a:endParaRPr lang="zh-CN" altLang="en-US" dirty="0">
              <a:latin typeface="Verdana" panose="020B0804030504040204" pitchFamily="34" charset="0"/>
              <a:ea typeface="宋体" pitchFamily="2" charset="-122"/>
            </a:endParaRPr>
          </a:p>
        </p:txBody>
      </p:sp>
      <p:sp>
        <p:nvSpPr>
          <p:cNvPr id="58374" name="AutoShape 9"/>
          <p:cNvSpPr/>
          <p:nvPr/>
        </p:nvSpPr>
        <p:spPr>
          <a:xfrm>
            <a:off x="4495800" y="5638800"/>
            <a:ext cx="228600" cy="304800"/>
          </a:xfrm>
          <a:prstGeom prst="downArrow">
            <a:avLst>
              <a:gd name="adj1" fmla="val 50000"/>
              <a:gd name="adj2" fmla="val 33320"/>
            </a:avLst>
          </a:prstGeom>
          <a:solidFill>
            <a:srgbClr val="CCFFFF"/>
          </a:solidFill>
          <a:ln w="9525" cap="flat" cmpd="sng">
            <a:solidFill>
              <a:schemeClr val="tx1"/>
            </a:solidFill>
            <a:prstDash val="solid"/>
            <a:miter/>
            <a:headEnd type="none" w="med" len="med"/>
            <a:tailEnd type="none" w="med" len="med"/>
          </a:ln>
        </p:spPr>
        <p:txBody>
          <a:bodyPr vert="eaVert" wrap="none" anchor="ctr" anchorCtr="0"/>
          <a:lstStyle/>
          <a:p>
            <a:endParaRPr lang="zh-CN" altLang="en-US" dirty="0">
              <a:latin typeface="Verdana" panose="020B0804030504040204" pitchFamily="34" charset="0"/>
              <a:ea typeface="宋体" pitchFamily="2" charset="-122"/>
            </a:endParaRP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灯片编号占位符 3"/>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59394" name="Rectangle 2"/>
          <p:cNvSpPr>
            <a:spLocks noGrp="1"/>
          </p:cNvSpPr>
          <p:nvPr>
            <p:ph type="title"/>
          </p:nvPr>
        </p:nvSpPr>
        <p:spPr/>
        <p:txBody>
          <a:bodyPr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1.4  </a:t>
            </a:r>
            <a:r>
              <a:rPr lang="zh-CN" altLang="en-US" sz="3600" b="0" dirty="0">
                <a:latin typeface="Times New Roman" panose="02020603050405020304" pitchFamily="18" charset="0"/>
                <a:ea typeface="黑体" panose="02010609060101010101" pitchFamily="49" charset="-122"/>
              </a:rPr>
              <a:t>人工智能的主要研究领域</a:t>
            </a:r>
            <a:endParaRPr lang="zh-CN" altLang="en-US" sz="3600" b="0" dirty="0">
              <a:latin typeface="Times New Roman" panose="02020603050405020304" pitchFamily="18" charset="0"/>
              <a:ea typeface="黑体" panose="02010609060101010101" pitchFamily="49" charset="-122"/>
            </a:endParaRPr>
          </a:p>
        </p:txBody>
      </p:sp>
      <p:sp>
        <p:nvSpPr>
          <p:cNvPr id="59395" name="Rectangle 3"/>
          <p:cNvSpPr>
            <a:spLocks noGrp="1"/>
          </p:cNvSpPr>
          <p:nvPr>
            <p:ph idx="1"/>
          </p:nvPr>
        </p:nvSpPr>
        <p:spPr>
          <a:xfrm>
            <a:off x="250825" y="838200"/>
            <a:ext cx="8642350" cy="5400675"/>
          </a:xfrm>
          <a:noFill/>
          <a:ln>
            <a:noFill/>
          </a:ln>
        </p:spPr>
        <p:txBody>
          <a:bodyPr anchor="t" anchorCtr="0"/>
          <a:lstStyle/>
          <a:p>
            <a:pPr marL="0" indent="0" eaLnBrk="1" hangingPunct="1">
              <a:buNone/>
            </a:pPr>
            <a:r>
              <a:rPr lang="en-US" altLang="zh-CN" b="1" dirty="0">
                <a:latin typeface="Times New Roman" panose="02020603050405020304" pitchFamily="18" charset="0"/>
              </a:rPr>
              <a:t>6. </a:t>
            </a:r>
            <a:r>
              <a:rPr lang="zh-CN" altLang="en-US" b="1" dirty="0">
                <a:latin typeface="Times New Roman" panose="02020603050405020304" pitchFamily="18" charset="0"/>
              </a:rPr>
              <a:t>智能信息检索 </a:t>
            </a:r>
            <a:r>
              <a:rPr lang="zh-CN" altLang="en-US" sz="2600" dirty="0">
                <a:latin typeface="Times New Roman" panose="02020603050405020304" pitchFamily="18" charset="0"/>
              </a:rPr>
              <a:t> </a:t>
            </a:r>
            <a:r>
              <a:rPr lang="zh-CN" altLang="en-US" dirty="0">
                <a:latin typeface="Times New Roman" panose="02020603050405020304" pitchFamily="18" charset="0"/>
              </a:rPr>
              <a:t> </a:t>
            </a:r>
            <a:endParaRPr lang="zh-CN" altLang="en-US" dirty="0">
              <a:latin typeface="Times New Roman" panose="02020603050405020304" pitchFamily="18" charset="0"/>
            </a:endParaRPr>
          </a:p>
        </p:txBody>
      </p:sp>
      <p:sp>
        <p:nvSpPr>
          <p:cNvPr id="59396" name="Rectangle 4"/>
          <p:cNvSpPr/>
          <p:nvPr/>
        </p:nvSpPr>
        <p:spPr>
          <a:xfrm>
            <a:off x="228600" y="1412875"/>
            <a:ext cx="8763000" cy="2244725"/>
          </a:xfrm>
          <a:prstGeom prst="rect">
            <a:avLst/>
          </a:prstGeom>
          <a:gradFill rotWithShape="0">
            <a:gsLst>
              <a:gs pos="0">
                <a:srgbClr val="CCFFFF"/>
              </a:gs>
              <a:gs pos="100000">
                <a:srgbClr val="FFFFFF"/>
              </a:gs>
            </a:gsLst>
            <a:path path="rect">
              <a:fillToRect l="100000" b="100000"/>
            </a:path>
            <a:tileRect/>
          </a:gradFill>
          <a:ln w="9525" cap="flat" cmpd="sng">
            <a:solidFill>
              <a:srgbClr val="808080"/>
            </a:solidFill>
            <a:prstDash val="solid"/>
            <a:miter/>
            <a:headEnd type="none" w="med" len="med"/>
            <a:tailEnd type="none" w="med" len="med"/>
          </a:ln>
        </p:spPr>
        <p:txBody>
          <a:bodyPr anchor="t" anchorCtr="0">
            <a:spAutoFit/>
          </a:bodyPr>
          <a:lstStyle/>
          <a:p>
            <a:pPr algn="just">
              <a:lnSpc>
                <a:spcPct val="120000"/>
              </a:lnSpc>
              <a:spcBef>
                <a:spcPct val="20000"/>
              </a:spcBef>
              <a:buClr>
                <a:schemeClr val="accent2"/>
              </a:buClr>
              <a:buFont typeface="Wingdings" panose="05000000000000000000" pitchFamily="2" charset="2"/>
              <a:buChar char="o"/>
            </a:pPr>
            <a:r>
              <a:rPr lang="en-US" altLang="zh-CN" sz="2600" dirty="0">
                <a:latin typeface="Times New Roman" panose="02020603050405020304" pitchFamily="18" charset="0"/>
                <a:ea typeface="宋体" pitchFamily="2" charset="-122"/>
              </a:rPr>
              <a:t> </a:t>
            </a:r>
            <a:r>
              <a:rPr lang="zh-CN" altLang="en-US" sz="2600" dirty="0">
                <a:latin typeface="Times New Roman" panose="02020603050405020304" pitchFamily="18" charset="0"/>
                <a:ea typeface="宋体" pitchFamily="2" charset="-122"/>
              </a:rPr>
              <a:t>智能信息检索系统的功能：</a:t>
            </a:r>
            <a:endParaRPr lang="zh-CN" altLang="en-US" sz="2600" dirty="0">
              <a:latin typeface="宋体" pitchFamily="2" charset="-122"/>
              <a:ea typeface="宋体" pitchFamily="2" charset="-122"/>
            </a:endParaRPr>
          </a:p>
          <a:p>
            <a:pPr algn="just">
              <a:lnSpc>
                <a:spcPct val="120000"/>
              </a:lnSpc>
              <a:spcBef>
                <a:spcPct val="20000"/>
              </a:spcBef>
              <a:buClr>
                <a:schemeClr val="accent2"/>
              </a:buClr>
              <a:buFont typeface="Wingdings" panose="05000000000000000000" pitchFamily="2" charset="2"/>
            </a:pPr>
            <a:r>
              <a:rPr lang="zh-CN" altLang="en-US" sz="2600" dirty="0">
                <a:latin typeface="Times New Roman" panose="02020603050405020304" pitchFamily="18" charset="0"/>
                <a:ea typeface="宋体" pitchFamily="2" charset="-122"/>
              </a:rPr>
              <a:t>  </a:t>
            </a:r>
            <a:r>
              <a:rPr lang="en-US" altLang="zh-CN" sz="2600" dirty="0">
                <a:latin typeface="Times New Roman" panose="02020603050405020304" pitchFamily="18" charset="0"/>
                <a:ea typeface="宋体" pitchFamily="2" charset="-122"/>
              </a:rPr>
              <a:t>(1) </a:t>
            </a:r>
            <a:r>
              <a:rPr lang="zh-CN" altLang="en-US" sz="2600" dirty="0">
                <a:latin typeface="Times New Roman" panose="02020603050405020304" pitchFamily="18" charset="0"/>
                <a:ea typeface="宋体" pitchFamily="2" charset="-122"/>
              </a:rPr>
              <a:t>能理解自然语言。</a:t>
            </a:r>
            <a:endParaRPr lang="zh-CN" altLang="en-US" sz="2600" dirty="0">
              <a:latin typeface="Times New Roman" panose="02020603050405020304" pitchFamily="18" charset="0"/>
              <a:ea typeface="宋体" pitchFamily="2" charset="-122"/>
            </a:endParaRPr>
          </a:p>
          <a:p>
            <a:pPr algn="just">
              <a:lnSpc>
                <a:spcPct val="120000"/>
              </a:lnSpc>
              <a:spcBef>
                <a:spcPct val="20000"/>
              </a:spcBef>
              <a:buClr>
                <a:schemeClr val="accent2"/>
              </a:buClr>
              <a:buFont typeface="Wingdings" panose="05000000000000000000" pitchFamily="2" charset="2"/>
            </a:pPr>
            <a:r>
              <a:rPr lang="zh-CN" altLang="en-US" sz="2600" dirty="0">
                <a:latin typeface="Times New Roman" panose="02020603050405020304" pitchFamily="18" charset="0"/>
                <a:ea typeface="宋体" pitchFamily="2" charset="-122"/>
              </a:rPr>
              <a:t>  </a:t>
            </a:r>
            <a:r>
              <a:rPr lang="en-US" altLang="zh-CN" sz="2600" dirty="0">
                <a:latin typeface="Times New Roman" panose="02020603050405020304" pitchFamily="18" charset="0"/>
                <a:ea typeface="宋体" pitchFamily="2" charset="-122"/>
              </a:rPr>
              <a:t>(2) </a:t>
            </a:r>
            <a:r>
              <a:rPr lang="zh-CN" altLang="en-US" sz="2600" dirty="0">
                <a:latin typeface="Times New Roman" panose="02020603050405020304" pitchFamily="18" charset="0"/>
                <a:ea typeface="宋体" pitchFamily="2" charset="-122"/>
              </a:rPr>
              <a:t>具有推理能力。 </a:t>
            </a:r>
            <a:endParaRPr lang="zh-CN" altLang="en-US" sz="2600" dirty="0">
              <a:latin typeface="Times New Roman" panose="02020603050405020304" pitchFamily="18" charset="0"/>
              <a:ea typeface="宋体" pitchFamily="2" charset="-122"/>
            </a:endParaRPr>
          </a:p>
          <a:p>
            <a:pPr algn="just">
              <a:lnSpc>
                <a:spcPct val="120000"/>
              </a:lnSpc>
              <a:spcBef>
                <a:spcPct val="20000"/>
              </a:spcBef>
              <a:buClr>
                <a:schemeClr val="accent2"/>
              </a:buClr>
              <a:buFont typeface="Wingdings" panose="05000000000000000000" pitchFamily="2" charset="2"/>
            </a:pPr>
            <a:r>
              <a:rPr lang="zh-CN" altLang="en-US" sz="2600" dirty="0">
                <a:latin typeface="Times New Roman" panose="02020603050405020304" pitchFamily="18" charset="0"/>
                <a:ea typeface="宋体" pitchFamily="2" charset="-122"/>
              </a:rPr>
              <a:t>  </a:t>
            </a:r>
            <a:r>
              <a:rPr lang="en-US" altLang="zh-CN" sz="2600" dirty="0">
                <a:latin typeface="Times New Roman" panose="02020603050405020304" pitchFamily="18" charset="0"/>
                <a:ea typeface="宋体" pitchFamily="2" charset="-122"/>
              </a:rPr>
              <a:t>(3) </a:t>
            </a:r>
            <a:r>
              <a:rPr lang="zh-CN" altLang="en-US" sz="2600" dirty="0">
                <a:latin typeface="Times New Roman" panose="02020603050405020304" pitchFamily="18" charset="0"/>
                <a:ea typeface="宋体" pitchFamily="2" charset="-122"/>
              </a:rPr>
              <a:t>系统拥有一定的常识性知识。</a:t>
            </a:r>
            <a:r>
              <a:rPr lang="zh-CN" altLang="en-US" sz="2600" dirty="0">
                <a:latin typeface="宋体" pitchFamily="2" charset="-122"/>
                <a:ea typeface="宋体" pitchFamily="2" charset="-122"/>
              </a:rPr>
              <a:t> </a:t>
            </a:r>
            <a:endParaRPr lang="zh-CN" altLang="en-US" sz="2600" dirty="0">
              <a:latin typeface="宋体" pitchFamily="2" charset="-122"/>
              <a:ea typeface="宋体" pitchFamily="2" charset="-122"/>
            </a:endParaRPr>
          </a:p>
        </p:txBody>
      </p:sp>
      <p:sp>
        <p:nvSpPr>
          <p:cNvPr id="59397" name="Rectangle 5"/>
          <p:cNvSpPr/>
          <p:nvPr/>
        </p:nvSpPr>
        <p:spPr>
          <a:xfrm>
            <a:off x="228600" y="3733800"/>
            <a:ext cx="8458200" cy="519113"/>
          </a:xfrm>
          <a:prstGeom prst="rect">
            <a:avLst/>
          </a:prstGeom>
          <a:noFill/>
          <a:ln w="9525">
            <a:noFill/>
          </a:ln>
        </p:spPr>
        <p:txBody>
          <a:bodyPr anchor="t" anchorCtr="0">
            <a:spAutoFit/>
          </a:bodyPr>
          <a:lstStyle/>
          <a:p>
            <a:r>
              <a:rPr lang="en-US" altLang="zh-CN" sz="2800" b="1" dirty="0">
                <a:latin typeface="Times New Roman" panose="02020603050405020304" pitchFamily="18" charset="0"/>
                <a:ea typeface="宋体" pitchFamily="2" charset="-122"/>
              </a:rPr>
              <a:t>7. </a:t>
            </a:r>
            <a:r>
              <a:rPr lang="zh-CN" altLang="en-US" sz="2800" b="1" dirty="0">
                <a:latin typeface="Times New Roman" panose="02020603050405020304" pitchFamily="18" charset="0"/>
                <a:ea typeface="宋体" pitchFamily="2" charset="-122"/>
              </a:rPr>
              <a:t>数据挖掘与知识发现</a:t>
            </a:r>
            <a:endParaRPr lang="zh-CN" altLang="en-US" sz="2800" b="1" dirty="0">
              <a:latin typeface="Times New Roman" panose="02020603050405020304" pitchFamily="18" charset="0"/>
              <a:ea typeface="宋体" pitchFamily="2" charset="-122"/>
            </a:endParaRPr>
          </a:p>
        </p:txBody>
      </p:sp>
      <p:sp>
        <p:nvSpPr>
          <p:cNvPr id="59398" name="Rectangle 6"/>
          <p:cNvSpPr/>
          <p:nvPr/>
        </p:nvSpPr>
        <p:spPr>
          <a:xfrm>
            <a:off x="228600" y="4267200"/>
            <a:ext cx="8763000" cy="2085975"/>
          </a:xfrm>
          <a:prstGeom prst="rect">
            <a:avLst/>
          </a:prstGeom>
          <a:gradFill rotWithShape="0">
            <a:gsLst>
              <a:gs pos="0">
                <a:srgbClr val="CCFFCC"/>
              </a:gs>
              <a:gs pos="100000">
                <a:srgbClr val="FFFFFF"/>
              </a:gs>
            </a:gsLst>
            <a:path path="rect">
              <a:fillToRect t="100000" r="100000"/>
            </a:path>
            <a:tileRect/>
          </a:gradFill>
          <a:ln w="9525" cap="flat" cmpd="sng">
            <a:solidFill>
              <a:srgbClr val="808080"/>
            </a:solidFill>
            <a:prstDash val="solid"/>
            <a:miter/>
            <a:headEnd type="none" w="med" len="med"/>
            <a:tailEnd type="none" w="med" len="med"/>
          </a:ln>
        </p:spPr>
        <p:txBody>
          <a:bodyPr anchor="t" anchorCtr="0">
            <a:spAutoFit/>
          </a:bodyPr>
          <a:lstStyle/>
          <a:p>
            <a:pPr algn="just">
              <a:lnSpc>
                <a:spcPct val="120000"/>
              </a:lnSpc>
              <a:spcBef>
                <a:spcPct val="20000"/>
              </a:spcBef>
              <a:buClr>
                <a:schemeClr val="accent2"/>
              </a:buClr>
              <a:buFont typeface="Wingdings" panose="05000000000000000000" pitchFamily="2" charset="2"/>
              <a:buChar char="o"/>
            </a:pPr>
            <a:r>
              <a:rPr lang="en-US" altLang="zh-CN" sz="2600" dirty="0">
                <a:latin typeface="宋体" pitchFamily="2" charset="-122"/>
                <a:ea typeface="宋体" pitchFamily="2" charset="-122"/>
              </a:rPr>
              <a:t> </a:t>
            </a:r>
            <a:r>
              <a:rPr lang="zh-CN" altLang="en-US" sz="2600" dirty="0">
                <a:latin typeface="宋体" pitchFamily="2" charset="-122"/>
                <a:ea typeface="宋体" pitchFamily="2" charset="-122"/>
              </a:rPr>
              <a:t>数据挖掘的目的是从数据库中找出有意义的模式</a:t>
            </a:r>
            <a:r>
              <a:rPr lang="en-US" altLang="zh-CN" sz="2600" dirty="0">
                <a:latin typeface="宋体" pitchFamily="2" charset="-122"/>
                <a:ea typeface="宋体" pitchFamily="2" charset="-122"/>
              </a:rPr>
              <a:t>(</a:t>
            </a:r>
            <a:r>
              <a:rPr lang="zh-CN" altLang="en-US" sz="2600" dirty="0">
                <a:latin typeface="宋体" pitchFamily="2" charset="-122"/>
                <a:ea typeface="宋体" pitchFamily="2" charset="-122"/>
              </a:rPr>
              <a:t>一组规则、聚类、决策树、依赖网络或其他方式表示的知识</a:t>
            </a:r>
            <a:r>
              <a:rPr lang="en-US" altLang="zh-CN" sz="2600" dirty="0">
                <a:latin typeface="宋体" pitchFamily="2" charset="-122"/>
                <a:ea typeface="宋体" pitchFamily="2" charset="-122"/>
              </a:rPr>
              <a:t>)</a:t>
            </a:r>
            <a:r>
              <a:rPr lang="zh-CN" altLang="en-US" sz="2600" dirty="0">
                <a:latin typeface="宋体" pitchFamily="2" charset="-122"/>
                <a:ea typeface="宋体" pitchFamily="2" charset="-122"/>
              </a:rPr>
              <a:t>。</a:t>
            </a:r>
            <a:endParaRPr lang="zh-CN" altLang="en-US" sz="2600" dirty="0">
              <a:latin typeface="宋体" pitchFamily="2" charset="-122"/>
              <a:ea typeface="宋体" pitchFamily="2" charset="-122"/>
            </a:endParaRPr>
          </a:p>
          <a:p>
            <a:pPr algn="just">
              <a:lnSpc>
                <a:spcPct val="120000"/>
              </a:lnSpc>
              <a:spcBef>
                <a:spcPct val="20000"/>
              </a:spcBef>
              <a:buClr>
                <a:schemeClr val="accent2"/>
              </a:buClr>
              <a:buFont typeface="Wingdings" panose="05000000000000000000" pitchFamily="2" charset="2"/>
              <a:buChar char="o"/>
            </a:pPr>
            <a:r>
              <a:rPr lang="zh-CN" altLang="en-US" sz="2600" dirty="0">
                <a:latin typeface="宋体" pitchFamily="2" charset="-122"/>
                <a:ea typeface="宋体" pitchFamily="2" charset="-122"/>
              </a:rPr>
              <a:t> 数据挖掘过程：数据预处理、建模、模型评估及模型应用。 </a:t>
            </a:r>
            <a:endParaRPr lang="zh-CN" altLang="en-US" sz="2600" dirty="0">
              <a:latin typeface="宋体" pitchFamily="2" charset="-122"/>
              <a:ea typeface="宋体" pitchFamily="2" charset="-122"/>
            </a:endParaRP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灯片编号占位符 3"/>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60418" name="Rectangle 2"/>
          <p:cNvSpPr>
            <a:spLocks noGrp="1"/>
          </p:cNvSpPr>
          <p:nvPr>
            <p:ph type="title"/>
          </p:nvPr>
        </p:nvSpPr>
        <p:spPr/>
        <p:txBody>
          <a:bodyPr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1.4  </a:t>
            </a:r>
            <a:r>
              <a:rPr lang="zh-CN" altLang="en-US" sz="3600" b="0" dirty="0">
                <a:latin typeface="Times New Roman" panose="02020603050405020304" pitchFamily="18" charset="0"/>
                <a:ea typeface="黑体" panose="02010609060101010101" pitchFamily="49" charset="-122"/>
              </a:rPr>
              <a:t>人工智能的主要研究领域</a:t>
            </a:r>
            <a:endParaRPr lang="zh-CN" altLang="en-US" sz="3600" b="0" dirty="0">
              <a:latin typeface="Times New Roman" panose="02020603050405020304" pitchFamily="18" charset="0"/>
              <a:ea typeface="黑体" panose="02010609060101010101" pitchFamily="49" charset="-122"/>
            </a:endParaRPr>
          </a:p>
        </p:txBody>
      </p:sp>
      <p:sp>
        <p:nvSpPr>
          <p:cNvPr id="60419" name="Rectangle 3"/>
          <p:cNvSpPr>
            <a:spLocks noGrp="1"/>
          </p:cNvSpPr>
          <p:nvPr>
            <p:ph idx="1"/>
          </p:nvPr>
        </p:nvSpPr>
        <p:spPr>
          <a:xfrm>
            <a:off x="250825" y="908050"/>
            <a:ext cx="8642350" cy="5797550"/>
          </a:xfrm>
          <a:noFill/>
          <a:ln>
            <a:noFill/>
          </a:ln>
        </p:spPr>
        <p:txBody>
          <a:bodyPr anchor="t" anchorCtr="0"/>
          <a:lstStyle/>
          <a:p>
            <a:pPr marL="0" indent="0" eaLnBrk="1" hangingPunct="1">
              <a:buNone/>
            </a:pPr>
            <a:r>
              <a:rPr lang="en-US" altLang="zh-CN" b="1" dirty="0">
                <a:latin typeface="Times New Roman" panose="02020603050405020304" pitchFamily="18" charset="0"/>
              </a:rPr>
              <a:t>8. </a:t>
            </a:r>
            <a:r>
              <a:rPr lang="zh-CN" altLang="en-US" b="1" dirty="0">
                <a:latin typeface="宋体" pitchFamily="2" charset="-122"/>
              </a:rPr>
              <a:t>专家系统</a:t>
            </a:r>
            <a:r>
              <a:rPr lang="zh-CN" altLang="en-US" b="1" dirty="0">
                <a:latin typeface="Times New Roman" panose="02020603050405020304" pitchFamily="18" charset="0"/>
              </a:rPr>
              <a:t> </a:t>
            </a:r>
            <a:endParaRPr lang="zh-CN" altLang="en-US" b="1" dirty="0">
              <a:latin typeface="Times New Roman" panose="02020603050405020304" pitchFamily="18" charset="0"/>
            </a:endParaRPr>
          </a:p>
        </p:txBody>
      </p:sp>
      <p:sp>
        <p:nvSpPr>
          <p:cNvPr id="60420" name="Rectangle 4"/>
          <p:cNvSpPr/>
          <p:nvPr/>
        </p:nvSpPr>
        <p:spPr>
          <a:xfrm>
            <a:off x="228600" y="1462088"/>
            <a:ext cx="8763000" cy="5167312"/>
          </a:xfrm>
          <a:prstGeom prst="rect">
            <a:avLst/>
          </a:prstGeom>
          <a:gradFill rotWithShape="0">
            <a:gsLst>
              <a:gs pos="0">
                <a:srgbClr val="CCFFFF"/>
              </a:gs>
              <a:gs pos="100000">
                <a:srgbClr val="FFFFFF"/>
              </a:gs>
            </a:gsLst>
            <a:path path="rect">
              <a:fillToRect l="100000" b="100000"/>
            </a:path>
            <a:tileRect/>
          </a:gradFill>
          <a:ln w="9525" cap="flat" cmpd="sng">
            <a:solidFill>
              <a:srgbClr val="808080"/>
            </a:solidFill>
            <a:prstDash val="solid"/>
            <a:miter/>
            <a:headEnd type="none" w="med" len="med"/>
            <a:tailEnd type="none" w="med" len="med"/>
          </a:ln>
        </p:spPr>
        <p:txBody>
          <a:bodyPr anchor="t" anchorCtr="0">
            <a:spAutoFit/>
          </a:bodyPr>
          <a:lstStyle/>
          <a:p>
            <a:pPr algn="just">
              <a:lnSpc>
                <a:spcPct val="120000"/>
              </a:lnSpc>
              <a:buClr>
                <a:schemeClr val="accent2"/>
              </a:buClr>
              <a:buFont typeface="Wingdings" panose="05000000000000000000" pitchFamily="2" charset="2"/>
              <a:buChar char="o"/>
            </a:pPr>
            <a:r>
              <a:rPr lang="en-US" altLang="zh-CN" sz="2400" dirty="0">
                <a:latin typeface="宋体" pitchFamily="2" charset="-122"/>
                <a:ea typeface="宋体" pitchFamily="2" charset="-122"/>
              </a:rPr>
              <a:t> </a:t>
            </a:r>
            <a:r>
              <a:rPr lang="zh-CN" altLang="en-US" sz="2300" dirty="0">
                <a:latin typeface="Times New Roman" panose="02020603050405020304" pitchFamily="18" charset="0"/>
                <a:ea typeface="宋体" pitchFamily="2" charset="-122"/>
              </a:rPr>
              <a:t>专家系统模拟人类专家求解问题的思维过程求解领域内的各种问题，其水平可以达到甚至超过人类专家的水平。</a:t>
            </a:r>
            <a:endParaRPr lang="zh-CN" altLang="en-US" sz="2300" dirty="0">
              <a:latin typeface="Times New Roman" panose="02020603050405020304" pitchFamily="18" charset="0"/>
              <a:ea typeface="宋体" pitchFamily="2" charset="-122"/>
            </a:endParaRPr>
          </a:p>
          <a:p>
            <a:pPr algn="just">
              <a:lnSpc>
                <a:spcPct val="120000"/>
              </a:lnSpc>
              <a:buClr>
                <a:schemeClr val="accent2"/>
              </a:buClr>
              <a:buFont typeface="Wingdings" panose="05000000000000000000" pitchFamily="2" charset="2"/>
              <a:buChar char="o"/>
            </a:pPr>
            <a:r>
              <a:rPr lang="zh-CN" altLang="en-US" sz="2300" dirty="0">
                <a:solidFill>
                  <a:srgbClr val="000000"/>
                </a:solidFill>
                <a:latin typeface="Times New Roman" panose="02020603050405020304" pitchFamily="18" charset="0"/>
                <a:ea typeface="宋体" pitchFamily="2" charset="-122"/>
              </a:rPr>
              <a:t>  </a:t>
            </a:r>
            <a:r>
              <a:rPr lang="en-US" altLang="zh-CN" sz="2300" dirty="0">
                <a:solidFill>
                  <a:srgbClr val="000000"/>
                </a:solidFill>
                <a:latin typeface="Times New Roman" panose="02020603050405020304" pitchFamily="18" charset="0"/>
                <a:ea typeface="宋体" pitchFamily="2" charset="-122"/>
              </a:rPr>
              <a:t>1965</a:t>
            </a:r>
            <a:r>
              <a:rPr lang="zh-CN" altLang="en-US" sz="2300" dirty="0">
                <a:solidFill>
                  <a:srgbClr val="000000"/>
                </a:solidFill>
                <a:latin typeface="Times New Roman" panose="02020603050405020304" pitchFamily="18" charset="0"/>
                <a:ea typeface="宋体" pitchFamily="2" charset="-122"/>
              </a:rPr>
              <a:t>年费根鲍姆研究小组开始研制第一个专家系统</a:t>
            </a:r>
            <a:r>
              <a:rPr lang="en-US" altLang="zh-CN" sz="2300" dirty="0">
                <a:solidFill>
                  <a:srgbClr val="000000"/>
                </a:solidFill>
                <a:latin typeface="Times New Roman" panose="02020603050405020304" pitchFamily="18" charset="0"/>
                <a:ea typeface="宋体" pitchFamily="2" charset="-122"/>
              </a:rPr>
              <a:t>——</a:t>
            </a:r>
            <a:r>
              <a:rPr lang="zh-CN" altLang="en-US" sz="2300" dirty="0">
                <a:solidFill>
                  <a:srgbClr val="000000"/>
                </a:solidFill>
                <a:latin typeface="Times New Roman" panose="02020603050405020304" pitchFamily="18" charset="0"/>
                <a:ea typeface="宋体" pitchFamily="2" charset="-122"/>
              </a:rPr>
              <a:t>分析化合物分子结构的</a:t>
            </a:r>
            <a:r>
              <a:rPr lang="en-US" altLang="zh-CN" sz="2300" dirty="0">
                <a:solidFill>
                  <a:srgbClr val="000000"/>
                </a:solidFill>
                <a:latin typeface="Times New Roman" panose="02020603050405020304" pitchFamily="18" charset="0"/>
                <a:ea typeface="宋体" pitchFamily="2" charset="-122"/>
              </a:rPr>
              <a:t>DENDRAL</a:t>
            </a:r>
            <a:r>
              <a:rPr lang="zh-CN" altLang="en-US" sz="2300" dirty="0">
                <a:solidFill>
                  <a:srgbClr val="000000"/>
                </a:solidFill>
                <a:latin typeface="Times New Roman" panose="02020603050405020304" pitchFamily="18" charset="0"/>
                <a:ea typeface="宋体" pitchFamily="2" charset="-122"/>
              </a:rPr>
              <a:t>，</a:t>
            </a:r>
            <a:r>
              <a:rPr lang="en-US" altLang="zh-CN" sz="2300" dirty="0">
                <a:solidFill>
                  <a:srgbClr val="000000"/>
                </a:solidFill>
                <a:latin typeface="Times New Roman" panose="02020603050405020304" pitchFamily="18" charset="0"/>
                <a:ea typeface="宋体" pitchFamily="2" charset="-122"/>
              </a:rPr>
              <a:t>1968</a:t>
            </a:r>
            <a:r>
              <a:rPr lang="zh-CN" altLang="en-US" sz="2300" dirty="0">
                <a:solidFill>
                  <a:srgbClr val="000000"/>
                </a:solidFill>
                <a:latin typeface="Times New Roman" panose="02020603050405020304" pitchFamily="18" charset="0"/>
                <a:ea typeface="宋体" pitchFamily="2" charset="-122"/>
              </a:rPr>
              <a:t>年完成并投入使用。</a:t>
            </a:r>
            <a:endParaRPr lang="zh-CN" altLang="en-US" sz="2300" dirty="0">
              <a:solidFill>
                <a:srgbClr val="000000"/>
              </a:solidFill>
              <a:latin typeface="Times New Roman" panose="02020603050405020304" pitchFamily="18" charset="0"/>
              <a:ea typeface="宋体" pitchFamily="2" charset="-122"/>
            </a:endParaRPr>
          </a:p>
          <a:p>
            <a:pPr algn="just">
              <a:lnSpc>
                <a:spcPct val="120000"/>
              </a:lnSpc>
              <a:buClr>
                <a:schemeClr val="accent2"/>
              </a:buClr>
              <a:buFont typeface="Wingdings" panose="05000000000000000000" pitchFamily="2" charset="2"/>
              <a:buChar char="o"/>
            </a:pPr>
            <a:r>
              <a:rPr lang="zh-CN" altLang="en-US" sz="2300" dirty="0">
                <a:solidFill>
                  <a:srgbClr val="000000"/>
                </a:solidFill>
                <a:latin typeface="Times New Roman" panose="02020603050405020304" pitchFamily="18" charset="0"/>
                <a:ea typeface="宋体" pitchFamily="2" charset="-122"/>
              </a:rPr>
              <a:t>  </a:t>
            </a:r>
            <a:r>
              <a:rPr lang="en-US" altLang="zh-CN" sz="2300" dirty="0">
                <a:solidFill>
                  <a:srgbClr val="000000"/>
                </a:solidFill>
                <a:latin typeface="Times New Roman" panose="02020603050405020304" pitchFamily="18" charset="0"/>
                <a:ea typeface="宋体" pitchFamily="2" charset="-122"/>
              </a:rPr>
              <a:t>1971</a:t>
            </a:r>
            <a:r>
              <a:rPr lang="zh-CN" altLang="en-US" sz="2300" dirty="0">
                <a:solidFill>
                  <a:srgbClr val="000000"/>
                </a:solidFill>
                <a:latin typeface="Times New Roman" panose="02020603050405020304" pitchFamily="18" charset="0"/>
                <a:ea typeface="宋体" pitchFamily="2" charset="-122"/>
              </a:rPr>
              <a:t>年</a:t>
            </a:r>
            <a:r>
              <a:rPr lang="en-US" altLang="zh-CN" sz="2300" dirty="0">
                <a:solidFill>
                  <a:srgbClr val="000000"/>
                </a:solidFill>
                <a:latin typeface="Times New Roman" panose="02020603050405020304" pitchFamily="18" charset="0"/>
                <a:ea typeface="宋体" pitchFamily="2" charset="-122"/>
              </a:rPr>
              <a:t>MIT</a:t>
            </a:r>
            <a:r>
              <a:rPr lang="zh-CN" altLang="en-US" sz="2300" dirty="0">
                <a:solidFill>
                  <a:srgbClr val="000000"/>
                </a:solidFill>
                <a:latin typeface="Times New Roman" panose="02020603050405020304" pitchFamily="18" charset="0"/>
                <a:ea typeface="宋体" pitchFamily="2" charset="-122"/>
              </a:rPr>
              <a:t>开发成功求解一些数学问题的</a:t>
            </a:r>
            <a:r>
              <a:rPr lang="en-US" altLang="zh-CN" sz="2300" dirty="0">
                <a:solidFill>
                  <a:srgbClr val="000000"/>
                </a:solidFill>
                <a:latin typeface="Times New Roman" panose="02020603050405020304" pitchFamily="18" charset="0"/>
                <a:ea typeface="宋体" pitchFamily="2" charset="-122"/>
              </a:rPr>
              <a:t>MYCSYMA</a:t>
            </a:r>
            <a:r>
              <a:rPr lang="zh-CN" altLang="en-US" sz="2300" dirty="0">
                <a:solidFill>
                  <a:srgbClr val="000000"/>
                </a:solidFill>
                <a:latin typeface="Times New Roman" panose="02020603050405020304" pitchFamily="18" charset="0"/>
                <a:ea typeface="宋体" pitchFamily="2" charset="-122"/>
              </a:rPr>
              <a:t>专家系统。拉特格尔大学开发的清光眼诊断与治疗的专家系统</a:t>
            </a:r>
            <a:r>
              <a:rPr lang="en-US" altLang="zh-CN" sz="2300" dirty="0">
                <a:solidFill>
                  <a:srgbClr val="000000"/>
                </a:solidFill>
                <a:latin typeface="Times New Roman" panose="02020603050405020304" pitchFamily="18" charset="0"/>
                <a:ea typeface="宋体" pitchFamily="2" charset="-122"/>
              </a:rPr>
              <a:t>CASNET</a:t>
            </a:r>
            <a:r>
              <a:rPr lang="zh-CN" altLang="en-US" sz="2300" dirty="0">
                <a:solidFill>
                  <a:srgbClr val="000000"/>
                </a:solidFill>
                <a:latin typeface="Times New Roman" panose="02020603050405020304" pitchFamily="18" charset="0"/>
                <a:ea typeface="宋体" pitchFamily="2" charset="-122"/>
              </a:rPr>
              <a:t>。</a:t>
            </a:r>
            <a:endParaRPr lang="zh-CN" altLang="en-US" sz="2300" dirty="0">
              <a:latin typeface="Times New Roman" panose="02020603050405020304" pitchFamily="18" charset="0"/>
              <a:ea typeface="宋体" pitchFamily="2" charset="-122"/>
            </a:endParaRPr>
          </a:p>
          <a:p>
            <a:pPr algn="just">
              <a:lnSpc>
                <a:spcPct val="120000"/>
              </a:lnSpc>
              <a:buClr>
                <a:schemeClr val="accent2"/>
              </a:buClr>
              <a:buFont typeface="Wingdings" panose="05000000000000000000" pitchFamily="2" charset="2"/>
              <a:buChar char="o"/>
            </a:pPr>
            <a:r>
              <a:rPr lang="zh-CN" altLang="en-US" sz="2300" dirty="0">
                <a:latin typeface="Times New Roman" panose="02020603050405020304" pitchFamily="18" charset="0"/>
                <a:ea typeface="宋体" pitchFamily="2" charset="-122"/>
                <a:cs typeface="Times New Roman" panose="02020603050405020304" pitchFamily="18" charset="0"/>
              </a:rPr>
              <a:t>  </a:t>
            </a:r>
            <a:r>
              <a:rPr lang="en-US" altLang="zh-CN" sz="2300" dirty="0">
                <a:latin typeface="Times New Roman" panose="02020603050405020304" pitchFamily="18" charset="0"/>
                <a:ea typeface="宋体" pitchFamily="2" charset="-122"/>
                <a:cs typeface="Times New Roman" panose="02020603050405020304" pitchFamily="18" charset="0"/>
              </a:rPr>
              <a:t>1972</a:t>
            </a:r>
            <a:r>
              <a:rPr lang="zh-CN" altLang="en-US" sz="2300" dirty="0">
                <a:latin typeface="Times New Roman" panose="02020603050405020304" pitchFamily="18" charset="0"/>
                <a:ea typeface="宋体" pitchFamily="2" charset="-122"/>
              </a:rPr>
              <a:t>年</a:t>
            </a:r>
            <a:r>
              <a:rPr lang="zh-CN" altLang="en-US" sz="2300" dirty="0">
                <a:solidFill>
                  <a:srgbClr val="000000"/>
                </a:solidFill>
                <a:latin typeface="Times New Roman" panose="02020603050405020304" pitchFamily="18" charset="0"/>
                <a:ea typeface="宋体" pitchFamily="2" charset="-122"/>
              </a:rPr>
              <a:t>斯坦福大学</a:t>
            </a:r>
            <a:r>
              <a:rPr lang="zh-CN" altLang="en-US" sz="2300" dirty="0">
                <a:latin typeface="Times New Roman" panose="02020603050405020304" pitchFamily="18" charset="0"/>
                <a:ea typeface="宋体" pitchFamily="2" charset="-122"/>
              </a:rPr>
              <a:t>肖特里菲等人开始研制用于诊断和治疗感染性疾病的专家系统</a:t>
            </a:r>
            <a:r>
              <a:rPr lang="en-US" altLang="zh-CN" sz="2300" dirty="0">
                <a:latin typeface="Times New Roman" panose="02020603050405020304" pitchFamily="18" charset="0"/>
                <a:ea typeface="宋体" pitchFamily="2" charset="-122"/>
                <a:cs typeface="Times New Roman" panose="02020603050405020304" pitchFamily="18" charset="0"/>
              </a:rPr>
              <a:t>MYCIN</a:t>
            </a:r>
            <a:r>
              <a:rPr lang="zh-CN" altLang="en-US" sz="2300" dirty="0">
                <a:latin typeface="Times New Roman" panose="02020603050405020304" pitchFamily="18" charset="0"/>
                <a:ea typeface="宋体" pitchFamily="2" charset="-122"/>
              </a:rPr>
              <a:t>。</a:t>
            </a:r>
            <a:endParaRPr lang="zh-CN" altLang="en-US" sz="2300" dirty="0">
              <a:latin typeface="Times New Roman" panose="02020603050405020304" pitchFamily="18" charset="0"/>
              <a:ea typeface="宋体" pitchFamily="2" charset="-122"/>
            </a:endParaRPr>
          </a:p>
          <a:p>
            <a:pPr algn="just">
              <a:lnSpc>
                <a:spcPct val="120000"/>
              </a:lnSpc>
              <a:buClr>
                <a:schemeClr val="accent2"/>
              </a:buClr>
              <a:buFont typeface="Wingdings" panose="05000000000000000000" pitchFamily="2" charset="2"/>
              <a:buChar char="o"/>
            </a:pPr>
            <a:r>
              <a:rPr lang="zh-CN" altLang="en-US" sz="2300" dirty="0">
                <a:solidFill>
                  <a:srgbClr val="000000"/>
                </a:solidFill>
                <a:latin typeface="Times New Roman" panose="02020603050405020304" pitchFamily="18" charset="0"/>
                <a:ea typeface="宋体" pitchFamily="2" charset="-122"/>
              </a:rPr>
              <a:t>  </a:t>
            </a:r>
            <a:r>
              <a:rPr lang="en-US" altLang="zh-CN" sz="2300" dirty="0">
                <a:solidFill>
                  <a:srgbClr val="000000"/>
                </a:solidFill>
                <a:latin typeface="Times New Roman" panose="02020603050405020304" pitchFamily="18" charset="0"/>
                <a:ea typeface="宋体" pitchFamily="2" charset="-122"/>
              </a:rPr>
              <a:t>1976</a:t>
            </a:r>
            <a:r>
              <a:rPr lang="zh-CN" altLang="en-US" sz="2300" dirty="0">
                <a:solidFill>
                  <a:srgbClr val="000000"/>
                </a:solidFill>
                <a:latin typeface="Times New Roman" panose="02020603050405020304" pitchFamily="18" charset="0"/>
                <a:ea typeface="宋体" pitchFamily="2" charset="-122"/>
              </a:rPr>
              <a:t>年斯坦福研究所开始开发探矿专家系统</a:t>
            </a:r>
            <a:r>
              <a:rPr lang="en-US" altLang="zh-CN" sz="2300" dirty="0">
                <a:solidFill>
                  <a:srgbClr val="000000"/>
                </a:solidFill>
                <a:latin typeface="Times New Roman" panose="02020603050405020304" pitchFamily="18" charset="0"/>
                <a:ea typeface="宋体" pitchFamily="2" charset="-122"/>
              </a:rPr>
              <a:t>PROSPECTOR</a:t>
            </a:r>
            <a:r>
              <a:rPr lang="zh-CN" altLang="en-US" sz="2300" dirty="0">
                <a:solidFill>
                  <a:srgbClr val="000000"/>
                </a:solidFill>
                <a:latin typeface="Times New Roman" panose="02020603050405020304" pitchFamily="18" charset="0"/>
                <a:ea typeface="宋体" pitchFamily="2" charset="-122"/>
              </a:rPr>
              <a:t>，</a:t>
            </a:r>
            <a:r>
              <a:rPr lang="en-US" altLang="zh-CN" sz="2300" dirty="0">
                <a:solidFill>
                  <a:srgbClr val="000000"/>
                </a:solidFill>
                <a:latin typeface="Times New Roman" panose="02020603050405020304" pitchFamily="18" charset="0"/>
                <a:ea typeface="宋体" pitchFamily="2" charset="-122"/>
              </a:rPr>
              <a:t>1980</a:t>
            </a:r>
            <a:r>
              <a:rPr lang="zh-CN" altLang="en-US" sz="2300" dirty="0">
                <a:solidFill>
                  <a:srgbClr val="000000"/>
                </a:solidFill>
                <a:latin typeface="Times New Roman" panose="02020603050405020304" pitchFamily="18" charset="0"/>
                <a:ea typeface="宋体" pitchFamily="2" charset="-122"/>
              </a:rPr>
              <a:t>年首次实地分析华盛顿某山区地质资料，发现了一个钼矿。</a:t>
            </a:r>
            <a:endParaRPr lang="zh-CN" altLang="en-US" sz="2300" dirty="0">
              <a:solidFill>
                <a:srgbClr val="000000"/>
              </a:solidFill>
              <a:latin typeface="Times New Roman" panose="02020603050405020304" pitchFamily="18" charset="0"/>
              <a:ea typeface="宋体" pitchFamily="2" charset="-122"/>
            </a:endParaRPr>
          </a:p>
          <a:p>
            <a:pPr algn="just">
              <a:lnSpc>
                <a:spcPct val="120000"/>
              </a:lnSpc>
              <a:buClr>
                <a:schemeClr val="accent2"/>
              </a:buClr>
              <a:buFont typeface="Wingdings" panose="05000000000000000000" pitchFamily="2" charset="2"/>
              <a:buChar char="o"/>
            </a:pPr>
            <a:r>
              <a:rPr lang="zh-CN" altLang="en-US" sz="2300" dirty="0">
                <a:solidFill>
                  <a:srgbClr val="000000"/>
                </a:solidFill>
                <a:latin typeface="Times New Roman" panose="02020603050405020304" pitchFamily="18" charset="0"/>
                <a:ea typeface="宋体" pitchFamily="2" charset="-122"/>
              </a:rPr>
              <a:t>  </a:t>
            </a:r>
            <a:r>
              <a:rPr lang="en-US" altLang="zh-CN" sz="2300" dirty="0">
                <a:solidFill>
                  <a:srgbClr val="000000"/>
                </a:solidFill>
                <a:latin typeface="Times New Roman" panose="02020603050405020304" pitchFamily="18" charset="0"/>
                <a:ea typeface="宋体" pitchFamily="2" charset="-122"/>
              </a:rPr>
              <a:t>1981</a:t>
            </a:r>
            <a:r>
              <a:rPr lang="zh-CN" altLang="en-US" sz="2300" dirty="0">
                <a:solidFill>
                  <a:srgbClr val="000000"/>
                </a:solidFill>
                <a:latin typeface="Times New Roman" panose="02020603050405020304" pitchFamily="18" charset="0"/>
                <a:ea typeface="宋体" pitchFamily="2" charset="-122"/>
              </a:rPr>
              <a:t>年斯坦福大学研制成功专家系统</a:t>
            </a:r>
            <a:r>
              <a:rPr lang="en-US" altLang="zh-CN" sz="2300" dirty="0">
                <a:solidFill>
                  <a:srgbClr val="000000"/>
                </a:solidFill>
                <a:latin typeface="Times New Roman" panose="02020603050405020304" pitchFamily="18" charset="0"/>
                <a:ea typeface="宋体" pitchFamily="2" charset="-122"/>
              </a:rPr>
              <a:t>AM</a:t>
            </a:r>
            <a:r>
              <a:rPr lang="zh-CN" altLang="en-US" sz="2300" dirty="0">
                <a:solidFill>
                  <a:srgbClr val="000000"/>
                </a:solidFill>
                <a:latin typeface="Times New Roman" panose="02020603050405020304" pitchFamily="18" charset="0"/>
                <a:ea typeface="宋体" pitchFamily="2" charset="-122"/>
              </a:rPr>
              <a:t>，能模拟人类进行概括、抽象和归纳推理，发现某些数论的概念和定理。</a:t>
            </a:r>
            <a:r>
              <a:rPr lang="zh-CN" altLang="en-US" sz="2300" dirty="0">
                <a:latin typeface="Times New Roman" panose="02020603050405020304" pitchFamily="18" charset="0"/>
                <a:ea typeface="宋体" pitchFamily="2" charset="-122"/>
              </a:rPr>
              <a:t> </a:t>
            </a:r>
            <a:endParaRPr lang="zh-CN" altLang="en-US" sz="2300" dirty="0">
              <a:latin typeface="Times New Roman" panose="02020603050405020304" pitchFamily="18" charset="0"/>
              <a:ea typeface="宋体" pitchFamily="2" charset="-122"/>
            </a:endParaRP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灯片编号占位符 1"/>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61442" name="Rectangle 2"/>
          <p:cNvSpPr/>
          <p:nvPr/>
        </p:nvSpPr>
        <p:spPr>
          <a:xfrm>
            <a:off x="0" y="0"/>
            <a:ext cx="9144000" cy="765175"/>
          </a:xfrm>
          <a:prstGeom prst="rect">
            <a:avLst/>
          </a:prstGeom>
          <a:solidFill>
            <a:srgbClr val="A50021"/>
          </a:solidFill>
          <a:ln w="9525">
            <a:noFill/>
          </a:ln>
        </p:spPr>
        <p:txBody>
          <a:bodyPr anchor="b" anchorCtr="0"/>
          <a:lstStyle/>
          <a:p>
            <a:pPr indent="176530"/>
            <a:r>
              <a:rPr lang="en-US" altLang="zh-CN" sz="3600" dirty="0">
                <a:solidFill>
                  <a:schemeClr val="bg1"/>
                </a:solidFill>
                <a:latin typeface="Times New Roman" panose="02020603050405020304" pitchFamily="18" charset="0"/>
                <a:ea typeface="黑体" panose="02010609060101010101" pitchFamily="49" charset="-122"/>
              </a:rPr>
              <a:t>1.4  </a:t>
            </a:r>
            <a:r>
              <a:rPr lang="zh-CN" altLang="en-US" sz="3600" dirty="0">
                <a:solidFill>
                  <a:schemeClr val="bg1"/>
                </a:solidFill>
                <a:latin typeface="Times New Roman" panose="02020603050405020304" pitchFamily="18" charset="0"/>
                <a:ea typeface="黑体" panose="02010609060101010101" pitchFamily="49" charset="-122"/>
              </a:rPr>
              <a:t>人工智能的主要研究领域</a:t>
            </a:r>
            <a:endParaRPr lang="zh-CN" altLang="en-US" sz="3600" dirty="0">
              <a:solidFill>
                <a:schemeClr val="bg1"/>
              </a:solidFill>
              <a:latin typeface="Times New Roman" panose="02020603050405020304" pitchFamily="18" charset="0"/>
              <a:ea typeface="黑体" panose="02010609060101010101" pitchFamily="49" charset="-122"/>
            </a:endParaRPr>
          </a:p>
        </p:txBody>
      </p:sp>
      <p:sp>
        <p:nvSpPr>
          <p:cNvPr id="61443" name="Rectangle 5"/>
          <p:cNvSpPr/>
          <p:nvPr/>
        </p:nvSpPr>
        <p:spPr>
          <a:xfrm>
            <a:off x="304800" y="1066800"/>
            <a:ext cx="8458200" cy="519113"/>
          </a:xfrm>
          <a:prstGeom prst="rect">
            <a:avLst/>
          </a:prstGeom>
          <a:noFill/>
          <a:ln w="9525">
            <a:noFill/>
          </a:ln>
        </p:spPr>
        <p:txBody>
          <a:bodyPr anchor="t" anchorCtr="0">
            <a:spAutoFit/>
          </a:bodyPr>
          <a:lstStyle/>
          <a:p>
            <a:r>
              <a:rPr lang="en-US" altLang="zh-CN" sz="2800" b="1" dirty="0">
                <a:latin typeface="Times New Roman" panose="02020603050405020304" pitchFamily="18" charset="0"/>
                <a:ea typeface="宋体" pitchFamily="2" charset="-122"/>
              </a:rPr>
              <a:t>9. </a:t>
            </a:r>
            <a:r>
              <a:rPr lang="zh-CN" altLang="en-US" sz="2800" b="1" dirty="0">
                <a:latin typeface="Times New Roman" panose="02020603050405020304" pitchFamily="18" charset="0"/>
                <a:ea typeface="宋体" pitchFamily="2" charset="-122"/>
              </a:rPr>
              <a:t>自动程序设计</a:t>
            </a:r>
            <a:r>
              <a:rPr lang="zh-CN" altLang="en-US" sz="2800" b="1" dirty="0">
                <a:latin typeface="宋体" pitchFamily="2" charset="-122"/>
                <a:ea typeface="宋体" pitchFamily="2" charset="-122"/>
              </a:rPr>
              <a:t> </a:t>
            </a:r>
            <a:endParaRPr lang="zh-CN" altLang="en-US" sz="2800" b="1" dirty="0">
              <a:latin typeface="宋体" pitchFamily="2" charset="-122"/>
              <a:ea typeface="宋体" pitchFamily="2" charset="-122"/>
            </a:endParaRPr>
          </a:p>
        </p:txBody>
      </p:sp>
      <p:sp>
        <p:nvSpPr>
          <p:cNvPr id="61444" name="Rectangle 6"/>
          <p:cNvSpPr/>
          <p:nvPr/>
        </p:nvSpPr>
        <p:spPr>
          <a:xfrm>
            <a:off x="381000" y="1752600"/>
            <a:ext cx="8382000" cy="2085975"/>
          </a:xfrm>
          <a:prstGeom prst="rect">
            <a:avLst/>
          </a:prstGeom>
          <a:gradFill rotWithShape="0">
            <a:gsLst>
              <a:gs pos="0">
                <a:srgbClr val="CCFFCC"/>
              </a:gs>
              <a:gs pos="100000">
                <a:srgbClr val="FFFFFF"/>
              </a:gs>
            </a:gsLst>
            <a:path path="rect">
              <a:fillToRect t="100000" r="100000"/>
            </a:path>
            <a:tileRect/>
          </a:gradFill>
          <a:ln w="9525" cap="flat" cmpd="sng">
            <a:solidFill>
              <a:srgbClr val="808080"/>
            </a:solidFill>
            <a:prstDash val="solid"/>
            <a:miter/>
            <a:headEnd type="none" w="med" len="med"/>
            <a:tailEnd type="none" w="med" len="med"/>
          </a:ln>
        </p:spPr>
        <p:txBody>
          <a:bodyPr anchor="t" anchorCtr="0">
            <a:spAutoFit/>
          </a:bodyPr>
          <a:lstStyle/>
          <a:p>
            <a:pPr algn="just">
              <a:lnSpc>
                <a:spcPct val="120000"/>
              </a:lnSpc>
              <a:spcBef>
                <a:spcPct val="20000"/>
              </a:spcBef>
              <a:buClr>
                <a:schemeClr val="accent2"/>
              </a:buClr>
              <a:buFont typeface="Wingdings" panose="05000000000000000000" pitchFamily="2" charset="2"/>
              <a:buChar char="o"/>
            </a:pPr>
            <a:r>
              <a:rPr lang="en-US" altLang="zh-CN" sz="2600" dirty="0">
                <a:latin typeface="宋体" pitchFamily="2" charset="-122"/>
                <a:ea typeface="宋体" pitchFamily="2" charset="-122"/>
              </a:rPr>
              <a:t> </a:t>
            </a:r>
            <a:r>
              <a:rPr lang="zh-CN" altLang="en-US" sz="2600" b="1" dirty="0">
                <a:latin typeface="宋体" pitchFamily="2" charset="-122"/>
                <a:ea typeface="宋体" pitchFamily="2" charset="-122"/>
              </a:rPr>
              <a:t>程序综合：</a:t>
            </a:r>
            <a:r>
              <a:rPr lang="zh-CN" altLang="en-US" sz="2600" dirty="0">
                <a:latin typeface="宋体" pitchFamily="2" charset="-122"/>
                <a:ea typeface="宋体" pitchFamily="2" charset="-122"/>
              </a:rPr>
              <a:t>用户只需要告诉计算机要</a:t>
            </a:r>
            <a:r>
              <a:rPr lang="zh-CN" altLang="en-US" sz="2600" dirty="0">
                <a:latin typeface="Times New Roman" panose="02020603050405020304" pitchFamily="18" charset="0"/>
                <a:ea typeface="宋体" pitchFamily="2" charset="-122"/>
              </a:rPr>
              <a:t>“</a:t>
            </a:r>
            <a:r>
              <a:rPr lang="zh-CN" altLang="en-US" sz="2600" dirty="0">
                <a:latin typeface="宋体" pitchFamily="2" charset="-122"/>
                <a:ea typeface="宋体" pitchFamily="2" charset="-122"/>
              </a:rPr>
              <a:t>做什么</a:t>
            </a:r>
            <a:r>
              <a:rPr lang="zh-CN" altLang="en-US" sz="2600" dirty="0">
                <a:latin typeface="Times New Roman" panose="02020603050405020304" pitchFamily="18" charset="0"/>
                <a:ea typeface="宋体" pitchFamily="2" charset="-122"/>
              </a:rPr>
              <a:t>”</a:t>
            </a:r>
            <a:r>
              <a:rPr lang="zh-CN" altLang="en-US" sz="2600" dirty="0">
                <a:latin typeface="宋体" pitchFamily="2" charset="-122"/>
                <a:ea typeface="宋体" pitchFamily="2" charset="-122"/>
              </a:rPr>
              <a:t>， 无须说明</a:t>
            </a:r>
            <a:r>
              <a:rPr lang="zh-CN" altLang="en-US" sz="2600" dirty="0">
                <a:latin typeface="Times New Roman" panose="02020603050405020304" pitchFamily="18" charset="0"/>
                <a:ea typeface="宋体" pitchFamily="2" charset="-122"/>
              </a:rPr>
              <a:t>“</a:t>
            </a:r>
            <a:r>
              <a:rPr lang="zh-CN" altLang="en-US" sz="2600" dirty="0">
                <a:latin typeface="宋体" pitchFamily="2" charset="-122"/>
                <a:ea typeface="宋体" pitchFamily="2" charset="-122"/>
              </a:rPr>
              <a:t>怎么做</a:t>
            </a:r>
            <a:r>
              <a:rPr lang="zh-CN" altLang="en-US" sz="2600" dirty="0">
                <a:latin typeface="Times New Roman" panose="02020603050405020304" pitchFamily="18" charset="0"/>
                <a:ea typeface="宋体" pitchFamily="2" charset="-122"/>
              </a:rPr>
              <a:t>”</a:t>
            </a:r>
            <a:r>
              <a:rPr lang="zh-CN" altLang="en-US" sz="2600" dirty="0">
                <a:latin typeface="宋体" pitchFamily="2" charset="-122"/>
                <a:ea typeface="宋体" pitchFamily="2" charset="-122"/>
              </a:rPr>
              <a:t>，计算机就可自动实现程序的设计。</a:t>
            </a:r>
            <a:endParaRPr lang="zh-CN" altLang="en-US" sz="2600" dirty="0">
              <a:latin typeface="宋体" pitchFamily="2" charset="-122"/>
              <a:ea typeface="宋体" pitchFamily="2" charset="-122"/>
            </a:endParaRPr>
          </a:p>
          <a:p>
            <a:pPr algn="just">
              <a:lnSpc>
                <a:spcPct val="120000"/>
              </a:lnSpc>
              <a:spcBef>
                <a:spcPct val="20000"/>
              </a:spcBef>
              <a:buClr>
                <a:schemeClr val="accent2"/>
              </a:buClr>
              <a:buFont typeface="Wingdings" panose="05000000000000000000" pitchFamily="2" charset="2"/>
              <a:buChar char="o"/>
            </a:pPr>
            <a:r>
              <a:rPr lang="zh-CN" altLang="en-US" sz="2600" dirty="0">
                <a:latin typeface="宋体" pitchFamily="2" charset="-122"/>
                <a:ea typeface="宋体" pitchFamily="2" charset="-122"/>
              </a:rPr>
              <a:t> </a:t>
            </a:r>
            <a:r>
              <a:rPr lang="zh-CN" altLang="en-US" sz="2600" b="1" dirty="0">
                <a:latin typeface="宋体" pitchFamily="2" charset="-122"/>
                <a:ea typeface="宋体" pitchFamily="2" charset="-122"/>
              </a:rPr>
              <a:t>程序正确性的验证</a:t>
            </a:r>
            <a:r>
              <a:rPr lang="zh-CN" altLang="en-US" sz="2600" dirty="0">
                <a:latin typeface="宋体" pitchFamily="2" charset="-122"/>
                <a:ea typeface="宋体" pitchFamily="2" charset="-122"/>
              </a:rPr>
              <a:t>：研究出一套理论和方法，通过运用这套理论和方法就可以证明程序的正确性。  </a:t>
            </a:r>
            <a:endParaRPr lang="zh-CN" altLang="en-US" sz="2600" dirty="0">
              <a:latin typeface="宋体" pitchFamily="2" charset="-122"/>
              <a:ea typeface="宋体" pitchFamily="2" charset="-122"/>
            </a:endParaRPr>
          </a:p>
        </p:txBody>
      </p:sp>
      <p:pic>
        <p:nvPicPr>
          <p:cNvPr id="61445" name="Picture 6"/>
          <p:cNvPicPr>
            <a:picLocks noChangeAspect="1"/>
          </p:cNvPicPr>
          <p:nvPr/>
        </p:nvPicPr>
        <p:blipFill>
          <a:blip r:embed="rId1"/>
          <a:stretch>
            <a:fillRect/>
          </a:stretch>
        </p:blipFill>
        <p:spPr>
          <a:xfrm>
            <a:off x="357188" y="4114800"/>
            <a:ext cx="8458200" cy="2176463"/>
          </a:xfrm>
          <a:prstGeom prst="rect">
            <a:avLst/>
          </a:prstGeom>
          <a:noFill/>
          <a:ln w="9525">
            <a:noFill/>
          </a:ln>
        </p:spPr>
      </p:pic>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灯片编号占位符 3"/>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62466" name="Rectangle 2"/>
          <p:cNvSpPr>
            <a:spLocks noGrp="1"/>
          </p:cNvSpPr>
          <p:nvPr>
            <p:ph type="title"/>
          </p:nvPr>
        </p:nvSpPr>
        <p:spPr/>
        <p:txBody>
          <a:bodyPr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1.4  </a:t>
            </a:r>
            <a:r>
              <a:rPr lang="zh-CN" altLang="en-US" sz="3600" b="0" dirty="0">
                <a:latin typeface="Times New Roman" panose="02020603050405020304" pitchFamily="18" charset="0"/>
                <a:ea typeface="黑体" panose="02010609060101010101" pitchFamily="49" charset="-122"/>
              </a:rPr>
              <a:t>人工智能的主要研究领域</a:t>
            </a:r>
            <a:endParaRPr lang="zh-CN" altLang="en-US" sz="3600" b="0" dirty="0">
              <a:latin typeface="Times New Roman" panose="02020603050405020304" pitchFamily="18" charset="0"/>
              <a:ea typeface="黑体" panose="02010609060101010101" pitchFamily="49" charset="-122"/>
            </a:endParaRPr>
          </a:p>
        </p:txBody>
      </p:sp>
      <p:sp>
        <p:nvSpPr>
          <p:cNvPr id="62467" name="Rectangle 3"/>
          <p:cNvSpPr>
            <a:spLocks noGrp="1"/>
          </p:cNvSpPr>
          <p:nvPr>
            <p:ph idx="1"/>
          </p:nvPr>
        </p:nvSpPr>
        <p:spPr>
          <a:xfrm>
            <a:off x="228600" y="685800"/>
            <a:ext cx="8642350" cy="5400675"/>
          </a:xfrm>
          <a:noFill/>
          <a:ln>
            <a:noFill/>
          </a:ln>
        </p:spPr>
        <p:txBody>
          <a:bodyPr anchor="t" anchorCtr="0"/>
          <a:lstStyle/>
          <a:p>
            <a:pPr marL="0" indent="0" eaLnBrk="1" hangingPunct="1">
              <a:buNone/>
            </a:pPr>
            <a:r>
              <a:rPr lang="en-US" altLang="zh-CN" b="1" dirty="0">
                <a:latin typeface="Times New Roman" panose="02020603050405020304" pitchFamily="18" charset="0"/>
              </a:rPr>
              <a:t>10. </a:t>
            </a:r>
            <a:r>
              <a:rPr lang="zh-CN" altLang="en-US" b="1" dirty="0">
                <a:latin typeface="宋体" pitchFamily="2" charset="-122"/>
              </a:rPr>
              <a:t>机器人</a:t>
            </a:r>
            <a:r>
              <a:rPr lang="zh-CN" altLang="en-US" b="1" dirty="0">
                <a:latin typeface="Times New Roman" panose="02020603050405020304" pitchFamily="18" charset="0"/>
              </a:rPr>
              <a:t> </a:t>
            </a:r>
            <a:endParaRPr lang="zh-CN" altLang="en-US" b="1" dirty="0">
              <a:latin typeface="Times New Roman" panose="02020603050405020304" pitchFamily="18" charset="0"/>
            </a:endParaRPr>
          </a:p>
        </p:txBody>
      </p:sp>
      <p:sp>
        <p:nvSpPr>
          <p:cNvPr id="62468" name="Rectangle 4"/>
          <p:cNvSpPr/>
          <p:nvPr/>
        </p:nvSpPr>
        <p:spPr>
          <a:xfrm>
            <a:off x="304800" y="1295400"/>
            <a:ext cx="8686800" cy="1489075"/>
          </a:xfrm>
          <a:prstGeom prst="rect">
            <a:avLst/>
          </a:prstGeom>
          <a:gradFill rotWithShape="0">
            <a:gsLst>
              <a:gs pos="0">
                <a:srgbClr val="CCFFFF"/>
              </a:gs>
              <a:gs pos="100000">
                <a:srgbClr val="FFFFFF"/>
              </a:gs>
            </a:gsLst>
            <a:path path="rect">
              <a:fillToRect l="100000" b="100000"/>
            </a:path>
            <a:tileRect/>
          </a:gradFill>
          <a:ln w="9525" cap="flat" cmpd="sng">
            <a:solidFill>
              <a:srgbClr val="808080"/>
            </a:solidFill>
            <a:prstDash val="solid"/>
            <a:miter/>
            <a:headEnd type="none" w="med" len="med"/>
            <a:tailEnd type="none" w="med" len="med"/>
          </a:ln>
        </p:spPr>
        <p:txBody>
          <a:bodyPr anchor="t" anchorCtr="0">
            <a:spAutoFit/>
          </a:bodyPr>
          <a:lstStyle/>
          <a:p>
            <a:pPr algn="just">
              <a:lnSpc>
                <a:spcPct val="120000"/>
              </a:lnSpc>
              <a:spcBef>
                <a:spcPct val="20000"/>
              </a:spcBef>
              <a:buClr>
                <a:schemeClr val="accent2"/>
              </a:buClr>
              <a:buFont typeface="Wingdings" panose="05000000000000000000" pitchFamily="2" charset="2"/>
              <a:buChar char="o"/>
            </a:pPr>
            <a:r>
              <a:rPr lang="en-US" altLang="zh-CN" sz="2400" dirty="0">
                <a:latin typeface="宋体" pitchFamily="2" charset="-122"/>
                <a:ea typeface="宋体" pitchFamily="2" charset="-122"/>
              </a:rPr>
              <a:t> </a:t>
            </a:r>
            <a:r>
              <a:rPr lang="en-US" altLang="zh-CN" sz="2400" dirty="0">
                <a:latin typeface="Times New Roman" panose="02020603050405020304" pitchFamily="18" charset="0"/>
                <a:ea typeface="宋体" pitchFamily="2" charset="-122"/>
              </a:rPr>
              <a:t>20</a:t>
            </a:r>
            <a:r>
              <a:rPr lang="zh-CN" altLang="en-US" sz="2400" dirty="0">
                <a:latin typeface="Times New Roman" panose="02020603050405020304" pitchFamily="18" charset="0"/>
                <a:ea typeface="宋体" pitchFamily="2" charset="-122"/>
              </a:rPr>
              <a:t>世纪</a:t>
            </a:r>
            <a:r>
              <a:rPr lang="en-US" altLang="zh-CN" sz="2400" dirty="0">
                <a:latin typeface="Times New Roman" panose="02020603050405020304" pitchFamily="18" charset="0"/>
                <a:ea typeface="宋体" pitchFamily="2" charset="-122"/>
              </a:rPr>
              <a:t>60</a:t>
            </a:r>
            <a:r>
              <a:rPr lang="zh-CN" altLang="en-US" sz="2400" dirty="0">
                <a:latin typeface="Times New Roman" panose="02020603050405020304" pitchFamily="18" charset="0"/>
                <a:ea typeface="宋体" pitchFamily="2" charset="-122"/>
              </a:rPr>
              <a:t>年代</a:t>
            </a:r>
            <a:r>
              <a:rPr lang="zh-CN" altLang="en-US" sz="2400" dirty="0">
                <a:latin typeface="宋体" pitchFamily="2" charset="-122"/>
                <a:ea typeface="宋体" pitchFamily="2" charset="-122"/>
              </a:rPr>
              <a:t>初，研制出尤尼梅特和沃莎特兰两种机器人。</a:t>
            </a:r>
            <a:endParaRPr lang="zh-CN" altLang="en-US" sz="2400" dirty="0">
              <a:latin typeface="宋体" pitchFamily="2" charset="-122"/>
              <a:ea typeface="宋体" pitchFamily="2" charset="-122"/>
            </a:endParaRPr>
          </a:p>
          <a:p>
            <a:pPr algn="just">
              <a:lnSpc>
                <a:spcPct val="120000"/>
              </a:lnSpc>
              <a:spcBef>
                <a:spcPct val="20000"/>
              </a:spcBef>
              <a:buClr>
                <a:schemeClr val="accent2"/>
              </a:buClr>
              <a:buFont typeface="Wingdings" panose="05000000000000000000" pitchFamily="2" charset="2"/>
              <a:buChar char="o"/>
            </a:pPr>
            <a:r>
              <a:rPr lang="zh-CN" altLang="en-US" sz="2400" dirty="0">
                <a:latin typeface="宋体" pitchFamily="2" charset="-122"/>
                <a:ea typeface="宋体" pitchFamily="2" charset="-122"/>
              </a:rPr>
              <a:t> 机器人发展：程序控制机器人（第一代） 、自适应机器人（第二代）、智能机器人（现代）。   </a:t>
            </a:r>
            <a:endParaRPr lang="zh-CN" altLang="en-US" sz="2400" dirty="0">
              <a:latin typeface="宋体" pitchFamily="2" charset="-122"/>
              <a:ea typeface="宋体" pitchFamily="2" charset="-122"/>
            </a:endParaRPr>
          </a:p>
        </p:txBody>
      </p:sp>
      <p:pic>
        <p:nvPicPr>
          <p:cNvPr id="62469" name="Picture 7" descr="puma2"/>
          <p:cNvPicPr>
            <a:picLocks noChangeAspect="1"/>
          </p:cNvPicPr>
          <p:nvPr/>
        </p:nvPicPr>
        <p:blipFill>
          <a:blip r:embed="rId1"/>
          <a:stretch>
            <a:fillRect/>
          </a:stretch>
        </p:blipFill>
        <p:spPr>
          <a:xfrm>
            <a:off x="762000" y="2819400"/>
            <a:ext cx="3733800" cy="3733800"/>
          </a:xfrm>
          <a:prstGeom prst="rect">
            <a:avLst/>
          </a:prstGeom>
          <a:noFill/>
          <a:ln w="9525">
            <a:noFill/>
          </a:ln>
        </p:spPr>
      </p:pic>
      <p:pic>
        <p:nvPicPr>
          <p:cNvPr id="62470" name="Picture 8" descr="stanfd"/>
          <p:cNvPicPr>
            <a:picLocks noChangeAspect="1"/>
          </p:cNvPicPr>
          <p:nvPr/>
        </p:nvPicPr>
        <p:blipFill>
          <a:blip r:embed="rId2"/>
          <a:stretch>
            <a:fillRect/>
          </a:stretch>
        </p:blipFill>
        <p:spPr>
          <a:xfrm>
            <a:off x="4495800" y="2819400"/>
            <a:ext cx="3802063" cy="3733800"/>
          </a:xfrm>
          <a:prstGeom prst="rect">
            <a:avLst/>
          </a:prstGeom>
          <a:noFill/>
          <a:ln w="9525">
            <a:noFill/>
          </a:ln>
        </p:spPr>
      </p:pic>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灯片编号占位符 3"/>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63490" name="Rectangle 4"/>
          <p:cNvSpPr/>
          <p:nvPr/>
        </p:nvSpPr>
        <p:spPr>
          <a:xfrm>
            <a:off x="0" y="0"/>
            <a:ext cx="9144000" cy="765175"/>
          </a:xfrm>
          <a:prstGeom prst="rect">
            <a:avLst/>
          </a:prstGeom>
          <a:solidFill>
            <a:srgbClr val="A50021"/>
          </a:solidFill>
          <a:ln w="9525">
            <a:noFill/>
          </a:ln>
        </p:spPr>
        <p:txBody>
          <a:bodyPr anchor="b" anchorCtr="0"/>
          <a:lstStyle/>
          <a:p>
            <a:pPr indent="176530"/>
            <a:r>
              <a:rPr lang="en-US" altLang="zh-CN" sz="3800" dirty="0">
                <a:solidFill>
                  <a:schemeClr val="bg1"/>
                </a:solidFill>
                <a:latin typeface="Arial" panose="020B0604020202090204" pitchFamily="34" charset="0"/>
                <a:ea typeface="宋体" pitchFamily="2" charset="-122"/>
              </a:rPr>
              <a:t>1.4 </a:t>
            </a:r>
            <a:r>
              <a:rPr lang="zh-CN" altLang="en-US" sz="3800" dirty="0">
                <a:solidFill>
                  <a:schemeClr val="bg1"/>
                </a:solidFill>
                <a:latin typeface="Arial" panose="020B0604020202090204" pitchFamily="34" charset="0"/>
                <a:ea typeface="宋体" pitchFamily="2" charset="-122"/>
              </a:rPr>
              <a:t>人工智能的主要研究领域</a:t>
            </a:r>
            <a:endParaRPr lang="zh-CN" altLang="en-US" sz="3800" dirty="0">
              <a:solidFill>
                <a:schemeClr val="bg1"/>
              </a:solidFill>
              <a:latin typeface="Arial" panose="020B0604020202090204" pitchFamily="34" charset="0"/>
              <a:ea typeface="宋体" pitchFamily="2" charset="-122"/>
            </a:endParaRPr>
          </a:p>
        </p:txBody>
      </p:sp>
      <p:sp>
        <p:nvSpPr>
          <p:cNvPr id="63491" name="Rectangle 5"/>
          <p:cNvSpPr/>
          <p:nvPr/>
        </p:nvSpPr>
        <p:spPr>
          <a:xfrm>
            <a:off x="381000" y="990600"/>
            <a:ext cx="533400" cy="5359400"/>
          </a:xfrm>
          <a:prstGeom prst="rect">
            <a:avLst/>
          </a:prstGeom>
          <a:gradFill rotWithShape="0">
            <a:gsLst>
              <a:gs pos="0">
                <a:srgbClr val="CCFFFF"/>
              </a:gs>
              <a:gs pos="100000">
                <a:srgbClr val="FFFFFF"/>
              </a:gs>
            </a:gsLst>
            <a:path path="rect">
              <a:fillToRect l="100000" b="100000"/>
            </a:path>
            <a:tileRect/>
          </a:gradFill>
          <a:ln w="9525" cap="flat" cmpd="sng">
            <a:solidFill>
              <a:srgbClr val="808080"/>
            </a:solidFill>
            <a:prstDash val="solid"/>
            <a:miter/>
            <a:headEnd type="none" w="med" len="med"/>
            <a:tailEnd type="none" w="med" len="med"/>
          </a:ln>
        </p:spPr>
        <p:txBody>
          <a:bodyPr anchor="t" anchorCtr="0">
            <a:spAutoFit/>
          </a:bodyPr>
          <a:lstStyle/>
          <a:p>
            <a:pPr algn="just">
              <a:lnSpc>
                <a:spcPct val="120000"/>
              </a:lnSpc>
              <a:spcBef>
                <a:spcPct val="20000"/>
              </a:spcBef>
              <a:buClr>
                <a:schemeClr val="accent2"/>
              </a:buClr>
              <a:buFont typeface="Wingdings" panose="05000000000000000000" pitchFamily="2" charset="2"/>
              <a:buChar char="o"/>
            </a:pPr>
            <a:r>
              <a:rPr lang="en-US" altLang="zh-CN" sz="2400" dirty="0">
                <a:latin typeface="宋体" pitchFamily="2" charset="-122"/>
                <a:ea typeface="宋体" pitchFamily="2" charset="-122"/>
              </a:rPr>
              <a:t> </a:t>
            </a:r>
            <a:r>
              <a:rPr lang="zh-CN" altLang="en-US" sz="2400" dirty="0">
                <a:latin typeface="宋体" pitchFamily="2" charset="-122"/>
                <a:ea typeface="宋体" pitchFamily="2" charset="-122"/>
              </a:rPr>
              <a:t>美国军用机器人携带火箭</a:t>
            </a:r>
            <a:endParaRPr lang="zh-CN" altLang="en-US" sz="2400" dirty="0">
              <a:latin typeface="宋体" pitchFamily="2" charset="-122"/>
              <a:ea typeface="宋体" pitchFamily="2" charset="-122"/>
            </a:endParaRPr>
          </a:p>
        </p:txBody>
      </p:sp>
      <p:pic>
        <p:nvPicPr>
          <p:cNvPr id="63492" name="Picture 6" descr="美军军用机器人携带火箭筒"/>
          <p:cNvPicPr>
            <a:picLocks noChangeAspect="1"/>
          </p:cNvPicPr>
          <p:nvPr/>
        </p:nvPicPr>
        <p:blipFill>
          <a:blip r:embed="rId1"/>
          <a:stretch>
            <a:fillRect/>
          </a:stretch>
        </p:blipFill>
        <p:spPr>
          <a:xfrm>
            <a:off x="1371600" y="914400"/>
            <a:ext cx="7010400" cy="5849938"/>
          </a:xfrm>
          <a:prstGeom prst="rect">
            <a:avLst/>
          </a:prstGeom>
          <a:noFill/>
          <a:ln w="9525">
            <a:noFill/>
          </a:ln>
        </p:spPr>
      </p:pic>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灯片编号占位符 3"/>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pic>
        <p:nvPicPr>
          <p:cNvPr id="64514" name="Picture 4" descr="美军排爆机器人执行任务"/>
          <p:cNvPicPr>
            <a:picLocks noChangeAspect="1"/>
          </p:cNvPicPr>
          <p:nvPr/>
        </p:nvPicPr>
        <p:blipFill>
          <a:blip r:embed="rId1"/>
          <a:stretch>
            <a:fillRect/>
          </a:stretch>
        </p:blipFill>
        <p:spPr>
          <a:xfrm>
            <a:off x="723900" y="990600"/>
            <a:ext cx="8208963" cy="5346700"/>
          </a:xfrm>
          <a:prstGeom prst="rect">
            <a:avLst/>
          </a:prstGeom>
          <a:noFill/>
          <a:ln w="9525">
            <a:noFill/>
          </a:ln>
        </p:spPr>
      </p:pic>
      <p:sp>
        <p:nvSpPr>
          <p:cNvPr id="64515" name="Rectangle 5"/>
          <p:cNvSpPr/>
          <p:nvPr/>
        </p:nvSpPr>
        <p:spPr>
          <a:xfrm>
            <a:off x="152400" y="838200"/>
            <a:ext cx="457200" cy="3606800"/>
          </a:xfrm>
          <a:prstGeom prst="rect">
            <a:avLst/>
          </a:prstGeom>
          <a:gradFill rotWithShape="0">
            <a:gsLst>
              <a:gs pos="0">
                <a:srgbClr val="CCFFFF"/>
              </a:gs>
              <a:gs pos="100000">
                <a:srgbClr val="FFFFFF"/>
              </a:gs>
            </a:gsLst>
            <a:path path="rect">
              <a:fillToRect l="100000" b="100000"/>
            </a:path>
            <a:tileRect/>
          </a:gradFill>
          <a:ln w="9525" cap="flat" cmpd="sng">
            <a:solidFill>
              <a:srgbClr val="808080"/>
            </a:solidFill>
            <a:prstDash val="solid"/>
            <a:miter/>
            <a:headEnd type="none" w="med" len="med"/>
            <a:tailEnd type="none" w="med" len="med"/>
          </a:ln>
        </p:spPr>
        <p:txBody>
          <a:bodyPr anchor="t" anchorCtr="0">
            <a:spAutoFit/>
          </a:bodyPr>
          <a:lstStyle/>
          <a:p>
            <a:pPr algn="just">
              <a:lnSpc>
                <a:spcPct val="120000"/>
              </a:lnSpc>
              <a:spcBef>
                <a:spcPct val="20000"/>
              </a:spcBef>
              <a:buClr>
                <a:schemeClr val="accent2"/>
              </a:buClr>
              <a:buFont typeface="Wingdings" panose="05000000000000000000" pitchFamily="2" charset="2"/>
              <a:buChar char="o"/>
            </a:pPr>
            <a:r>
              <a:rPr lang="en-US" altLang="zh-CN" sz="2400" dirty="0">
                <a:latin typeface="宋体" pitchFamily="2" charset="-122"/>
                <a:ea typeface="宋体" pitchFamily="2" charset="-122"/>
              </a:rPr>
              <a:t> </a:t>
            </a:r>
            <a:r>
              <a:rPr lang="zh-CN" altLang="en-US" sz="2400" dirty="0">
                <a:latin typeface="宋体" pitchFamily="2" charset="-122"/>
                <a:ea typeface="宋体" pitchFamily="2" charset="-122"/>
              </a:rPr>
              <a:t>美军排爆机器人</a:t>
            </a:r>
            <a:endParaRPr lang="zh-CN" altLang="en-US" sz="2400" dirty="0">
              <a:latin typeface="宋体" pitchFamily="2" charset="-122"/>
              <a:ea typeface="宋体" pitchFamily="2" charset="-122"/>
            </a:endParaRPr>
          </a:p>
        </p:txBody>
      </p:sp>
      <p:sp>
        <p:nvSpPr>
          <p:cNvPr id="64516" name="Rectangle 6"/>
          <p:cNvSpPr>
            <a:spLocks noGrp="1"/>
          </p:cNvSpPr>
          <p:nvPr>
            <p:ph type="title"/>
          </p:nvPr>
        </p:nvSpPr>
        <p:spPr/>
        <p:txBody>
          <a:bodyPr wrap="square" lIns="91440" tIns="45720" rIns="91440" bIns="45720" anchor="b" anchorCtr="0"/>
          <a:lstStyle/>
          <a:p>
            <a:pPr eaLnBrk="1" hangingPunct="1"/>
            <a:r>
              <a:rPr lang="en-US" altLang="zh-CN" b="0" dirty="0"/>
              <a:t>1.4 </a:t>
            </a:r>
            <a:r>
              <a:rPr lang="zh-CN" altLang="en-US" b="0" dirty="0"/>
              <a:t>人工智能的主要研究领域</a:t>
            </a:r>
            <a:endParaRPr lang="zh-CN" altLang="en-US" b="0" dirty="0"/>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灯片编号占位符 3"/>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13314" name="Rectangle 1026"/>
          <p:cNvSpPr>
            <a:spLocks noGrp="1"/>
          </p:cNvSpPr>
          <p:nvPr>
            <p:ph type="title"/>
          </p:nvPr>
        </p:nvSpPr>
        <p:spPr/>
        <p:txBody>
          <a:bodyPr wrap="square" lIns="91440" tIns="45720" rIns="91440" bIns="45720" anchor="b" anchorCtr="0"/>
          <a:lstStyle/>
          <a:p>
            <a:pPr eaLnBrk="1" hangingPunct="1"/>
            <a:r>
              <a:rPr lang="zh-CN" altLang="en-US" sz="3600" b="0" dirty="0">
                <a:latin typeface="Times New Roman" panose="02020603050405020304" pitchFamily="18" charset="0"/>
                <a:ea typeface="黑体" panose="02010609060101010101" pitchFamily="49" charset="-122"/>
              </a:rPr>
              <a:t>第</a:t>
            </a:r>
            <a:r>
              <a:rPr lang="en-US" altLang="zh-CN" sz="3600" b="0" dirty="0">
                <a:latin typeface="Times New Roman" panose="02020603050405020304" pitchFamily="18" charset="0"/>
                <a:ea typeface="黑体" panose="02010609060101010101" pitchFamily="49" charset="-122"/>
              </a:rPr>
              <a:t>1</a:t>
            </a:r>
            <a:r>
              <a:rPr lang="zh-CN" altLang="en-US" sz="3600" b="0" dirty="0">
                <a:latin typeface="Times New Roman" panose="02020603050405020304" pitchFamily="18" charset="0"/>
                <a:ea typeface="黑体" panose="02010609060101010101" pitchFamily="49" charset="-122"/>
              </a:rPr>
              <a:t>章  绪论</a:t>
            </a:r>
            <a:endParaRPr lang="zh-CN" altLang="en-US" sz="3600" b="0" dirty="0">
              <a:latin typeface="Times New Roman" panose="02020603050405020304" pitchFamily="18" charset="0"/>
              <a:ea typeface="黑体" panose="02010609060101010101" pitchFamily="49" charset="-122"/>
            </a:endParaRPr>
          </a:p>
        </p:txBody>
      </p:sp>
      <p:sp>
        <p:nvSpPr>
          <p:cNvPr id="13315" name="Rectangle 1027"/>
          <p:cNvSpPr>
            <a:spLocks noGrp="1"/>
          </p:cNvSpPr>
          <p:nvPr>
            <p:ph idx="1"/>
          </p:nvPr>
        </p:nvSpPr>
        <p:spPr>
          <a:xfrm>
            <a:off x="685800" y="1219200"/>
            <a:ext cx="7521575" cy="5257800"/>
          </a:xfrm>
          <a:noFill/>
          <a:ln>
            <a:noFill/>
          </a:ln>
        </p:spPr>
        <p:txBody>
          <a:bodyPr anchor="t" anchorCtr="0"/>
          <a:lstStyle/>
          <a:p>
            <a:pPr eaLnBrk="1" hangingPunct="1">
              <a:lnSpc>
                <a:spcPct val="160000"/>
              </a:lnSpc>
              <a:buClr>
                <a:srgbClr val="0000FF"/>
              </a:buClr>
              <a:buSzPct val="150000"/>
              <a:buChar char="ü"/>
            </a:pPr>
            <a:r>
              <a:rPr lang="en-US" altLang="zh-CN" b="1" dirty="0">
                <a:solidFill>
                  <a:srgbClr val="0000FF"/>
                </a:solidFill>
                <a:latin typeface="Times New Roman" panose="02020603050405020304" pitchFamily="18" charset="0"/>
              </a:rPr>
              <a:t>1.1  </a:t>
            </a:r>
            <a:r>
              <a:rPr lang="zh-CN" altLang="en-US" b="1" dirty="0">
                <a:solidFill>
                  <a:srgbClr val="0000FF"/>
                </a:solidFill>
                <a:latin typeface="Times New Roman" panose="02020603050405020304" pitchFamily="18" charset="0"/>
              </a:rPr>
              <a:t>人工智能的基本概念</a:t>
            </a:r>
            <a:r>
              <a:rPr lang="zh-CN" altLang="en-US" b="1" dirty="0">
                <a:latin typeface="Times New Roman" panose="02020603050405020304" pitchFamily="18" charset="0"/>
              </a:rPr>
              <a:t> </a:t>
            </a:r>
            <a:endParaRPr lang="zh-CN" altLang="en-US" b="1" dirty="0">
              <a:latin typeface="Times New Roman" panose="02020603050405020304" pitchFamily="18" charset="0"/>
            </a:endParaRPr>
          </a:p>
          <a:p>
            <a:pPr eaLnBrk="1" hangingPunct="1">
              <a:lnSpc>
                <a:spcPct val="160000"/>
              </a:lnSpc>
              <a:buChar char="•"/>
            </a:pPr>
            <a:r>
              <a:rPr lang="en-US" altLang="zh-CN" b="1" dirty="0">
                <a:latin typeface="Times New Roman" panose="02020603050405020304" pitchFamily="18" charset="0"/>
              </a:rPr>
              <a:t>1.2  </a:t>
            </a:r>
            <a:r>
              <a:rPr lang="zh-CN" altLang="en-US" b="1" dirty="0">
                <a:latin typeface="Times New Roman" panose="02020603050405020304" pitchFamily="18" charset="0"/>
              </a:rPr>
              <a:t>人工智能的发展简史 </a:t>
            </a:r>
            <a:endParaRPr lang="zh-CN" altLang="en-US" b="1" dirty="0">
              <a:latin typeface="Times New Roman" panose="02020603050405020304" pitchFamily="18" charset="0"/>
            </a:endParaRPr>
          </a:p>
          <a:p>
            <a:pPr eaLnBrk="1" hangingPunct="1">
              <a:lnSpc>
                <a:spcPct val="160000"/>
              </a:lnSpc>
              <a:buChar char="•"/>
            </a:pPr>
            <a:r>
              <a:rPr lang="en-US" altLang="zh-CN" b="1" dirty="0">
                <a:latin typeface="Times New Roman" panose="02020603050405020304" pitchFamily="18" charset="0"/>
              </a:rPr>
              <a:t>1.3  </a:t>
            </a:r>
            <a:r>
              <a:rPr lang="zh-CN" altLang="en-US" b="1" dirty="0">
                <a:latin typeface="Times New Roman" panose="02020603050405020304" pitchFamily="18" charset="0"/>
              </a:rPr>
              <a:t>人工智能研究的基本内容</a:t>
            </a:r>
            <a:endParaRPr lang="zh-CN" altLang="en-US" b="1" dirty="0">
              <a:latin typeface="Times New Roman" panose="02020603050405020304" pitchFamily="18" charset="0"/>
            </a:endParaRPr>
          </a:p>
          <a:p>
            <a:pPr eaLnBrk="1" hangingPunct="1">
              <a:lnSpc>
                <a:spcPct val="160000"/>
              </a:lnSpc>
              <a:buChar char="•"/>
            </a:pPr>
            <a:r>
              <a:rPr lang="en-US" altLang="zh-CN" b="1" dirty="0">
                <a:latin typeface="Times New Roman" panose="02020603050405020304" pitchFamily="18" charset="0"/>
              </a:rPr>
              <a:t>1.4  </a:t>
            </a:r>
            <a:r>
              <a:rPr lang="zh-CN" altLang="en-US" b="1" dirty="0">
                <a:latin typeface="Times New Roman" panose="02020603050405020304" pitchFamily="18" charset="0"/>
              </a:rPr>
              <a:t>人工智能的主要研究领域 </a:t>
            </a:r>
            <a:endParaRPr lang="en-US" altLang="zh-CN" b="1" dirty="0">
              <a:latin typeface="Times New Roman" panose="02020603050405020304" pitchFamily="18" charset="0"/>
            </a:endParaRPr>
          </a:p>
          <a:p>
            <a:pPr eaLnBrk="1" hangingPunct="1">
              <a:lnSpc>
                <a:spcPct val="160000"/>
              </a:lnSpc>
              <a:buChar char="•"/>
            </a:pPr>
            <a:r>
              <a:rPr lang="en-US" altLang="zh-CN" b="1" dirty="0">
                <a:latin typeface="Times New Roman" panose="02020603050405020304" pitchFamily="18" charset="0"/>
              </a:rPr>
              <a:t>1.5  </a:t>
            </a:r>
            <a:r>
              <a:rPr lang="zh-CN" altLang="en-US" b="1" dirty="0">
                <a:latin typeface="Times New Roman" panose="02020603050405020304" pitchFamily="18" charset="0"/>
              </a:rPr>
              <a:t>人工智能的实现途径</a:t>
            </a:r>
            <a:endParaRPr lang="en-US" altLang="zh-CN" b="1" dirty="0">
              <a:latin typeface="Times New Roman" panose="02020603050405020304" pitchFamily="18" charset="0"/>
            </a:endParaRPr>
          </a:p>
          <a:p>
            <a:pPr eaLnBrk="1" hangingPunct="1">
              <a:lnSpc>
                <a:spcPct val="160000"/>
              </a:lnSpc>
              <a:buChar char="•"/>
            </a:pPr>
            <a:r>
              <a:rPr lang="en-US" altLang="zh-CN" b="1" dirty="0">
                <a:latin typeface="Times New Roman" panose="02020603050405020304" pitchFamily="18" charset="0"/>
              </a:rPr>
              <a:t>1.6  </a:t>
            </a:r>
            <a:r>
              <a:rPr lang="zh-CN" altLang="en-US" b="1" dirty="0">
                <a:latin typeface="Times New Roman" panose="02020603050405020304" pitchFamily="18" charset="0"/>
              </a:rPr>
              <a:t>人工智能与数学</a:t>
            </a:r>
            <a:endParaRPr lang="zh-CN" altLang="en-US" b="1" dirty="0">
              <a:latin typeface="Times New Roman" panose="02020603050405020304" pitchFamily="18" charset="0"/>
            </a:endParaRP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灯片编号占位符 3"/>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pic>
        <p:nvPicPr>
          <p:cNvPr id="65538" name="Picture 4" descr="美军投入伊拉克战场可“随身”携带的战场侦察机器人"/>
          <p:cNvPicPr>
            <a:picLocks noChangeAspect="1"/>
          </p:cNvPicPr>
          <p:nvPr/>
        </p:nvPicPr>
        <p:blipFill>
          <a:blip r:embed="rId1"/>
          <a:stretch>
            <a:fillRect/>
          </a:stretch>
        </p:blipFill>
        <p:spPr>
          <a:xfrm>
            <a:off x="533400" y="1624013"/>
            <a:ext cx="8001000" cy="5149850"/>
          </a:xfrm>
          <a:prstGeom prst="rect">
            <a:avLst/>
          </a:prstGeom>
          <a:noFill/>
          <a:ln w="9525">
            <a:noFill/>
          </a:ln>
        </p:spPr>
      </p:pic>
      <p:sp>
        <p:nvSpPr>
          <p:cNvPr id="65539" name="Rectangle 5"/>
          <p:cNvSpPr/>
          <p:nvPr/>
        </p:nvSpPr>
        <p:spPr>
          <a:xfrm>
            <a:off x="381000" y="990600"/>
            <a:ext cx="7086600" cy="539750"/>
          </a:xfrm>
          <a:prstGeom prst="rect">
            <a:avLst/>
          </a:prstGeom>
          <a:gradFill rotWithShape="0">
            <a:gsLst>
              <a:gs pos="0">
                <a:srgbClr val="CCFFFF"/>
              </a:gs>
              <a:gs pos="100000">
                <a:srgbClr val="FFFFFF"/>
              </a:gs>
            </a:gsLst>
            <a:path path="rect">
              <a:fillToRect l="100000" b="100000"/>
            </a:path>
            <a:tileRect/>
          </a:gradFill>
          <a:ln w="9525" cap="flat" cmpd="sng">
            <a:solidFill>
              <a:srgbClr val="808080"/>
            </a:solidFill>
            <a:prstDash val="solid"/>
            <a:miter/>
            <a:headEnd type="none" w="med" len="med"/>
            <a:tailEnd type="none" w="med" len="med"/>
          </a:ln>
        </p:spPr>
        <p:txBody>
          <a:bodyPr anchor="t" anchorCtr="0">
            <a:spAutoFit/>
          </a:bodyPr>
          <a:lstStyle/>
          <a:p>
            <a:pPr algn="just">
              <a:lnSpc>
                <a:spcPct val="120000"/>
              </a:lnSpc>
              <a:spcBef>
                <a:spcPct val="20000"/>
              </a:spcBef>
              <a:buClr>
                <a:schemeClr val="accent2"/>
              </a:buClr>
              <a:buFont typeface="Wingdings" panose="05000000000000000000" pitchFamily="2" charset="2"/>
              <a:buChar char="o"/>
            </a:pPr>
            <a:r>
              <a:rPr lang="en-US" altLang="zh-CN" sz="2400" dirty="0">
                <a:latin typeface="宋体" pitchFamily="2" charset="-122"/>
                <a:ea typeface="宋体" pitchFamily="2" charset="-122"/>
              </a:rPr>
              <a:t> </a:t>
            </a:r>
            <a:r>
              <a:rPr lang="zh-CN" altLang="en-US" sz="2400" dirty="0">
                <a:latin typeface="宋体" pitchFamily="2" charset="-122"/>
                <a:ea typeface="宋体" pitchFamily="2" charset="-122"/>
              </a:rPr>
              <a:t>美军投入伊拉克战场的可携带侦察机器人</a:t>
            </a:r>
            <a:endParaRPr lang="zh-CN" altLang="en-US" sz="2400" dirty="0">
              <a:latin typeface="宋体" pitchFamily="2" charset="-122"/>
              <a:ea typeface="宋体" pitchFamily="2" charset="-122"/>
            </a:endParaRPr>
          </a:p>
        </p:txBody>
      </p:sp>
      <p:sp>
        <p:nvSpPr>
          <p:cNvPr id="65540" name="Rectangle 6"/>
          <p:cNvSpPr>
            <a:spLocks noGrp="1"/>
          </p:cNvSpPr>
          <p:nvPr>
            <p:ph type="title"/>
          </p:nvPr>
        </p:nvSpPr>
        <p:spPr/>
        <p:txBody>
          <a:bodyPr wrap="square" lIns="91440" tIns="45720" rIns="91440" bIns="45720" anchor="b" anchorCtr="0"/>
          <a:lstStyle/>
          <a:p>
            <a:pPr eaLnBrk="1" hangingPunct="1"/>
            <a:r>
              <a:rPr lang="en-US" altLang="zh-CN" b="0" dirty="0"/>
              <a:t>1.4 </a:t>
            </a:r>
            <a:r>
              <a:rPr lang="zh-CN" altLang="en-US" b="0" dirty="0"/>
              <a:t>人工智能的主要研究领域</a:t>
            </a:r>
            <a:endParaRPr lang="zh-CN" altLang="en-US" b="0" dirty="0"/>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灯片编号占位符 1"/>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66562" name="Rectangle 2"/>
          <p:cNvSpPr/>
          <p:nvPr/>
        </p:nvSpPr>
        <p:spPr>
          <a:xfrm>
            <a:off x="0" y="0"/>
            <a:ext cx="9144000" cy="765175"/>
          </a:xfrm>
          <a:prstGeom prst="rect">
            <a:avLst/>
          </a:prstGeom>
          <a:solidFill>
            <a:srgbClr val="A50021"/>
          </a:solidFill>
          <a:ln w="9525">
            <a:noFill/>
          </a:ln>
        </p:spPr>
        <p:txBody>
          <a:bodyPr anchor="b" anchorCtr="0"/>
          <a:lstStyle/>
          <a:p>
            <a:pPr indent="176530"/>
            <a:r>
              <a:rPr lang="en-US" altLang="zh-CN" sz="3600" dirty="0">
                <a:solidFill>
                  <a:schemeClr val="bg1"/>
                </a:solidFill>
                <a:latin typeface="Times New Roman" panose="02020603050405020304" pitchFamily="18" charset="0"/>
                <a:ea typeface="黑体" panose="02010609060101010101" pitchFamily="49" charset="-122"/>
              </a:rPr>
              <a:t>1.4  </a:t>
            </a:r>
            <a:r>
              <a:rPr lang="zh-CN" altLang="en-US" sz="3600" dirty="0">
                <a:solidFill>
                  <a:schemeClr val="bg1"/>
                </a:solidFill>
                <a:latin typeface="Times New Roman" panose="02020603050405020304" pitchFamily="18" charset="0"/>
                <a:ea typeface="黑体" panose="02010609060101010101" pitchFamily="49" charset="-122"/>
              </a:rPr>
              <a:t>人工智能的主要研究领域</a:t>
            </a:r>
            <a:endParaRPr lang="zh-CN" altLang="en-US" sz="3600" dirty="0">
              <a:solidFill>
                <a:schemeClr val="bg1"/>
              </a:solidFill>
              <a:latin typeface="Times New Roman" panose="02020603050405020304" pitchFamily="18" charset="0"/>
              <a:ea typeface="黑体" panose="02010609060101010101" pitchFamily="49" charset="-122"/>
            </a:endParaRPr>
          </a:p>
        </p:txBody>
      </p:sp>
      <p:sp>
        <p:nvSpPr>
          <p:cNvPr id="66563" name="Rectangle 9"/>
          <p:cNvSpPr/>
          <p:nvPr/>
        </p:nvSpPr>
        <p:spPr>
          <a:xfrm>
            <a:off x="250825" y="908050"/>
            <a:ext cx="8642350" cy="5400675"/>
          </a:xfrm>
          <a:prstGeom prst="rect">
            <a:avLst/>
          </a:prstGeom>
          <a:noFill/>
          <a:ln w="9525">
            <a:noFill/>
          </a:ln>
        </p:spPr>
        <p:txBody>
          <a:bodyPr anchor="t" anchorCtr="0"/>
          <a:lstStyle/>
          <a:p>
            <a:pPr>
              <a:lnSpc>
                <a:spcPct val="120000"/>
              </a:lnSpc>
              <a:spcBef>
                <a:spcPct val="40000"/>
              </a:spcBef>
              <a:buClr>
                <a:schemeClr val="accent2"/>
              </a:buClr>
              <a:buFont typeface="Wingdings" panose="05000000000000000000" pitchFamily="2" charset="2"/>
            </a:pPr>
            <a:endParaRPr lang="zh-CN" altLang="zh-CN" sz="2800" b="1" dirty="0">
              <a:latin typeface="Times New Roman" panose="02020603050405020304" pitchFamily="18" charset="0"/>
              <a:ea typeface="宋体" pitchFamily="2" charset="-122"/>
            </a:endParaRPr>
          </a:p>
        </p:txBody>
      </p:sp>
      <p:sp>
        <p:nvSpPr>
          <p:cNvPr id="66564" name="Rectangle 10"/>
          <p:cNvSpPr/>
          <p:nvPr/>
        </p:nvSpPr>
        <p:spPr>
          <a:xfrm>
            <a:off x="304800" y="928688"/>
            <a:ext cx="8458200" cy="519112"/>
          </a:xfrm>
          <a:prstGeom prst="rect">
            <a:avLst/>
          </a:prstGeom>
          <a:noFill/>
          <a:ln w="9525">
            <a:noFill/>
          </a:ln>
        </p:spPr>
        <p:txBody>
          <a:bodyPr anchor="t" anchorCtr="0">
            <a:spAutoFit/>
          </a:bodyPr>
          <a:lstStyle/>
          <a:p>
            <a:r>
              <a:rPr lang="en-US" altLang="zh-CN" sz="2800" b="1" dirty="0">
                <a:latin typeface="Times New Roman" panose="02020603050405020304" pitchFamily="18" charset="0"/>
                <a:ea typeface="宋体" pitchFamily="2" charset="-122"/>
              </a:rPr>
              <a:t>11. </a:t>
            </a:r>
            <a:r>
              <a:rPr lang="zh-CN" altLang="en-US" sz="2800" b="1" dirty="0">
                <a:latin typeface="Times New Roman" panose="02020603050405020304" pitchFamily="18" charset="0"/>
                <a:ea typeface="宋体" pitchFamily="2" charset="-122"/>
              </a:rPr>
              <a:t>组合优化问题</a:t>
            </a:r>
            <a:r>
              <a:rPr lang="zh-CN" altLang="en-US" sz="2800" b="1" dirty="0">
                <a:latin typeface="宋体" pitchFamily="2" charset="-122"/>
                <a:ea typeface="宋体" pitchFamily="2" charset="-122"/>
              </a:rPr>
              <a:t> </a:t>
            </a:r>
            <a:endParaRPr lang="zh-CN" altLang="en-US" sz="2800" b="1" dirty="0">
              <a:latin typeface="宋体" pitchFamily="2" charset="-122"/>
              <a:ea typeface="宋体" pitchFamily="2" charset="-122"/>
            </a:endParaRPr>
          </a:p>
        </p:txBody>
      </p:sp>
      <p:sp>
        <p:nvSpPr>
          <p:cNvPr id="66565" name="Rectangle 11"/>
          <p:cNvSpPr/>
          <p:nvPr/>
        </p:nvSpPr>
        <p:spPr>
          <a:xfrm>
            <a:off x="304800" y="1524000"/>
            <a:ext cx="8382000" cy="2562225"/>
          </a:xfrm>
          <a:prstGeom prst="rect">
            <a:avLst/>
          </a:prstGeom>
          <a:gradFill rotWithShape="0">
            <a:gsLst>
              <a:gs pos="0">
                <a:srgbClr val="CCFFCC"/>
              </a:gs>
              <a:gs pos="100000">
                <a:srgbClr val="FFFFFF"/>
              </a:gs>
            </a:gsLst>
            <a:path path="rect">
              <a:fillToRect t="100000" r="100000"/>
            </a:path>
            <a:tileRect/>
          </a:gradFill>
          <a:ln w="9525" cap="flat" cmpd="sng">
            <a:solidFill>
              <a:srgbClr val="808080"/>
            </a:solidFill>
            <a:prstDash val="solid"/>
            <a:miter/>
            <a:headEnd type="none" w="med" len="med"/>
            <a:tailEnd type="none" w="med" len="med"/>
          </a:ln>
        </p:spPr>
        <p:txBody>
          <a:bodyPr anchor="t" anchorCtr="0">
            <a:spAutoFit/>
          </a:bodyPr>
          <a:lstStyle/>
          <a:p>
            <a:pPr algn="just">
              <a:lnSpc>
                <a:spcPct val="120000"/>
              </a:lnSpc>
              <a:spcBef>
                <a:spcPct val="20000"/>
              </a:spcBef>
              <a:buClr>
                <a:schemeClr val="accent2"/>
              </a:buClr>
              <a:buFont typeface="Wingdings" panose="05000000000000000000" pitchFamily="2" charset="2"/>
              <a:buChar char="o"/>
            </a:pPr>
            <a:r>
              <a:rPr lang="en-US" altLang="zh-CN" sz="2600" b="1" dirty="0">
                <a:latin typeface="宋体" pitchFamily="2" charset="-122"/>
                <a:ea typeface="宋体" pitchFamily="2" charset="-122"/>
              </a:rPr>
              <a:t> </a:t>
            </a:r>
            <a:r>
              <a:rPr lang="zh-CN" altLang="en-US" sz="2600" b="1" dirty="0">
                <a:latin typeface="宋体" pitchFamily="2" charset="-122"/>
                <a:ea typeface="宋体" pitchFamily="2" charset="-122"/>
              </a:rPr>
              <a:t>组合优化问题</a:t>
            </a:r>
            <a:r>
              <a:rPr lang="zh-CN" altLang="en-US" sz="2600" dirty="0">
                <a:latin typeface="宋体" pitchFamily="2" charset="-122"/>
                <a:ea typeface="宋体" pitchFamily="2" charset="-122"/>
              </a:rPr>
              <a:t>：旅行商问题、生产计划与调度、物流中的车辆调度、智能交通、通信中的路由调度、计算机网络信息调度等 </a:t>
            </a:r>
            <a:endParaRPr lang="zh-CN" altLang="en-US" sz="2600" dirty="0">
              <a:latin typeface="宋体" pitchFamily="2" charset="-122"/>
              <a:ea typeface="宋体" pitchFamily="2" charset="-122"/>
            </a:endParaRPr>
          </a:p>
          <a:p>
            <a:pPr algn="just">
              <a:lnSpc>
                <a:spcPct val="120000"/>
              </a:lnSpc>
              <a:spcBef>
                <a:spcPct val="20000"/>
              </a:spcBef>
              <a:buClr>
                <a:schemeClr val="accent2"/>
              </a:buClr>
              <a:buFont typeface="Wingdings" panose="05000000000000000000" pitchFamily="2" charset="2"/>
              <a:buChar char="o"/>
            </a:pPr>
            <a:r>
              <a:rPr lang="zh-CN" altLang="en-US" sz="2600" b="1" dirty="0">
                <a:latin typeface="宋体" pitchFamily="2" charset="-122"/>
                <a:ea typeface="宋体" pitchFamily="2" charset="-122"/>
              </a:rPr>
              <a:t> </a:t>
            </a:r>
            <a:r>
              <a:rPr lang="en-US" altLang="zh-CN" sz="2600" b="1" dirty="0">
                <a:latin typeface="Times New Roman" panose="02020603050405020304" pitchFamily="18" charset="0"/>
                <a:ea typeface="宋体" pitchFamily="2" charset="-122"/>
              </a:rPr>
              <a:t>NP</a:t>
            </a:r>
            <a:r>
              <a:rPr lang="zh-CN" altLang="en-US" sz="2600" b="1" dirty="0">
                <a:latin typeface="Times New Roman" panose="02020603050405020304" pitchFamily="18" charset="0"/>
                <a:ea typeface="宋体" pitchFamily="2" charset="-122"/>
              </a:rPr>
              <a:t>完全问题</a:t>
            </a:r>
            <a:r>
              <a:rPr lang="zh-CN" altLang="en-US" sz="2600" dirty="0">
                <a:latin typeface="Times New Roman" panose="02020603050405020304" pitchFamily="18" charset="0"/>
                <a:ea typeface="宋体" pitchFamily="2" charset="-122"/>
              </a:rPr>
              <a:t>：用目前知道的最好的方法求解，问题求解需要花费的时间是随问题规模增大以指数关系增长</a:t>
            </a:r>
            <a:r>
              <a:rPr lang="zh-CN" altLang="en-US" sz="2600" dirty="0">
                <a:latin typeface="宋体" pitchFamily="2" charset="-122"/>
                <a:ea typeface="宋体" pitchFamily="2" charset="-122"/>
              </a:rPr>
              <a:t>。</a:t>
            </a:r>
            <a:endParaRPr lang="zh-CN" altLang="en-US" sz="2600" dirty="0">
              <a:latin typeface="宋体" pitchFamily="2" charset="-122"/>
              <a:ea typeface="宋体" pitchFamily="2" charset="-122"/>
            </a:endParaRPr>
          </a:p>
        </p:txBody>
      </p:sp>
      <p:sp>
        <p:nvSpPr>
          <p:cNvPr id="66566" name="Rectangle 12"/>
          <p:cNvSpPr/>
          <p:nvPr/>
        </p:nvSpPr>
        <p:spPr>
          <a:xfrm>
            <a:off x="304800" y="4119563"/>
            <a:ext cx="2949575" cy="604837"/>
          </a:xfrm>
          <a:prstGeom prst="rect">
            <a:avLst/>
          </a:prstGeom>
          <a:noFill/>
          <a:ln w="9525">
            <a:noFill/>
          </a:ln>
        </p:spPr>
        <p:txBody>
          <a:bodyPr wrap="none" anchor="t" anchorCtr="0">
            <a:spAutoFit/>
          </a:bodyPr>
          <a:lstStyle/>
          <a:p>
            <a:pPr>
              <a:lnSpc>
                <a:spcPct val="120000"/>
              </a:lnSpc>
              <a:spcBef>
                <a:spcPct val="40000"/>
              </a:spcBef>
              <a:buClr>
                <a:schemeClr val="accent2"/>
              </a:buClr>
              <a:buFont typeface="Wingdings" panose="05000000000000000000" pitchFamily="2" charset="2"/>
            </a:pPr>
            <a:r>
              <a:rPr lang="en-US" altLang="zh-CN" sz="2800" b="1" dirty="0">
                <a:latin typeface="Times New Roman" panose="02020603050405020304" pitchFamily="18" charset="0"/>
                <a:ea typeface="宋体" pitchFamily="2" charset="-122"/>
              </a:rPr>
              <a:t>12. </a:t>
            </a:r>
            <a:r>
              <a:rPr lang="zh-CN" altLang="en-US" sz="2800" b="1" dirty="0">
                <a:latin typeface="Times New Roman" panose="02020603050405020304" pitchFamily="18" charset="0"/>
                <a:ea typeface="宋体" pitchFamily="2" charset="-122"/>
              </a:rPr>
              <a:t>人工神经网络 </a:t>
            </a:r>
            <a:endParaRPr lang="zh-CN" altLang="en-US" sz="2800" b="1" dirty="0">
              <a:latin typeface="Times New Roman" panose="02020603050405020304" pitchFamily="18" charset="0"/>
              <a:ea typeface="宋体" pitchFamily="2" charset="-122"/>
            </a:endParaRPr>
          </a:p>
        </p:txBody>
      </p:sp>
      <p:sp>
        <p:nvSpPr>
          <p:cNvPr id="66567" name="Rectangle 13"/>
          <p:cNvSpPr/>
          <p:nvPr/>
        </p:nvSpPr>
        <p:spPr>
          <a:xfrm>
            <a:off x="304800" y="4724400"/>
            <a:ext cx="8382000" cy="1530350"/>
          </a:xfrm>
          <a:prstGeom prst="rect">
            <a:avLst/>
          </a:prstGeom>
          <a:gradFill rotWithShape="0">
            <a:gsLst>
              <a:gs pos="0">
                <a:srgbClr val="CCFFFF"/>
              </a:gs>
              <a:gs pos="100000">
                <a:srgbClr val="FFFFFF"/>
              </a:gs>
            </a:gsLst>
            <a:path path="rect">
              <a:fillToRect l="100000" b="100000"/>
            </a:path>
            <a:tileRect/>
          </a:gradFill>
          <a:ln w="9525" cap="flat" cmpd="sng">
            <a:solidFill>
              <a:srgbClr val="808080"/>
            </a:solidFill>
            <a:prstDash val="solid"/>
            <a:miter/>
            <a:headEnd type="none" w="med" len="med"/>
            <a:tailEnd type="none" w="med" len="med"/>
          </a:ln>
        </p:spPr>
        <p:txBody>
          <a:bodyPr anchor="t" anchorCtr="0">
            <a:spAutoFit/>
          </a:bodyPr>
          <a:lstStyle/>
          <a:p>
            <a:pPr algn="just">
              <a:lnSpc>
                <a:spcPct val="120000"/>
              </a:lnSpc>
              <a:spcBef>
                <a:spcPct val="20000"/>
              </a:spcBef>
              <a:buClr>
                <a:schemeClr val="accent2"/>
              </a:buClr>
              <a:buFont typeface="Wingdings" panose="05000000000000000000" pitchFamily="2" charset="2"/>
              <a:buChar char="o"/>
            </a:pPr>
            <a:r>
              <a:rPr lang="en-US" altLang="zh-CN" sz="2600" dirty="0">
                <a:latin typeface="宋体" pitchFamily="2" charset="-122"/>
                <a:ea typeface="宋体" pitchFamily="2" charset="-122"/>
              </a:rPr>
              <a:t> </a:t>
            </a:r>
            <a:r>
              <a:rPr lang="zh-CN" altLang="en-US" sz="2600" b="1" dirty="0">
                <a:latin typeface="宋体" pitchFamily="2" charset="-122"/>
                <a:ea typeface="宋体" pitchFamily="2" charset="-122"/>
              </a:rPr>
              <a:t>人工神经网络</a:t>
            </a:r>
            <a:r>
              <a:rPr lang="zh-CN" altLang="en-US" sz="2600" dirty="0">
                <a:latin typeface="宋体" pitchFamily="2" charset="-122"/>
                <a:ea typeface="宋体" pitchFamily="2" charset="-122"/>
              </a:rPr>
              <a:t>：一个用大量简单处理单元经广泛连接而组成的人工网络，用来模拟大脑神经系统的结构和功能 。   </a:t>
            </a:r>
            <a:endParaRPr lang="zh-CN" altLang="en-US" sz="2600" dirty="0">
              <a:latin typeface="宋体" pitchFamily="2" charset="-122"/>
              <a:ea typeface="宋体" pitchFamily="2" charset="-122"/>
            </a:endParaRP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灯片编号占位符 3"/>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67586" name="Rectangle 2"/>
          <p:cNvSpPr>
            <a:spLocks noGrp="1"/>
          </p:cNvSpPr>
          <p:nvPr>
            <p:ph type="title"/>
          </p:nvPr>
        </p:nvSpPr>
        <p:spPr/>
        <p:txBody>
          <a:bodyPr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1.4  </a:t>
            </a:r>
            <a:r>
              <a:rPr lang="zh-CN" altLang="en-US" sz="3600" b="0" dirty="0">
                <a:latin typeface="Times New Roman" panose="02020603050405020304" pitchFamily="18" charset="0"/>
                <a:ea typeface="黑体" panose="02010609060101010101" pitchFamily="49" charset="-122"/>
              </a:rPr>
              <a:t>人工智能的主要研究领域</a:t>
            </a:r>
            <a:endParaRPr lang="zh-CN" altLang="en-US" sz="3600" b="0" dirty="0">
              <a:latin typeface="Times New Roman" panose="02020603050405020304" pitchFamily="18" charset="0"/>
              <a:ea typeface="黑体" panose="02010609060101010101" pitchFamily="49" charset="-122"/>
            </a:endParaRPr>
          </a:p>
        </p:txBody>
      </p:sp>
      <p:sp>
        <p:nvSpPr>
          <p:cNvPr id="67587" name="Rectangle 6"/>
          <p:cNvSpPr/>
          <p:nvPr/>
        </p:nvSpPr>
        <p:spPr>
          <a:xfrm>
            <a:off x="457200" y="1600200"/>
            <a:ext cx="8229600" cy="3435350"/>
          </a:xfrm>
          <a:prstGeom prst="rect">
            <a:avLst/>
          </a:prstGeom>
          <a:gradFill rotWithShape="0">
            <a:gsLst>
              <a:gs pos="0">
                <a:srgbClr val="CCFFCC"/>
              </a:gs>
              <a:gs pos="100000">
                <a:srgbClr val="FFFFFF"/>
              </a:gs>
            </a:gsLst>
            <a:path path="rect">
              <a:fillToRect t="100000" r="100000"/>
            </a:path>
            <a:tileRect/>
          </a:gradFill>
          <a:ln w="9525" cap="flat" cmpd="sng">
            <a:solidFill>
              <a:srgbClr val="808080"/>
            </a:solidFill>
            <a:prstDash val="solid"/>
            <a:miter/>
            <a:headEnd type="none" w="med" len="med"/>
            <a:tailEnd type="none" w="med" len="med"/>
          </a:ln>
        </p:spPr>
        <p:txBody>
          <a:bodyPr anchor="t" anchorCtr="0">
            <a:spAutoFit/>
          </a:bodyPr>
          <a:lstStyle/>
          <a:p>
            <a:pPr algn="just">
              <a:lnSpc>
                <a:spcPct val="130000"/>
              </a:lnSpc>
              <a:spcBef>
                <a:spcPct val="30000"/>
              </a:spcBef>
              <a:buClr>
                <a:schemeClr val="accent2"/>
              </a:buClr>
              <a:buFont typeface="Wingdings" panose="05000000000000000000" pitchFamily="2" charset="2"/>
              <a:buChar char="o"/>
            </a:pPr>
            <a:r>
              <a:rPr lang="en-US" altLang="zh-CN" sz="2600" b="1" dirty="0">
                <a:latin typeface="宋体" pitchFamily="2" charset="-122"/>
                <a:ea typeface="宋体" pitchFamily="2" charset="-122"/>
              </a:rPr>
              <a:t> </a:t>
            </a:r>
            <a:r>
              <a:rPr lang="zh-CN" altLang="en-US" sz="2600" dirty="0">
                <a:latin typeface="宋体" pitchFamily="2" charset="-122"/>
                <a:ea typeface="宋体" pitchFamily="2" charset="-122"/>
              </a:rPr>
              <a:t>分布式人工智能系统以鲁棒性作为控制系统质量的标准，并具有互操作性，即不同的异构系统在快速变化的环境中，具有交换信息和协同工作的能力。</a:t>
            </a:r>
            <a:r>
              <a:rPr lang="zh-CN" altLang="en-US" sz="2600" b="1" dirty="0">
                <a:latin typeface="宋体" pitchFamily="2" charset="-122"/>
                <a:ea typeface="宋体" pitchFamily="2" charset="-122"/>
              </a:rPr>
              <a:t> </a:t>
            </a:r>
            <a:endParaRPr lang="zh-CN" altLang="en-US" sz="2600" b="1" dirty="0">
              <a:latin typeface="宋体" pitchFamily="2" charset="-122"/>
              <a:ea typeface="宋体" pitchFamily="2" charset="-122"/>
            </a:endParaRPr>
          </a:p>
          <a:p>
            <a:pPr algn="just">
              <a:lnSpc>
                <a:spcPct val="130000"/>
              </a:lnSpc>
              <a:spcBef>
                <a:spcPct val="30000"/>
              </a:spcBef>
              <a:buClr>
                <a:schemeClr val="accent2"/>
              </a:buClr>
              <a:buFont typeface="Wingdings" panose="05000000000000000000" pitchFamily="2" charset="2"/>
              <a:buChar char="o"/>
            </a:pPr>
            <a:r>
              <a:rPr lang="zh-CN" altLang="en-US" sz="2600" b="1" dirty="0">
                <a:latin typeface="宋体" pitchFamily="2" charset="-122"/>
                <a:ea typeface="宋体" pitchFamily="2" charset="-122"/>
              </a:rPr>
              <a:t> 分布式问题求解</a:t>
            </a:r>
            <a:r>
              <a:rPr lang="zh-CN" altLang="en-US" sz="2600" dirty="0">
                <a:latin typeface="宋体" pitchFamily="2" charset="-122"/>
                <a:ea typeface="宋体" pitchFamily="2" charset="-122"/>
              </a:rPr>
              <a:t>：把一个具体的求解问题划分为多个相互合作和知识共享的模块或者结点。 </a:t>
            </a:r>
            <a:endParaRPr lang="zh-CN" altLang="en-US" sz="2600" dirty="0">
              <a:latin typeface="宋体" pitchFamily="2" charset="-122"/>
              <a:ea typeface="宋体" pitchFamily="2" charset="-122"/>
            </a:endParaRPr>
          </a:p>
          <a:p>
            <a:pPr algn="just">
              <a:lnSpc>
                <a:spcPct val="130000"/>
              </a:lnSpc>
              <a:spcBef>
                <a:spcPct val="30000"/>
              </a:spcBef>
              <a:buClr>
                <a:schemeClr val="accent2"/>
              </a:buClr>
              <a:buFont typeface="Wingdings" panose="05000000000000000000" pitchFamily="2" charset="2"/>
              <a:buChar char="o"/>
            </a:pPr>
            <a:r>
              <a:rPr lang="zh-CN" altLang="en-US" sz="2600" b="1" dirty="0">
                <a:latin typeface="宋体" pitchFamily="2" charset="-122"/>
                <a:ea typeface="宋体" pitchFamily="2" charset="-122"/>
              </a:rPr>
              <a:t> 多智能体系统</a:t>
            </a:r>
            <a:r>
              <a:rPr lang="zh-CN" altLang="en-US" sz="2600" dirty="0">
                <a:latin typeface="宋体" pitchFamily="2" charset="-122"/>
                <a:ea typeface="宋体" pitchFamily="2" charset="-122"/>
              </a:rPr>
              <a:t>：研究各智能体之间行为的协调。 </a:t>
            </a:r>
            <a:endParaRPr lang="zh-CN" altLang="en-US" sz="2600" dirty="0">
              <a:latin typeface="宋体" pitchFamily="2" charset="-122"/>
              <a:ea typeface="宋体" pitchFamily="2" charset="-122"/>
            </a:endParaRPr>
          </a:p>
        </p:txBody>
      </p:sp>
      <p:sp>
        <p:nvSpPr>
          <p:cNvPr id="67588" name="Rectangle 7"/>
          <p:cNvSpPr>
            <a:spLocks noGrp="1"/>
          </p:cNvSpPr>
          <p:nvPr>
            <p:ph idx="1"/>
          </p:nvPr>
        </p:nvSpPr>
        <p:spPr>
          <a:xfrm>
            <a:off x="381000" y="990600"/>
            <a:ext cx="8642350" cy="5400675"/>
          </a:xfrm>
          <a:noFill/>
          <a:ln>
            <a:noFill/>
          </a:ln>
        </p:spPr>
        <p:txBody>
          <a:bodyPr anchor="t" anchorCtr="0"/>
          <a:lstStyle/>
          <a:p>
            <a:pPr eaLnBrk="1" hangingPunct="1">
              <a:lnSpc>
                <a:spcPct val="100000"/>
              </a:lnSpc>
              <a:spcBef>
                <a:spcPct val="0"/>
              </a:spcBef>
              <a:buClrTx/>
              <a:buNone/>
            </a:pPr>
            <a:r>
              <a:rPr lang="en-US" altLang="zh-CN" b="1" dirty="0">
                <a:latin typeface="Times New Roman" panose="02020603050405020304" pitchFamily="18" charset="0"/>
              </a:rPr>
              <a:t>13. </a:t>
            </a:r>
            <a:r>
              <a:rPr lang="zh-CN" altLang="en-US" b="1" dirty="0">
                <a:latin typeface="Times New Roman" panose="02020603050405020304" pitchFamily="18" charset="0"/>
              </a:rPr>
              <a:t>分布式人工智能与多智能体</a:t>
            </a:r>
            <a:r>
              <a:rPr lang="zh-CN" altLang="en-US" b="1" dirty="0">
                <a:latin typeface="宋体" pitchFamily="2" charset="-122"/>
              </a:rPr>
              <a:t> </a:t>
            </a:r>
            <a:endParaRPr lang="zh-CN" altLang="en-US" b="1" dirty="0">
              <a:latin typeface="宋体" pitchFamily="2" charset="-122"/>
            </a:endParaRP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灯片编号占位符 1"/>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68610" name="Rectangle 2"/>
          <p:cNvSpPr/>
          <p:nvPr/>
        </p:nvSpPr>
        <p:spPr>
          <a:xfrm>
            <a:off x="0" y="0"/>
            <a:ext cx="9144000" cy="765175"/>
          </a:xfrm>
          <a:prstGeom prst="rect">
            <a:avLst/>
          </a:prstGeom>
          <a:solidFill>
            <a:srgbClr val="A50021"/>
          </a:solidFill>
          <a:ln w="9525">
            <a:noFill/>
          </a:ln>
        </p:spPr>
        <p:txBody>
          <a:bodyPr anchor="b" anchorCtr="0"/>
          <a:lstStyle/>
          <a:p>
            <a:pPr indent="176530"/>
            <a:r>
              <a:rPr lang="en-US" altLang="zh-CN" sz="3600" dirty="0">
                <a:solidFill>
                  <a:schemeClr val="bg1"/>
                </a:solidFill>
                <a:latin typeface="Times New Roman" panose="02020603050405020304" pitchFamily="18" charset="0"/>
                <a:ea typeface="黑体" panose="02010609060101010101" pitchFamily="49" charset="-122"/>
              </a:rPr>
              <a:t>1.4  </a:t>
            </a:r>
            <a:r>
              <a:rPr lang="zh-CN" altLang="en-US" sz="3600" dirty="0">
                <a:solidFill>
                  <a:schemeClr val="bg1"/>
                </a:solidFill>
                <a:latin typeface="Times New Roman" panose="02020603050405020304" pitchFamily="18" charset="0"/>
                <a:ea typeface="黑体" panose="02010609060101010101" pitchFamily="49" charset="-122"/>
              </a:rPr>
              <a:t>人工智能的主要研究领域</a:t>
            </a:r>
            <a:endParaRPr lang="zh-CN" altLang="en-US" sz="3600" dirty="0">
              <a:solidFill>
                <a:schemeClr val="bg1"/>
              </a:solidFill>
              <a:latin typeface="Times New Roman" panose="02020603050405020304" pitchFamily="18" charset="0"/>
              <a:ea typeface="黑体" panose="02010609060101010101" pitchFamily="49" charset="-122"/>
            </a:endParaRPr>
          </a:p>
        </p:txBody>
      </p:sp>
      <p:sp>
        <p:nvSpPr>
          <p:cNvPr id="68611" name="Rectangle 3"/>
          <p:cNvSpPr/>
          <p:nvPr/>
        </p:nvSpPr>
        <p:spPr>
          <a:xfrm>
            <a:off x="304800" y="1371600"/>
            <a:ext cx="8610600" cy="4983163"/>
          </a:xfrm>
          <a:prstGeom prst="rect">
            <a:avLst/>
          </a:prstGeom>
          <a:gradFill rotWithShape="0">
            <a:gsLst>
              <a:gs pos="0">
                <a:srgbClr val="CCFFCC"/>
              </a:gs>
              <a:gs pos="100000">
                <a:srgbClr val="FFFFFF"/>
              </a:gs>
            </a:gsLst>
            <a:path path="rect">
              <a:fillToRect t="100000" r="100000"/>
            </a:path>
            <a:tileRect/>
          </a:gradFill>
          <a:ln w="9525" cap="flat" cmpd="sng">
            <a:solidFill>
              <a:srgbClr val="808080"/>
            </a:solidFill>
            <a:prstDash val="solid"/>
            <a:miter/>
            <a:headEnd type="none" w="med" len="med"/>
            <a:tailEnd type="none" w="med" len="med"/>
          </a:ln>
        </p:spPr>
        <p:txBody>
          <a:bodyPr anchor="t" anchorCtr="0">
            <a:spAutoFit/>
          </a:bodyPr>
          <a:lstStyle/>
          <a:p>
            <a:pPr algn="just">
              <a:lnSpc>
                <a:spcPct val="130000"/>
              </a:lnSpc>
              <a:spcBef>
                <a:spcPct val="30000"/>
              </a:spcBef>
              <a:buClr>
                <a:schemeClr val="accent2"/>
              </a:buClr>
              <a:buFont typeface="Wingdings" panose="05000000000000000000" pitchFamily="2" charset="2"/>
              <a:buChar char="o"/>
            </a:pPr>
            <a:r>
              <a:rPr lang="en-US" altLang="zh-CN" sz="2600" b="1" dirty="0">
                <a:latin typeface="Times New Roman" panose="02020603050405020304" pitchFamily="18" charset="0"/>
                <a:ea typeface="宋体" pitchFamily="2" charset="-122"/>
              </a:rPr>
              <a:t> </a:t>
            </a:r>
            <a:r>
              <a:rPr lang="zh-CN" altLang="en-US" sz="2600" b="1" dirty="0">
                <a:latin typeface="Times New Roman" panose="02020603050405020304" pitchFamily="18" charset="0"/>
                <a:ea typeface="宋体" pitchFamily="2" charset="-122"/>
              </a:rPr>
              <a:t>国际知名美籍华裔科学家傅京孙（</a:t>
            </a:r>
            <a:r>
              <a:rPr lang="en-US" altLang="zh-CN" sz="2600" b="1" dirty="0">
                <a:latin typeface="Times New Roman" panose="02020603050405020304" pitchFamily="18" charset="0"/>
                <a:ea typeface="宋体" pitchFamily="2" charset="-122"/>
              </a:rPr>
              <a:t>K S. Fu</a:t>
            </a:r>
            <a:r>
              <a:rPr lang="zh-CN" altLang="en-US" sz="2600" b="1" dirty="0">
                <a:latin typeface="Times New Roman" panose="02020603050405020304" pitchFamily="18" charset="0"/>
                <a:ea typeface="宋体" pitchFamily="2" charset="-122"/>
              </a:rPr>
              <a:t>）在</a:t>
            </a:r>
            <a:r>
              <a:rPr lang="en-US" altLang="zh-CN" sz="2600" b="1" dirty="0">
                <a:latin typeface="Times New Roman" panose="02020603050405020304" pitchFamily="18" charset="0"/>
                <a:ea typeface="宋体" pitchFamily="2" charset="-122"/>
              </a:rPr>
              <a:t>1965</a:t>
            </a:r>
            <a:r>
              <a:rPr lang="zh-CN" altLang="en-US" sz="2600" b="1" dirty="0">
                <a:latin typeface="Times New Roman" panose="02020603050405020304" pitchFamily="18" charset="0"/>
                <a:ea typeface="宋体" pitchFamily="2" charset="-122"/>
              </a:rPr>
              <a:t>年首先把人工智能的启发式推理规则用于学习控制系统</a:t>
            </a:r>
            <a:r>
              <a:rPr lang="zh-CN" altLang="en-US" sz="2600" dirty="0">
                <a:latin typeface="Times New Roman" panose="02020603050405020304" pitchFamily="18" charset="0"/>
                <a:ea typeface="宋体" pitchFamily="2" charset="-122"/>
              </a:rPr>
              <a:t>。</a:t>
            </a:r>
            <a:r>
              <a:rPr lang="zh-CN" altLang="en-US" sz="2600" b="1" dirty="0">
                <a:latin typeface="Times New Roman" panose="02020603050405020304" pitchFamily="18" charset="0"/>
                <a:ea typeface="宋体" pitchFamily="2" charset="-122"/>
              </a:rPr>
              <a:t> </a:t>
            </a:r>
            <a:endParaRPr lang="zh-CN" altLang="en-US" sz="2600" b="1" dirty="0">
              <a:latin typeface="Times New Roman" panose="02020603050405020304" pitchFamily="18" charset="0"/>
              <a:ea typeface="宋体" pitchFamily="2" charset="-122"/>
            </a:endParaRPr>
          </a:p>
          <a:p>
            <a:pPr algn="just">
              <a:lnSpc>
                <a:spcPct val="130000"/>
              </a:lnSpc>
              <a:spcBef>
                <a:spcPct val="30000"/>
              </a:spcBef>
              <a:buClr>
                <a:schemeClr val="accent2"/>
              </a:buClr>
              <a:buFont typeface="Wingdings" panose="05000000000000000000" pitchFamily="2" charset="2"/>
              <a:buChar char="o"/>
            </a:pPr>
            <a:r>
              <a:rPr lang="zh-CN" altLang="en-US" sz="2600" b="1" dirty="0">
                <a:latin typeface="Times New Roman" panose="02020603050405020304" pitchFamily="18" charset="0"/>
                <a:ea typeface="宋体" pitchFamily="2" charset="-122"/>
              </a:rPr>
              <a:t> 智能控制的两个显著特点：</a:t>
            </a:r>
            <a:endParaRPr lang="zh-CN" altLang="en-US" sz="2600" b="1" dirty="0">
              <a:latin typeface="Times New Roman" panose="02020603050405020304" pitchFamily="18" charset="0"/>
              <a:ea typeface="宋体" pitchFamily="2" charset="-122"/>
            </a:endParaRPr>
          </a:p>
          <a:p>
            <a:pPr algn="just">
              <a:lnSpc>
                <a:spcPct val="130000"/>
              </a:lnSpc>
              <a:buClr>
                <a:schemeClr val="accent2"/>
              </a:buClr>
              <a:buFont typeface="Wingdings" panose="05000000000000000000" pitchFamily="2" charset="2"/>
            </a:pPr>
            <a:r>
              <a:rPr lang="zh-CN" altLang="en-US" sz="2600" b="1" dirty="0">
                <a:latin typeface="Times New Roman" panose="02020603050405020304" pitchFamily="18" charset="0"/>
                <a:ea typeface="宋体" pitchFamily="2" charset="-122"/>
              </a:rPr>
              <a:t>第一，智能控制是同时具有知识表示的非数学广义世界模型和传统数学模型混合表示的控制过程。</a:t>
            </a:r>
            <a:endParaRPr lang="zh-CN" altLang="en-US" sz="2600" b="1" dirty="0">
              <a:latin typeface="Times New Roman" panose="02020603050405020304" pitchFamily="18" charset="0"/>
              <a:ea typeface="宋体" pitchFamily="2" charset="-122"/>
            </a:endParaRPr>
          </a:p>
          <a:p>
            <a:pPr algn="just">
              <a:lnSpc>
                <a:spcPct val="130000"/>
              </a:lnSpc>
              <a:buClr>
                <a:schemeClr val="accent2"/>
              </a:buClr>
              <a:buFont typeface="Wingdings" panose="05000000000000000000" pitchFamily="2" charset="2"/>
            </a:pPr>
            <a:r>
              <a:rPr lang="zh-CN" altLang="en-US" sz="2600" b="1" dirty="0">
                <a:latin typeface="Times New Roman" panose="02020603050405020304" pitchFamily="18" charset="0"/>
                <a:ea typeface="宋体" pitchFamily="2" charset="-122"/>
              </a:rPr>
              <a:t>第二，智能控制的核心在高层控制，其任务在于实际环境或过程进行组织，即决策与规划，以实现广义问题求解。</a:t>
            </a:r>
            <a:endParaRPr lang="zh-CN" altLang="en-US" sz="2600" b="1" dirty="0">
              <a:latin typeface="Times New Roman" panose="02020603050405020304" pitchFamily="18" charset="0"/>
              <a:ea typeface="宋体" pitchFamily="2" charset="-122"/>
            </a:endParaRPr>
          </a:p>
          <a:p>
            <a:pPr algn="just">
              <a:lnSpc>
                <a:spcPct val="130000"/>
              </a:lnSpc>
              <a:spcBef>
                <a:spcPct val="30000"/>
              </a:spcBef>
              <a:buClr>
                <a:schemeClr val="accent2"/>
              </a:buClr>
              <a:buFont typeface="Wingdings" panose="05000000000000000000" pitchFamily="2" charset="2"/>
              <a:buChar char="o"/>
            </a:pPr>
            <a:r>
              <a:rPr lang="zh-CN" altLang="en-US" sz="2600" b="1" dirty="0">
                <a:latin typeface="Times New Roman" panose="02020603050405020304" pitchFamily="18" charset="0"/>
                <a:ea typeface="宋体" pitchFamily="2" charset="-122"/>
              </a:rPr>
              <a:t> 智能控制的基本类型：</a:t>
            </a:r>
            <a:endParaRPr lang="zh-CN" altLang="en-US" sz="2600" b="1" dirty="0">
              <a:latin typeface="Times New Roman" panose="02020603050405020304" pitchFamily="18" charset="0"/>
              <a:ea typeface="宋体" pitchFamily="2" charset="-122"/>
            </a:endParaRPr>
          </a:p>
          <a:p>
            <a:pPr algn="just">
              <a:lnSpc>
                <a:spcPct val="130000"/>
              </a:lnSpc>
              <a:buClr>
                <a:schemeClr val="accent2"/>
              </a:buClr>
              <a:buFont typeface="Wingdings" panose="05000000000000000000" pitchFamily="2" charset="2"/>
            </a:pPr>
            <a:r>
              <a:rPr lang="zh-CN" altLang="en-US" sz="2600" b="1" dirty="0">
                <a:latin typeface="Times New Roman" panose="02020603050405020304" pitchFamily="18" charset="0"/>
                <a:ea typeface="宋体" pitchFamily="2" charset="-122"/>
              </a:rPr>
              <a:t>（</a:t>
            </a:r>
            <a:r>
              <a:rPr lang="en-US" altLang="zh-CN" sz="2600" b="1" dirty="0">
                <a:latin typeface="Times New Roman" panose="02020603050405020304" pitchFamily="18" charset="0"/>
                <a:ea typeface="宋体" pitchFamily="2" charset="-122"/>
              </a:rPr>
              <a:t>1</a:t>
            </a:r>
            <a:r>
              <a:rPr lang="zh-CN" altLang="en-US" sz="2600" b="1" dirty="0">
                <a:latin typeface="Times New Roman" panose="02020603050405020304" pitchFamily="18" charset="0"/>
                <a:ea typeface="宋体" pitchFamily="2" charset="-122"/>
              </a:rPr>
              <a:t>）专家智能控制 （</a:t>
            </a:r>
            <a:r>
              <a:rPr lang="en-US" altLang="zh-CN" sz="2600" b="1" dirty="0">
                <a:latin typeface="Times New Roman" panose="02020603050405020304" pitchFamily="18" charset="0"/>
                <a:ea typeface="宋体" pitchFamily="2" charset="-122"/>
              </a:rPr>
              <a:t>2</a:t>
            </a:r>
            <a:r>
              <a:rPr lang="zh-CN" altLang="en-US" sz="2600" b="1" dirty="0">
                <a:latin typeface="Times New Roman" panose="02020603050405020304" pitchFamily="18" charset="0"/>
                <a:ea typeface="宋体" pitchFamily="2" charset="-122"/>
              </a:rPr>
              <a:t>）模糊控制（</a:t>
            </a:r>
            <a:r>
              <a:rPr lang="en-US" altLang="zh-CN" sz="2600" b="1" dirty="0">
                <a:latin typeface="Times New Roman" panose="02020603050405020304" pitchFamily="18" charset="0"/>
                <a:ea typeface="宋体" pitchFamily="2" charset="-122"/>
              </a:rPr>
              <a:t>3</a:t>
            </a:r>
            <a:r>
              <a:rPr lang="zh-CN" altLang="en-US" sz="2600" b="1" dirty="0">
                <a:latin typeface="Times New Roman" panose="02020603050405020304" pitchFamily="18" charset="0"/>
                <a:ea typeface="宋体" pitchFamily="2" charset="-122"/>
              </a:rPr>
              <a:t>）神经网络控制</a:t>
            </a:r>
            <a:endParaRPr lang="zh-CN" altLang="en-US" sz="2600" dirty="0">
              <a:latin typeface="Times New Roman" panose="02020603050405020304" pitchFamily="18" charset="0"/>
              <a:ea typeface="宋体" pitchFamily="2" charset="-122"/>
            </a:endParaRPr>
          </a:p>
        </p:txBody>
      </p:sp>
      <p:sp>
        <p:nvSpPr>
          <p:cNvPr id="68612" name="Rectangle 4"/>
          <p:cNvSpPr/>
          <p:nvPr/>
        </p:nvSpPr>
        <p:spPr>
          <a:xfrm>
            <a:off x="250825" y="847725"/>
            <a:ext cx="8642350" cy="5629275"/>
          </a:xfrm>
          <a:prstGeom prst="rect">
            <a:avLst/>
          </a:prstGeom>
          <a:noFill/>
          <a:ln w="9525">
            <a:noFill/>
          </a:ln>
        </p:spPr>
        <p:txBody>
          <a:bodyPr anchor="t" anchorCtr="0"/>
          <a:lstStyle/>
          <a:p>
            <a:pPr marL="469900" indent="-469900"/>
            <a:r>
              <a:rPr lang="en-US" altLang="zh-CN" sz="2800" b="1" dirty="0">
                <a:latin typeface="Times New Roman" panose="02020603050405020304" pitchFamily="18" charset="0"/>
                <a:ea typeface="宋体" pitchFamily="2" charset="-122"/>
              </a:rPr>
              <a:t>14. </a:t>
            </a:r>
            <a:r>
              <a:rPr lang="zh-CN" altLang="en-US" sz="2800" b="1" dirty="0">
                <a:latin typeface="Times New Roman" panose="02020603050405020304" pitchFamily="18" charset="0"/>
                <a:ea typeface="宋体" pitchFamily="2" charset="-122"/>
              </a:rPr>
              <a:t>智能控制</a:t>
            </a:r>
            <a:r>
              <a:rPr lang="zh-CN" altLang="en-US" sz="2800" b="1" dirty="0">
                <a:latin typeface="宋体" pitchFamily="2" charset="-122"/>
                <a:ea typeface="宋体" pitchFamily="2" charset="-122"/>
              </a:rPr>
              <a:t>  </a:t>
            </a:r>
            <a:endParaRPr lang="zh-CN" altLang="en-US" sz="2800" b="1" dirty="0">
              <a:latin typeface="宋体" pitchFamily="2" charset="-122"/>
              <a:ea typeface="宋体" pitchFamily="2" charset="-122"/>
            </a:endParaRP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1"/>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69634" name="Rectangle 2"/>
          <p:cNvSpPr/>
          <p:nvPr/>
        </p:nvSpPr>
        <p:spPr>
          <a:xfrm>
            <a:off x="0" y="0"/>
            <a:ext cx="9144000" cy="765175"/>
          </a:xfrm>
          <a:prstGeom prst="rect">
            <a:avLst/>
          </a:prstGeom>
          <a:solidFill>
            <a:srgbClr val="A50021"/>
          </a:solidFill>
          <a:ln w="9525">
            <a:noFill/>
          </a:ln>
        </p:spPr>
        <p:txBody>
          <a:bodyPr anchor="b" anchorCtr="0"/>
          <a:lstStyle/>
          <a:p>
            <a:pPr indent="176530"/>
            <a:r>
              <a:rPr lang="en-US" altLang="zh-CN" sz="3600" dirty="0">
                <a:solidFill>
                  <a:schemeClr val="bg1"/>
                </a:solidFill>
                <a:latin typeface="Times New Roman" panose="02020603050405020304" pitchFamily="18" charset="0"/>
                <a:ea typeface="黑体" panose="02010609060101010101" pitchFamily="49" charset="-122"/>
              </a:rPr>
              <a:t>1.4  </a:t>
            </a:r>
            <a:r>
              <a:rPr lang="zh-CN" altLang="en-US" sz="3600" dirty="0">
                <a:solidFill>
                  <a:schemeClr val="bg1"/>
                </a:solidFill>
                <a:latin typeface="Times New Roman" panose="02020603050405020304" pitchFamily="18" charset="0"/>
                <a:ea typeface="黑体" panose="02010609060101010101" pitchFamily="49" charset="-122"/>
              </a:rPr>
              <a:t>人工智能的主要研究领域</a:t>
            </a:r>
            <a:endParaRPr lang="zh-CN" altLang="en-US" sz="3600" dirty="0">
              <a:solidFill>
                <a:schemeClr val="bg1"/>
              </a:solidFill>
              <a:latin typeface="Times New Roman" panose="02020603050405020304" pitchFamily="18" charset="0"/>
              <a:ea typeface="黑体" panose="02010609060101010101" pitchFamily="49" charset="-122"/>
            </a:endParaRPr>
          </a:p>
        </p:txBody>
      </p:sp>
      <p:sp>
        <p:nvSpPr>
          <p:cNvPr id="69635" name="Rectangle 3"/>
          <p:cNvSpPr/>
          <p:nvPr/>
        </p:nvSpPr>
        <p:spPr>
          <a:xfrm>
            <a:off x="228600" y="1341438"/>
            <a:ext cx="8610600" cy="4983162"/>
          </a:xfrm>
          <a:prstGeom prst="rect">
            <a:avLst/>
          </a:prstGeom>
          <a:gradFill rotWithShape="0">
            <a:gsLst>
              <a:gs pos="0">
                <a:srgbClr val="CCFFCC"/>
              </a:gs>
              <a:gs pos="100000">
                <a:srgbClr val="FFFFFF"/>
              </a:gs>
            </a:gsLst>
            <a:path path="rect">
              <a:fillToRect t="100000" r="100000"/>
            </a:path>
            <a:tileRect/>
          </a:gradFill>
          <a:ln w="9525" cap="flat" cmpd="sng">
            <a:solidFill>
              <a:srgbClr val="808080"/>
            </a:solidFill>
            <a:prstDash val="solid"/>
            <a:miter/>
            <a:headEnd type="none" w="med" len="med"/>
            <a:tailEnd type="none" w="med" len="med"/>
          </a:ln>
        </p:spPr>
        <p:txBody>
          <a:bodyPr anchor="t" anchorCtr="0">
            <a:spAutoFit/>
          </a:bodyPr>
          <a:lstStyle/>
          <a:p>
            <a:pPr algn="just">
              <a:lnSpc>
                <a:spcPct val="130000"/>
              </a:lnSpc>
              <a:spcBef>
                <a:spcPct val="30000"/>
              </a:spcBef>
              <a:buClr>
                <a:schemeClr val="accent2"/>
              </a:buClr>
              <a:buFont typeface="Wingdings" panose="05000000000000000000" pitchFamily="2" charset="2"/>
              <a:buChar char="o"/>
            </a:pPr>
            <a:r>
              <a:rPr lang="en-US" altLang="zh-CN" sz="2600" b="1" dirty="0">
                <a:latin typeface="Times New Roman" panose="02020603050405020304" pitchFamily="18" charset="0"/>
                <a:ea typeface="宋体" pitchFamily="2" charset="-122"/>
              </a:rPr>
              <a:t> </a:t>
            </a:r>
            <a:r>
              <a:rPr lang="zh-CN" altLang="en-US" sz="2600" b="1" dirty="0">
                <a:latin typeface="Times New Roman" panose="02020603050405020304" pitchFamily="18" charset="0"/>
                <a:ea typeface="宋体" pitchFamily="2" charset="-122"/>
              </a:rPr>
              <a:t>智能仿真是将</a:t>
            </a:r>
            <a:r>
              <a:rPr lang="en-US" altLang="zh-CN" sz="2600" b="1" dirty="0">
                <a:latin typeface="Times New Roman" panose="02020603050405020304" pitchFamily="18" charset="0"/>
                <a:ea typeface="宋体" pitchFamily="2" charset="-122"/>
              </a:rPr>
              <a:t>AI</a:t>
            </a:r>
            <a:r>
              <a:rPr lang="zh-CN" altLang="en-US" sz="2600" b="1" dirty="0">
                <a:latin typeface="Times New Roman" panose="02020603050405020304" pitchFamily="18" charset="0"/>
                <a:ea typeface="宋体" pitchFamily="2" charset="-122"/>
              </a:rPr>
              <a:t>引入仿真领域，建立智能仿真系统。</a:t>
            </a:r>
            <a:endParaRPr lang="zh-CN" altLang="en-US" sz="2600" b="1" dirty="0">
              <a:latin typeface="Times New Roman" panose="02020603050405020304" pitchFamily="18" charset="0"/>
              <a:ea typeface="宋体" pitchFamily="2" charset="-122"/>
            </a:endParaRPr>
          </a:p>
          <a:p>
            <a:pPr algn="just">
              <a:lnSpc>
                <a:spcPct val="130000"/>
              </a:lnSpc>
              <a:spcBef>
                <a:spcPct val="30000"/>
              </a:spcBef>
              <a:buClr>
                <a:schemeClr val="accent2"/>
              </a:buClr>
              <a:buFont typeface="Wingdings" panose="05000000000000000000" pitchFamily="2" charset="2"/>
              <a:buChar char="o"/>
            </a:pPr>
            <a:r>
              <a:rPr lang="zh-CN" altLang="en-US" sz="2600" b="1" dirty="0">
                <a:latin typeface="Times New Roman" panose="02020603050405020304" pitchFamily="18" charset="0"/>
                <a:ea typeface="宋体" pitchFamily="2" charset="-122"/>
              </a:rPr>
              <a:t> 仿真是对动态模型的实验，即行为产生器在规定的实验条件下驱动模型，从而产生模型行为。仿真是在描述性知识、目的性知识及处理知识的基础上产生结论性知识。</a:t>
            </a:r>
            <a:endParaRPr lang="zh-CN" altLang="en-US" sz="2600" b="1" dirty="0">
              <a:latin typeface="Times New Roman" panose="02020603050405020304" pitchFamily="18" charset="0"/>
              <a:ea typeface="宋体" pitchFamily="2" charset="-122"/>
            </a:endParaRPr>
          </a:p>
          <a:p>
            <a:pPr algn="just">
              <a:lnSpc>
                <a:spcPct val="130000"/>
              </a:lnSpc>
              <a:spcBef>
                <a:spcPct val="30000"/>
              </a:spcBef>
              <a:buClr>
                <a:schemeClr val="accent2"/>
              </a:buClr>
              <a:buFont typeface="Wingdings" panose="05000000000000000000" pitchFamily="2" charset="2"/>
              <a:buChar char="o"/>
            </a:pPr>
            <a:r>
              <a:rPr lang="zh-CN" altLang="en-US" sz="2600" b="1" dirty="0">
                <a:latin typeface="Times New Roman" panose="02020603050405020304" pitchFamily="18" charset="0"/>
                <a:ea typeface="宋体" pitchFamily="2" charset="-122"/>
              </a:rPr>
              <a:t> 利用</a:t>
            </a:r>
            <a:r>
              <a:rPr lang="en-US" altLang="zh-CN" sz="2600" b="1" dirty="0">
                <a:latin typeface="Times New Roman" panose="02020603050405020304" pitchFamily="18" charset="0"/>
                <a:ea typeface="宋体" pitchFamily="2" charset="-122"/>
              </a:rPr>
              <a:t>AI</a:t>
            </a:r>
            <a:r>
              <a:rPr lang="zh-CN" altLang="en-US" sz="2600" b="1" dirty="0">
                <a:latin typeface="Times New Roman" panose="02020603050405020304" pitchFamily="18" charset="0"/>
                <a:ea typeface="宋体" pitchFamily="2" charset="-122"/>
              </a:rPr>
              <a:t>对整个仿真过程（建模、实验运行及结果分析）进行指导，在仿真模型中引进知识表示，改善仿真模型的描述能力，为研究面向目标的建模语言打下基础，提高仿真工具面向用户、面向问题的能力，使仿真更有效地用于决策，更好地用于分析、设计及评价知识库系统。</a:t>
            </a:r>
            <a:endParaRPr lang="zh-CN" altLang="en-US" sz="2600" dirty="0">
              <a:latin typeface="宋体" pitchFamily="2" charset="-122"/>
              <a:ea typeface="宋体" pitchFamily="2" charset="-122"/>
            </a:endParaRPr>
          </a:p>
        </p:txBody>
      </p:sp>
      <p:sp>
        <p:nvSpPr>
          <p:cNvPr id="69636" name="Rectangle 4"/>
          <p:cNvSpPr/>
          <p:nvPr/>
        </p:nvSpPr>
        <p:spPr>
          <a:xfrm>
            <a:off x="250825" y="847725"/>
            <a:ext cx="8642350" cy="5400675"/>
          </a:xfrm>
          <a:prstGeom prst="rect">
            <a:avLst/>
          </a:prstGeom>
          <a:noFill/>
          <a:ln w="9525">
            <a:noFill/>
          </a:ln>
        </p:spPr>
        <p:txBody>
          <a:bodyPr anchor="t" anchorCtr="0"/>
          <a:lstStyle/>
          <a:p>
            <a:pPr marL="469900" indent="-469900"/>
            <a:r>
              <a:rPr lang="en-US" altLang="zh-CN" sz="2800" b="1" dirty="0">
                <a:latin typeface="Times New Roman" panose="02020603050405020304" pitchFamily="18" charset="0"/>
                <a:ea typeface="宋体" pitchFamily="2" charset="-122"/>
              </a:rPr>
              <a:t>15. </a:t>
            </a:r>
            <a:r>
              <a:rPr lang="zh-CN" altLang="en-US" sz="2800" b="1" dirty="0">
                <a:latin typeface="Times New Roman" panose="02020603050405020304" pitchFamily="18" charset="0"/>
                <a:ea typeface="宋体" pitchFamily="2" charset="-122"/>
              </a:rPr>
              <a:t>智能仿真</a:t>
            </a:r>
            <a:r>
              <a:rPr lang="zh-CN" altLang="en-US" sz="2800" b="1" dirty="0">
                <a:latin typeface="宋体" pitchFamily="2" charset="-122"/>
                <a:ea typeface="宋体" pitchFamily="2" charset="-122"/>
              </a:rPr>
              <a:t> </a:t>
            </a:r>
            <a:endParaRPr lang="zh-CN" altLang="en-US" sz="2800" b="1" dirty="0">
              <a:latin typeface="宋体" pitchFamily="2" charset="-122"/>
              <a:ea typeface="宋体" pitchFamily="2" charset="-122"/>
            </a:endParaRP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灯片编号占位符 1"/>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70658" name="Rectangle 2"/>
          <p:cNvSpPr/>
          <p:nvPr/>
        </p:nvSpPr>
        <p:spPr>
          <a:xfrm>
            <a:off x="0" y="0"/>
            <a:ext cx="9144000" cy="765175"/>
          </a:xfrm>
          <a:prstGeom prst="rect">
            <a:avLst/>
          </a:prstGeom>
          <a:solidFill>
            <a:srgbClr val="A50021"/>
          </a:solidFill>
          <a:ln w="9525">
            <a:noFill/>
          </a:ln>
        </p:spPr>
        <p:txBody>
          <a:bodyPr anchor="b" anchorCtr="0"/>
          <a:lstStyle/>
          <a:p>
            <a:pPr indent="176530"/>
            <a:r>
              <a:rPr lang="en-US" altLang="zh-CN" sz="3600" dirty="0">
                <a:solidFill>
                  <a:schemeClr val="bg1"/>
                </a:solidFill>
                <a:latin typeface="Times New Roman" panose="02020603050405020304" pitchFamily="18" charset="0"/>
                <a:ea typeface="黑体" panose="02010609060101010101" pitchFamily="49" charset="-122"/>
              </a:rPr>
              <a:t>1.4  </a:t>
            </a:r>
            <a:r>
              <a:rPr lang="zh-CN" altLang="en-US" sz="3600" dirty="0">
                <a:solidFill>
                  <a:schemeClr val="bg1"/>
                </a:solidFill>
                <a:latin typeface="Times New Roman" panose="02020603050405020304" pitchFamily="18" charset="0"/>
                <a:ea typeface="黑体" panose="02010609060101010101" pitchFamily="49" charset="-122"/>
              </a:rPr>
              <a:t>人工智能的主要研究领域</a:t>
            </a:r>
            <a:endParaRPr lang="zh-CN" altLang="en-US" sz="3600" dirty="0">
              <a:solidFill>
                <a:schemeClr val="bg1"/>
              </a:solidFill>
              <a:latin typeface="Times New Roman" panose="02020603050405020304" pitchFamily="18" charset="0"/>
              <a:ea typeface="黑体" panose="02010609060101010101" pitchFamily="49" charset="-122"/>
            </a:endParaRPr>
          </a:p>
        </p:txBody>
      </p:sp>
      <p:sp>
        <p:nvSpPr>
          <p:cNvPr id="70659" name="Rectangle 3"/>
          <p:cNvSpPr/>
          <p:nvPr/>
        </p:nvSpPr>
        <p:spPr>
          <a:xfrm>
            <a:off x="304800" y="1524000"/>
            <a:ext cx="8382000" cy="4705350"/>
          </a:xfrm>
          <a:prstGeom prst="rect">
            <a:avLst/>
          </a:prstGeom>
          <a:gradFill rotWithShape="0">
            <a:gsLst>
              <a:gs pos="0">
                <a:srgbClr val="CCFFCC"/>
              </a:gs>
              <a:gs pos="100000">
                <a:srgbClr val="FFFFFF"/>
              </a:gs>
            </a:gsLst>
            <a:path path="rect">
              <a:fillToRect t="100000" r="100000"/>
            </a:path>
            <a:tileRect/>
          </a:gradFill>
          <a:ln w="9525" cap="flat" cmpd="sng">
            <a:solidFill>
              <a:srgbClr val="808080"/>
            </a:solidFill>
            <a:prstDash val="solid"/>
            <a:miter/>
            <a:headEnd type="none" w="med" len="med"/>
            <a:tailEnd type="none" w="med" len="med"/>
          </a:ln>
        </p:spPr>
        <p:txBody>
          <a:bodyPr anchor="t" anchorCtr="0">
            <a:spAutoFit/>
          </a:bodyPr>
          <a:lstStyle/>
          <a:p>
            <a:pPr algn="just">
              <a:lnSpc>
                <a:spcPct val="130000"/>
              </a:lnSpc>
              <a:spcBef>
                <a:spcPct val="30000"/>
              </a:spcBef>
              <a:buClr>
                <a:schemeClr val="accent2"/>
              </a:buClr>
              <a:buFont typeface="Wingdings" panose="05000000000000000000" pitchFamily="2" charset="2"/>
              <a:buChar char="o"/>
            </a:pPr>
            <a:r>
              <a:rPr lang="en-US" altLang="zh-CN" sz="2600" b="1" dirty="0">
                <a:latin typeface="Times New Roman" panose="02020603050405020304" pitchFamily="18" charset="0"/>
                <a:ea typeface="宋体" pitchFamily="2" charset="-122"/>
              </a:rPr>
              <a:t>  </a:t>
            </a:r>
            <a:r>
              <a:rPr lang="zh-CN" altLang="en-US" sz="2600" b="1" dirty="0">
                <a:latin typeface="Times New Roman" panose="02020603050405020304" pitchFamily="18" charset="0"/>
                <a:ea typeface="宋体" pitchFamily="2" charset="-122"/>
              </a:rPr>
              <a:t>智能</a:t>
            </a:r>
            <a:r>
              <a:rPr lang="en-US" altLang="zh-CN" sz="2600" b="1" dirty="0">
                <a:latin typeface="Times New Roman" panose="02020603050405020304" pitchFamily="18" charset="0"/>
                <a:ea typeface="宋体" pitchFamily="2" charset="-122"/>
              </a:rPr>
              <a:t>CAD</a:t>
            </a:r>
            <a:r>
              <a:rPr lang="zh-CN" altLang="en-US" sz="2600" b="1" dirty="0">
                <a:latin typeface="Times New Roman" panose="02020603050405020304" pitchFamily="18" charset="0"/>
                <a:ea typeface="宋体" pitchFamily="2" charset="-122"/>
              </a:rPr>
              <a:t>（简称</a:t>
            </a:r>
            <a:r>
              <a:rPr lang="en-US" altLang="zh-CN" sz="2600" b="1" dirty="0">
                <a:latin typeface="Times New Roman" panose="02020603050405020304" pitchFamily="18" charset="0"/>
                <a:ea typeface="宋体" pitchFamily="2" charset="-122"/>
              </a:rPr>
              <a:t>ICAD</a:t>
            </a:r>
            <a:r>
              <a:rPr lang="zh-CN" altLang="en-US" sz="2600" b="1" dirty="0">
                <a:latin typeface="Times New Roman" panose="02020603050405020304" pitchFamily="18" charset="0"/>
                <a:ea typeface="宋体" pitchFamily="2" charset="-122"/>
              </a:rPr>
              <a:t>）就是把人工智能技术引入计算机辅助设计领域，建立智能</a:t>
            </a:r>
            <a:r>
              <a:rPr lang="en-US" altLang="zh-CN" sz="2600" b="1" dirty="0">
                <a:latin typeface="Times New Roman" panose="02020603050405020304" pitchFamily="18" charset="0"/>
                <a:ea typeface="宋体" pitchFamily="2" charset="-122"/>
              </a:rPr>
              <a:t>CAD</a:t>
            </a:r>
            <a:r>
              <a:rPr lang="zh-CN" altLang="en-US" sz="2600" b="1" dirty="0">
                <a:latin typeface="Times New Roman" panose="02020603050405020304" pitchFamily="18" charset="0"/>
                <a:ea typeface="宋体" pitchFamily="2" charset="-122"/>
              </a:rPr>
              <a:t>系统。</a:t>
            </a:r>
            <a:r>
              <a:rPr lang="en-US" altLang="zh-CN" sz="2600" b="1" dirty="0">
                <a:latin typeface="Times New Roman" panose="02020603050405020304" pitchFamily="18" charset="0"/>
                <a:ea typeface="宋体" pitchFamily="2" charset="-122"/>
              </a:rPr>
              <a:t>AI</a:t>
            </a:r>
            <a:r>
              <a:rPr lang="zh-CN" altLang="en-US" sz="2600" b="1" dirty="0">
                <a:latin typeface="Times New Roman" panose="02020603050405020304" pitchFamily="18" charset="0"/>
                <a:ea typeface="宋体" pitchFamily="2" charset="-122"/>
              </a:rPr>
              <a:t>几乎可以应用到</a:t>
            </a:r>
            <a:r>
              <a:rPr lang="en-US" altLang="zh-CN" sz="2600" b="1" dirty="0">
                <a:latin typeface="Times New Roman" panose="02020603050405020304" pitchFamily="18" charset="0"/>
                <a:ea typeface="宋体" pitchFamily="2" charset="-122"/>
              </a:rPr>
              <a:t>CAD</a:t>
            </a:r>
            <a:r>
              <a:rPr lang="zh-CN" altLang="en-US" sz="2600" b="1" dirty="0">
                <a:latin typeface="Times New Roman" panose="02020603050405020304" pitchFamily="18" charset="0"/>
                <a:ea typeface="宋体" pitchFamily="2" charset="-122"/>
              </a:rPr>
              <a:t>技术的各个方面。从目前发展的趋势来看，至少有下述四个方面：</a:t>
            </a:r>
            <a:endParaRPr lang="zh-CN" altLang="en-US" sz="2600" b="1" dirty="0">
              <a:latin typeface="Times New Roman" panose="02020603050405020304" pitchFamily="18" charset="0"/>
              <a:ea typeface="宋体" pitchFamily="2" charset="-122"/>
            </a:endParaRPr>
          </a:p>
          <a:p>
            <a:pPr algn="just">
              <a:lnSpc>
                <a:spcPct val="130000"/>
              </a:lnSpc>
              <a:spcBef>
                <a:spcPct val="30000"/>
              </a:spcBef>
              <a:buClr>
                <a:schemeClr val="accent2"/>
              </a:buClr>
              <a:buFont typeface="Wingdings" panose="05000000000000000000" pitchFamily="2" charset="2"/>
            </a:pPr>
            <a:r>
              <a:rPr lang="zh-CN" altLang="en-US" sz="2600" b="1" dirty="0">
                <a:latin typeface="Times New Roman" panose="02020603050405020304" pitchFamily="18" charset="0"/>
                <a:ea typeface="宋体" pitchFamily="2" charset="-122"/>
              </a:rPr>
              <a:t>      （</a:t>
            </a:r>
            <a:r>
              <a:rPr lang="en-US" altLang="zh-CN" sz="2600" b="1" dirty="0">
                <a:latin typeface="Times New Roman" panose="02020603050405020304" pitchFamily="18" charset="0"/>
                <a:ea typeface="宋体" pitchFamily="2" charset="-122"/>
              </a:rPr>
              <a:t>1</a:t>
            </a:r>
            <a:r>
              <a:rPr lang="zh-CN" altLang="en-US" sz="2600" b="1" dirty="0">
                <a:latin typeface="Times New Roman" panose="02020603050405020304" pitchFamily="18" charset="0"/>
                <a:ea typeface="宋体" pitchFamily="2" charset="-122"/>
              </a:rPr>
              <a:t>）设计自动化。</a:t>
            </a:r>
            <a:endParaRPr lang="zh-CN" altLang="en-US" sz="2600" b="1" dirty="0">
              <a:latin typeface="Times New Roman" panose="02020603050405020304" pitchFamily="18" charset="0"/>
              <a:ea typeface="宋体" pitchFamily="2" charset="-122"/>
            </a:endParaRPr>
          </a:p>
          <a:p>
            <a:pPr algn="just">
              <a:lnSpc>
                <a:spcPct val="130000"/>
              </a:lnSpc>
              <a:spcBef>
                <a:spcPct val="30000"/>
              </a:spcBef>
              <a:buClr>
                <a:schemeClr val="accent2"/>
              </a:buClr>
              <a:buFont typeface="Wingdings" panose="05000000000000000000" pitchFamily="2" charset="2"/>
            </a:pPr>
            <a:r>
              <a:rPr lang="zh-CN" altLang="en-US" sz="2600" b="1" dirty="0">
                <a:latin typeface="Times New Roman" panose="02020603050405020304" pitchFamily="18" charset="0"/>
                <a:ea typeface="宋体" pitchFamily="2" charset="-122"/>
              </a:rPr>
              <a:t>      （</a:t>
            </a:r>
            <a:r>
              <a:rPr lang="en-US" altLang="zh-CN" sz="2600" b="1" dirty="0">
                <a:latin typeface="Times New Roman" panose="02020603050405020304" pitchFamily="18" charset="0"/>
                <a:ea typeface="宋体" pitchFamily="2" charset="-122"/>
              </a:rPr>
              <a:t>2</a:t>
            </a:r>
            <a:r>
              <a:rPr lang="zh-CN" altLang="en-US" sz="2600" b="1" dirty="0">
                <a:latin typeface="Times New Roman" panose="02020603050405020304" pitchFamily="18" charset="0"/>
                <a:ea typeface="宋体" pitchFamily="2" charset="-122"/>
              </a:rPr>
              <a:t>）智能交互。</a:t>
            </a:r>
            <a:endParaRPr lang="zh-CN" altLang="en-US" sz="2600" b="1" dirty="0">
              <a:latin typeface="Times New Roman" panose="02020603050405020304" pitchFamily="18" charset="0"/>
              <a:ea typeface="宋体" pitchFamily="2" charset="-122"/>
            </a:endParaRPr>
          </a:p>
          <a:p>
            <a:pPr algn="just">
              <a:lnSpc>
                <a:spcPct val="130000"/>
              </a:lnSpc>
              <a:spcBef>
                <a:spcPct val="30000"/>
              </a:spcBef>
              <a:buClr>
                <a:schemeClr val="accent2"/>
              </a:buClr>
              <a:buFont typeface="Wingdings" panose="05000000000000000000" pitchFamily="2" charset="2"/>
            </a:pPr>
            <a:r>
              <a:rPr lang="zh-CN" altLang="en-US" sz="2600" b="1" dirty="0">
                <a:latin typeface="Times New Roman" panose="02020603050405020304" pitchFamily="18" charset="0"/>
                <a:ea typeface="宋体" pitchFamily="2" charset="-122"/>
              </a:rPr>
              <a:t>      （</a:t>
            </a:r>
            <a:r>
              <a:rPr lang="en-US" altLang="zh-CN" sz="2600" b="1" dirty="0">
                <a:latin typeface="Times New Roman" panose="02020603050405020304" pitchFamily="18" charset="0"/>
                <a:ea typeface="宋体" pitchFamily="2" charset="-122"/>
              </a:rPr>
              <a:t>3</a:t>
            </a:r>
            <a:r>
              <a:rPr lang="zh-CN" altLang="en-US" sz="2600" b="1" dirty="0">
                <a:latin typeface="Times New Roman" panose="02020603050405020304" pitchFamily="18" charset="0"/>
                <a:ea typeface="宋体" pitchFamily="2" charset="-122"/>
              </a:rPr>
              <a:t>）智能图形学。</a:t>
            </a:r>
            <a:endParaRPr lang="zh-CN" altLang="en-US" sz="2600" b="1" dirty="0">
              <a:latin typeface="Times New Roman" panose="02020603050405020304" pitchFamily="18" charset="0"/>
              <a:ea typeface="宋体" pitchFamily="2" charset="-122"/>
            </a:endParaRPr>
          </a:p>
          <a:p>
            <a:pPr algn="just">
              <a:lnSpc>
                <a:spcPct val="130000"/>
              </a:lnSpc>
              <a:spcBef>
                <a:spcPct val="30000"/>
              </a:spcBef>
              <a:buClr>
                <a:schemeClr val="accent2"/>
              </a:buClr>
              <a:buFont typeface="Wingdings" panose="05000000000000000000" pitchFamily="2" charset="2"/>
            </a:pPr>
            <a:r>
              <a:rPr lang="zh-CN" altLang="en-US" sz="2600" b="1" dirty="0">
                <a:latin typeface="Times New Roman" panose="02020603050405020304" pitchFamily="18" charset="0"/>
                <a:ea typeface="宋体" pitchFamily="2" charset="-122"/>
              </a:rPr>
              <a:t>      （</a:t>
            </a:r>
            <a:r>
              <a:rPr lang="en-US" altLang="zh-CN" sz="2600" b="1" dirty="0">
                <a:latin typeface="Times New Roman" panose="02020603050405020304" pitchFamily="18" charset="0"/>
                <a:ea typeface="宋体" pitchFamily="2" charset="-122"/>
              </a:rPr>
              <a:t>4</a:t>
            </a:r>
            <a:r>
              <a:rPr lang="zh-CN" altLang="en-US" sz="2600" b="1" dirty="0">
                <a:latin typeface="Times New Roman" panose="02020603050405020304" pitchFamily="18" charset="0"/>
                <a:ea typeface="宋体" pitchFamily="2" charset="-122"/>
              </a:rPr>
              <a:t>）自动数据采集。</a:t>
            </a:r>
            <a:endParaRPr lang="zh-CN" altLang="en-US" sz="2600" b="1" dirty="0">
              <a:latin typeface="Times New Roman" panose="02020603050405020304" pitchFamily="18" charset="0"/>
              <a:ea typeface="宋体" pitchFamily="2" charset="-122"/>
            </a:endParaRPr>
          </a:p>
        </p:txBody>
      </p:sp>
      <p:sp>
        <p:nvSpPr>
          <p:cNvPr id="70660" name="Rectangle 4"/>
          <p:cNvSpPr/>
          <p:nvPr/>
        </p:nvSpPr>
        <p:spPr>
          <a:xfrm>
            <a:off x="273050" y="923925"/>
            <a:ext cx="8642350" cy="5400675"/>
          </a:xfrm>
          <a:prstGeom prst="rect">
            <a:avLst/>
          </a:prstGeom>
          <a:noFill/>
          <a:ln w="9525">
            <a:noFill/>
          </a:ln>
        </p:spPr>
        <p:txBody>
          <a:bodyPr anchor="t" anchorCtr="0"/>
          <a:lstStyle/>
          <a:p>
            <a:pPr marL="469900" indent="-469900"/>
            <a:r>
              <a:rPr lang="en-US" altLang="zh-CN" sz="2800" b="1" dirty="0">
                <a:latin typeface="Times New Roman" panose="02020603050405020304" pitchFamily="18" charset="0"/>
                <a:ea typeface="宋体" pitchFamily="2" charset="-122"/>
              </a:rPr>
              <a:t>16. </a:t>
            </a:r>
            <a:r>
              <a:rPr lang="zh-CN" altLang="en-US" sz="2800" b="1" dirty="0">
                <a:latin typeface="Times New Roman" panose="02020603050405020304" pitchFamily="18" charset="0"/>
                <a:ea typeface="宋体" pitchFamily="2" charset="-122"/>
              </a:rPr>
              <a:t>智能</a:t>
            </a:r>
            <a:r>
              <a:rPr lang="en-US" altLang="zh-CN" sz="2800" b="1" dirty="0">
                <a:latin typeface="Times New Roman" panose="02020603050405020304" pitchFamily="18" charset="0"/>
                <a:ea typeface="宋体" pitchFamily="2" charset="-122"/>
              </a:rPr>
              <a:t>CAD</a:t>
            </a:r>
            <a:r>
              <a:rPr lang="en-US" altLang="zh-CN" sz="2800" b="1" dirty="0">
                <a:latin typeface="宋体" pitchFamily="2" charset="-122"/>
                <a:ea typeface="宋体" pitchFamily="2" charset="-122"/>
              </a:rPr>
              <a:t> </a:t>
            </a:r>
            <a:endParaRPr lang="en-US" altLang="zh-CN" sz="2800" b="1" dirty="0">
              <a:latin typeface="宋体" pitchFamily="2" charset="-122"/>
              <a:ea typeface="宋体" pitchFamily="2" charset="-122"/>
            </a:endParaRP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灯片编号占位符 1"/>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71682" name="Rectangle 2"/>
          <p:cNvSpPr/>
          <p:nvPr/>
        </p:nvSpPr>
        <p:spPr>
          <a:xfrm>
            <a:off x="0" y="0"/>
            <a:ext cx="9144000" cy="765175"/>
          </a:xfrm>
          <a:prstGeom prst="rect">
            <a:avLst/>
          </a:prstGeom>
          <a:solidFill>
            <a:srgbClr val="A50021"/>
          </a:solidFill>
          <a:ln w="9525">
            <a:noFill/>
          </a:ln>
        </p:spPr>
        <p:txBody>
          <a:bodyPr anchor="b" anchorCtr="0"/>
          <a:lstStyle/>
          <a:p>
            <a:pPr indent="176530"/>
            <a:r>
              <a:rPr lang="en-US" altLang="zh-CN" sz="3600" dirty="0">
                <a:solidFill>
                  <a:schemeClr val="bg1"/>
                </a:solidFill>
                <a:latin typeface="Times New Roman" panose="02020603050405020304" pitchFamily="18" charset="0"/>
                <a:ea typeface="黑体" panose="02010609060101010101" pitchFamily="49" charset="-122"/>
              </a:rPr>
              <a:t>1.4  </a:t>
            </a:r>
            <a:r>
              <a:rPr lang="zh-CN" altLang="en-US" sz="3600" dirty="0">
                <a:solidFill>
                  <a:schemeClr val="bg1"/>
                </a:solidFill>
                <a:latin typeface="Times New Roman" panose="02020603050405020304" pitchFamily="18" charset="0"/>
                <a:ea typeface="黑体" panose="02010609060101010101" pitchFamily="49" charset="-122"/>
              </a:rPr>
              <a:t>人工智能的主要研究领域</a:t>
            </a:r>
            <a:endParaRPr lang="zh-CN" altLang="en-US" sz="3600" dirty="0">
              <a:solidFill>
                <a:schemeClr val="bg1"/>
              </a:solidFill>
              <a:latin typeface="Times New Roman" panose="02020603050405020304" pitchFamily="18" charset="0"/>
              <a:ea typeface="黑体" panose="02010609060101010101" pitchFamily="49" charset="-122"/>
            </a:endParaRPr>
          </a:p>
        </p:txBody>
      </p:sp>
      <p:sp>
        <p:nvSpPr>
          <p:cNvPr id="71683" name="Rectangle 3"/>
          <p:cNvSpPr/>
          <p:nvPr/>
        </p:nvSpPr>
        <p:spPr>
          <a:xfrm>
            <a:off x="228600" y="1371600"/>
            <a:ext cx="8686800" cy="5322888"/>
          </a:xfrm>
          <a:prstGeom prst="rect">
            <a:avLst/>
          </a:prstGeom>
          <a:gradFill rotWithShape="0">
            <a:gsLst>
              <a:gs pos="0">
                <a:srgbClr val="CCFFCC"/>
              </a:gs>
              <a:gs pos="100000">
                <a:srgbClr val="FFFFFF"/>
              </a:gs>
            </a:gsLst>
            <a:path path="rect">
              <a:fillToRect t="100000" r="100000"/>
            </a:path>
            <a:tileRect/>
          </a:gradFill>
          <a:ln w="9525" cap="flat" cmpd="sng">
            <a:solidFill>
              <a:srgbClr val="808080"/>
            </a:solidFill>
            <a:prstDash val="solid"/>
            <a:miter/>
            <a:headEnd type="none" w="med" len="med"/>
            <a:tailEnd type="none" w="med" len="med"/>
          </a:ln>
        </p:spPr>
        <p:txBody>
          <a:bodyPr anchor="t" anchorCtr="0">
            <a:spAutoFit/>
          </a:bodyPr>
          <a:lstStyle/>
          <a:p>
            <a:pPr algn="just">
              <a:lnSpc>
                <a:spcPct val="130000"/>
              </a:lnSpc>
              <a:buClr>
                <a:schemeClr val="accent2"/>
              </a:buClr>
              <a:buFont typeface="Wingdings" panose="05000000000000000000" pitchFamily="2" charset="2"/>
              <a:buChar char="o"/>
            </a:pPr>
            <a:r>
              <a:rPr lang="en-US" altLang="zh-CN" sz="2400" b="1" dirty="0">
                <a:latin typeface="Times New Roman" panose="02020603050405020304" pitchFamily="18" charset="0"/>
                <a:ea typeface="宋体" pitchFamily="2" charset="-122"/>
              </a:rPr>
              <a:t> </a:t>
            </a:r>
            <a:r>
              <a:rPr lang="zh-CN" altLang="en-US" sz="2400" b="1" dirty="0">
                <a:latin typeface="Times New Roman" panose="02020603050405020304" pitchFamily="18" charset="0"/>
                <a:ea typeface="宋体" pitchFamily="2" charset="-122"/>
              </a:rPr>
              <a:t>智能</a:t>
            </a:r>
            <a:r>
              <a:rPr lang="en-US" altLang="zh-CN" sz="2400" b="1" dirty="0">
                <a:latin typeface="Times New Roman" panose="02020603050405020304" pitchFamily="18" charset="0"/>
                <a:ea typeface="宋体" pitchFamily="2" charset="-122"/>
              </a:rPr>
              <a:t>CAI</a:t>
            </a:r>
            <a:r>
              <a:rPr lang="zh-CN" altLang="en-US" sz="2400" b="1" dirty="0">
                <a:latin typeface="Times New Roman" panose="02020603050405020304" pitchFamily="18" charset="0"/>
                <a:ea typeface="宋体" pitchFamily="2" charset="-122"/>
              </a:rPr>
              <a:t>就是把</a:t>
            </a:r>
            <a:r>
              <a:rPr lang="en-US" altLang="zh-CN" sz="2400" b="1" dirty="0">
                <a:latin typeface="Times New Roman" panose="02020603050405020304" pitchFamily="18" charset="0"/>
                <a:ea typeface="宋体" pitchFamily="2" charset="-122"/>
              </a:rPr>
              <a:t>AI</a:t>
            </a:r>
            <a:r>
              <a:rPr lang="zh-CN" altLang="en-US" sz="2400" b="1" dirty="0">
                <a:latin typeface="Times New Roman" panose="02020603050405020304" pitchFamily="18" charset="0"/>
                <a:ea typeface="宋体" pitchFamily="2" charset="-122"/>
              </a:rPr>
              <a:t>引入计算机辅助教学领域。 </a:t>
            </a:r>
            <a:r>
              <a:rPr lang="en-US" altLang="zh-CN" sz="2400" b="1" dirty="0">
                <a:latin typeface="Times New Roman" panose="02020603050405020304" pitchFamily="18" charset="0"/>
                <a:ea typeface="宋体" pitchFamily="2" charset="-122"/>
              </a:rPr>
              <a:t>ICAI</a:t>
            </a:r>
            <a:r>
              <a:rPr lang="zh-CN" altLang="en-US" sz="2400" b="1" dirty="0">
                <a:latin typeface="Times New Roman" panose="02020603050405020304" pitchFamily="18" charset="0"/>
                <a:ea typeface="宋体" pitchFamily="2" charset="-122"/>
              </a:rPr>
              <a:t>系统一般分成专门知识、教导策略和学生模型和自然语言的智能接口。</a:t>
            </a:r>
            <a:endParaRPr lang="zh-CN" altLang="en-US" sz="2400" b="1" dirty="0">
              <a:latin typeface="Times New Roman" panose="02020603050405020304" pitchFamily="18" charset="0"/>
              <a:ea typeface="宋体" pitchFamily="2" charset="-122"/>
            </a:endParaRPr>
          </a:p>
          <a:p>
            <a:pPr algn="just">
              <a:lnSpc>
                <a:spcPct val="130000"/>
              </a:lnSpc>
              <a:buClr>
                <a:schemeClr val="accent2"/>
              </a:buClr>
              <a:buFont typeface="Wingdings" panose="05000000000000000000" pitchFamily="2" charset="2"/>
              <a:buChar char="o"/>
            </a:pPr>
            <a:r>
              <a:rPr lang="zh-CN" altLang="en-US" sz="2400" b="1" dirty="0">
                <a:latin typeface="Times New Roman" panose="02020603050405020304" pitchFamily="18" charset="0"/>
                <a:ea typeface="宋体" pitchFamily="2" charset="-122"/>
              </a:rPr>
              <a:t> </a:t>
            </a:r>
            <a:r>
              <a:rPr lang="en-US" altLang="zh-CN" sz="2400" b="1" dirty="0">
                <a:latin typeface="Times New Roman" panose="02020603050405020304" pitchFamily="18" charset="0"/>
                <a:ea typeface="宋体" pitchFamily="2" charset="-122"/>
              </a:rPr>
              <a:t>ICAI</a:t>
            </a:r>
            <a:r>
              <a:rPr lang="zh-CN" altLang="en-US" sz="2400" b="1" dirty="0">
                <a:latin typeface="Times New Roman" panose="02020603050405020304" pitchFamily="18" charset="0"/>
                <a:ea typeface="宋体" pitchFamily="2" charset="-122"/>
              </a:rPr>
              <a:t>应具备下列智能特征：</a:t>
            </a:r>
            <a:endParaRPr lang="zh-CN" altLang="en-US" sz="2400" b="1" dirty="0">
              <a:latin typeface="Times New Roman" panose="02020603050405020304" pitchFamily="18" charset="0"/>
              <a:ea typeface="宋体" pitchFamily="2" charset="-122"/>
            </a:endParaRPr>
          </a:p>
          <a:p>
            <a:pPr algn="just">
              <a:lnSpc>
                <a:spcPct val="130000"/>
              </a:lnSpc>
              <a:buClr>
                <a:schemeClr val="accent2"/>
              </a:buClr>
              <a:buFont typeface="Wingdings" panose="05000000000000000000" pitchFamily="2" charset="2"/>
            </a:pPr>
            <a:r>
              <a:rPr lang="zh-CN" altLang="en-US" sz="2400" b="1" dirty="0">
                <a:latin typeface="Times New Roman" panose="02020603050405020304" pitchFamily="18" charset="0"/>
                <a:ea typeface="宋体" pitchFamily="2" charset="-122"/>
              </a:rPr>
              <a:t>（</a:t>
            </a:r>
            <a:r>
              <a:rPr lang="en-US" altLang="zh-CN" sz="2400" b="1" dirty="0">
                <a:latin typeface="Times New Roman" panose="02020603050405020304" pitchFamily="18" charset="0"/>
                <a:ea typeface="宋体" pitchFamily="2" charset="-122"/>
              </a:rPr>
              <a:t>1</a:t>
            </a:r>
            <a:r>
              <a:rPr lang="zh-CN" altLang="en-US" sz="2400" b="1" dirty="0">
                <a:latin typeface="Times New Roman" panose="02020603050405020304" pitchFamily="18" charset="0"/>
                <a:ea typeface="宋体" pitchFamily="2" charset="-122"/>
              </a:rPr>
              <a:t>）自动生成各种问题与练习。</a:t>
            </a:r>
            <a:endParaRPr lang="zh-CN" altLang="en-US" sz="2400" b="1" dirty="0">
              <a:latin typeface="Times New Roman" panose="02020603050405020304" pitchFamily="18" charset="0"/>
              <a:ea typeface="宋体" pitchFamily="2" charset="-122"/>
            </a:endParaRPr>
          </a:p>
          <a:p>
            <a:pPr algn="just">
              <a:lnSpc>
                <a:spcPct val="130000"/>
              </a:lnSpc>
              <a:buClr>
                <a:schemeClr val="accent2"/>
              </a:buClr>
              <a:buFont typeface="Wingdings" panose="05000000000000000000" pitchFamily="2" charset="2"/>
            </a:pPr>
            <a:r>
              <a:rPr lang="zh-CN" altLang="en-US" sz="2400" b="1" dirty="0">
                <a:latin typeface="Times New Roman" panose="02020603050405020304" pitchFamily="18" charset="0"/>
                <a:ea typeface="宋体" pitchFamily="2" charset="-122"/>
              </a:rPr>
              <a:t>（</a:t>
            </a:r>
            <a:r>
              <a:rPr lang="en-US" altLang="zh-CN" sz="2400" b="1" dirty="0">
                <a:latin typeface="Times New Roman" panose="02020603050405020304" pitchFamily="18" charset="0"/>
                <a:ea typeface="宋体" pitchFamily="2" charset="-122"/>
              </a:rPr>
              <a:t>2</a:t>
            </a:r>
            <a:r>
              <a:rPr lang="zh-CN" altLang="en-US" sz="2400" b="1" dirty="0">
                <a:latin typeface="Times New Roman" panose="02020603050405020304" pitchFamily="18" charset="0"/>
                <a:ea typeface="宋体" pitchFamily="2" charset="-122"/>
              </a:rPr>
              <a:t>）根据学生的学习情况自动选择与调整教学内容与进度。</a:t>
            </a:r>
            <a:endParaRPr lang="zh-CN" altLang="en-US" sz="2400" b="1" dirty="0">
              <a:latin typeface="Times New Roman" panose="02020603050405020304" pitchFamily="18" charset="0"/>
              <a:ea typeface="宋体" pitchFamily="2" charset="-122"/>
            </a:endParaRPr>
          </a:p>
          <a:p>
            <a:pPr algn="just">
              <a:lnSpc>
                <a:spcPct val="130000"/>
              </a:lnSpc>
              <a:buClr>
                <a:schemeClr val="accent2"/>
              </a:buClr>
              <a:buFont typeface="Wingdings" panose="05000000000000000000" pitchFamily="2" charset="2"/>
            </a:pPr>
            <a:r>
              <a:rPr lang="zh-CN" altLang="en-US" sz="2400" b="1" dirty="0">
                <a:latin typeface="Times New Roman" panose="02020603050405020304" pitchFamily="18" charset="0"/>
                <a:ea typeface="宋体" pitchFamily="2" charset="-122"/>
              </a:rPr>
              <a:t>（</a:t>
            </a:r>
            <a:r>
              <a:rPr lang="en-US" altLang="zh-CN" sz="2400" b="1" dirty="0">
                <a:latin typeface="Times New Roman" panose="02020603050405020304" pitchFamily="18" charset="0"/>
                <a:ea typeface="宋体" pitchFamily="2" charset="-122"/>
              </a:rPr>
              <a:t>3</a:t>
            </a:r>
            <a:r>
              <a:rPr lang="zh-CN" altLang="en-US" sz="2400" b="1" dirty="0">
                <a:latin typeface="Times New Roman" panose="02020603050405020304" pitchFamily="18" charset="0"/>
                <a:ea typeface="宋体" pitchFamily="2" charset="-122"/>
              </a:rPr>
              <a:t>）在理解教学内容的基础上自动解决问题生成解答。</a:t>
            </a:r>
            <a:endParaRPr lang="zh-CN" altLang="en-US" sz="2400" b="1" dirty="0">
              <a:latin typeface="Times New Roman" panose="02020603050405020304" pitchFamily="18" charset="0"/>
              <a:ea typeface="宋体" pitchFamily="2" charset="-122"/>
            </a:endParaRPr>
          </a:p>
          <a:p>
            <a:pPr algn="just">
              <a:lnSpc>
                <a:spcPct val="130000"/>
              </a:lnSpc>
              <a:buClr>
                <a:schemeClr val="accent2"/>
              </a:buClr>
              <a:buFont typeface="Wingdings" panose="05000000000000000000" pitchFamily="2" charset="2"/>
            </a:pPr>
            <a:r>
              <a:rPr lang="zh-CN" altLang="en-US" sz="2400" b="1" dirty="0">
                <a:latin typeface="Times New Roman" panose="02020603050405020304" pitchFamily="18" charset="0"/>
                <a:ea typeface="宋体" pitchFamily="2" charset="-122"/>
              </a:rPr>
              <a:t>（</a:t>
            </a:r>
            <a:r>
              <a:rPr lang="en-US" altLang="zh-CN" sz="2400" b="1" dirty="0">
                <a:latin typeface="Times New Roman" panose="02020603050405020304" pitchFamily="18" charset="0"/>
                <a:ea typeface="宋体" pitchFamily="2" charset="-122"/>
              </a:rPr>
              <a:t>4</a:t>
            </a:r>
            <a:r>
              <a:rPr lang="zh-CN" altLang="en-US" sz="2400" b="1" dirty="0">
                <a:latin typeface="Times New Roman" panose="02020603050405020304" pitchFamily="18" charset="0"/>
                <a:ea typeface="宋体" pitchFamily="2" charset="-122"/>
              </a:rPr>
              <a:t>）具有自然语言生成和理解能力。</a:t>
            </a:r>
            <a:endParaRPr lang="zh-CN" altLang="en-US" sz="2400" b="1" dirty="0">
              <a:latin typeface="Times New Roman" panose="02020603050405020304" pitchFamily="18" charset="0"/>
              <a:ea typeface="宋体" pitchFamily="2" charset="-122"/>
            </a:endParaRPr>
          </a:p>
          <a:p>
            <a:pPr algn="just">
              <a:lnSpc>
                <a:spcPct val="130000"/>
              </a:lnSpc>
              <a:buClr>
                <a:schemeClr val="accent2"/>
              </a:buClr>
              <a:buFont typeface="Wingdings" panose="05000000000000000000" pitchFamily="2" charset="2"/>
            </a:pPr>
            <a:r>
              <a:rPr lang="zh-CN" altLang="en-US" sz="2400" b="1" dirty="0">
                <a:latin typeface="Times New Roman" panose="02020603050405020304" pitchFamily="18" charset="0"/>
                <a:ea typeface="宋体" pitchFamily="2" charset="-122"/>
              </a:rPr>
              <a:t>（</a:t>
            </a:r>
            <a:r>
              <a:rPr lang="en-US" altLang="zh-CN" sz="2400" b="1" dirty="0">
                <a:latin typeface="Times New Roman" panose="02020603050405020304" pitchFamily="18" charset="0"/>
                <a:ea typeface="宋体" pitchFamily="2" charset="-122"/>
              </a:rPr>
              <a:t>5</a:t>
            </a:r>
            <a:r>
              <a:rPr lang="zh-CN" altLang="en-US" sz="2400" b="1" dirty="0">
                <a:latin typeface="Times New Roman" panose="02020603050405020304" pitchFamily="18" charset="0"/>
                <a:ea typeface="宋体" pitchFamily="2" charset="-122"/>
              </a:rPr>
              <a:t>）对教学内容有理解咨询能力。</a:t>
            </a:r>
            <a:endParaRPr lang="zh-CN" altLang="en-US" sz="2400" b="1" dirty="0">
              <a:latin typeface="Times New Roman" panose="02020603050405020304" pitchFamily="18" charset="0"/>
              <a:ea typeface="宋体" pitchFamily="2" charset="-122"/>
            </a:endParaRPr>
          </a:p>
          <a:p>
            <a:pPr algn="just">
              <a:lnSpc>
                <a:spcPct val="130000"/>
              </a:lnSpc>
              <a:buClr>
                <a:schemeClr val="accent2"/>
              </a:buClr>
              <a:buFont typeface="Wingdings" panose="05000000000000000000" pitchFamily="2" charset="2"/>
            </a:pPr>
            <a:r>
              <a:rPr lang="zh-CN" altLang="en-US" sz="2400" b="1" dirty="0">
                <a:latin typeface="Times New Roman" panose="02020603050405020304" pitchFamily="18" charset="0"/>
                <a:ea typeface="宋体" pitchFamily="2" charset="-122"/>
              </a:rPr>
              <a:t>（</a:t>
            </a:r>
            <a:r>
              <a:rPr lang="en-US" altLang="zh-CN" sz="2400" b="1" dirty="0">
                <a:latin typeface="Times New Roman" panose="02020603050405020304" pitchFamily="18" charset="0"/>
                <a:ea typeface="宋体" pitchFamily="2" charset="-122"/>
              </a:rPr>
              <a:t>6</a:t>
            </a:r>
            <a:r>
              <a:rPr lang="zh-CN" altLang="en-US" sz="2400" b="1" dirty="0">
                <a:latin typeface="Times New Roman" panose="02020603050405020304" pitchFamily="18" charset="0"/>
                <a:ea typeface="宋体" pitchFamily="2" charset="-122"/>
              </a:rPr>
              <a:t>）能诊断学生错误，分析原因并采取纠正措施。</a:t>
            </a:r>
            <a:endParaRPr lang="zh-CN" altLang="en-US" sz="2400" b="1" dirty="0">
              <a:latin typeface="Times New Roman" panose="02020603050405020304" pitchFamily="18" charset="0"/>
              <a:ea typeface="宋体" pitchFamily="2" charset="-122"/>
            </a:endParaRPr>
          </a:p>
          <a:p>
            <a:pPr algn="just">
              <a:lnSpc>
                <a:spcPct val="130000"/>
              </a:lnSpc>
              <a:buClr>
                <a:schemeClr val="accent2"/>
              </a:buClr>
              <a:buFont typeface="Wingdings" panose="05000000000000000000" pitchFamily="2" charset="2"/>
            </a:pPr>
            <a:r>
              <a:rPr lang="zh-CN" altLang="en-US" sz="2400" b="1" dirty="0">
                <a:latin typeface="Times New Roman" panose="02020603050405020304" pitchFamily="18" charset="0"/>
                <a:ea typeface="宋体" pitchFamily="2" charset="-122"/>
              </a:rPr>
              <a:t>（</a:t>
            </a:r>
            <a:r>
              <a:rPr lang="en-US" altLang="zh-CN" sz="2400" b="1" dirty="0">
                <a:latin typeface="Times New Roman" panose="02020603050405020304" pitchFamily="18" charset="0"/>
                <a:ea typeface="宋体" pitchFamily="2" charset="-122"/>
              </a:rPr>
              <a:t>7</a:t>
            </a:r>
            <a:r>
              <a:rPr lang="zh-CN" altLang="en-US" sz="2400" b="1" dirty="0">
                <a:latin typeface="Times New Roman" panose="02020603050405020304" pitchFamily="18" charset="0"/>
                <a:ea typeface="宋体" pitchFamily="2" charset="-122"/>
              </a:rPr>
              <a:t>）能评价学生的学习行为。</a:t>
            </a:r>
            <a:endParaRPr lang="zh-CN" altLang="en-US" sz="2400" b="1" dirty="0">
              <a:latin typeface="Times New Roman" panose="02020603050405020304" pitchFamily="18" charset="0"/>
              <a:ea typeface="宋体" pitchFamily="2" charset="-122"/>
            </a:endParaRPr>
          </a:p>
          <a:p>
            <a:pPr algn="just">
              <a:lnSpc>
                <a:spcPct val="130000"/>
              </a:lnSpc>
              <a:buClr>
                <a:schemeClr val="accent2"/>
              </a:buClr>
              <a:buFont typeface="Wingdings" panose="05000000000000000000" pitchFamily="2" charset="2"/>
            </a:pPr>
            <a:r>
              <a:rPr lang="zh-CN" altLang="en-US" sz="2400" b="1" dirty="0">
                <a:latin typeface="Times New Roman" panose="02020603050405020304" pitchFamily="18" charset="0"/>
                <a:ea typeface="宋体" pitchFamily="2" charset="-122"/>
              </a:rPr>
              <a:t>（</a:t>
            </a:r>
            <a:r>
              <a:rPr lang="en-US" altLang="zh-CN" sz="2400" b="1" dirty="0">
                <a:latin typeface="Times New Roman" panose="02020603050405020304" pitchFamily="18" charset="0"/>
                <a:ea typeface="宋体" pitchFamily="2" charset="-122"/>
              </a:rPr>
              <a:t>8</a:t>
            </a:r>
            <a:r>
              <a:rPr lang="zh-CN" altLang="en-US" sz="2400" b="1" dirty="0">
                <a:latin typeface="Times New Roman" panose="02020603050405020304" pitchFamily="18" charset="0"/>
                <a:ea typeface="宋体" pitchFamily="2" charset="-122"/>
              </a:rPr>
              <a:t>）能不断地在教学中改善教学策略。</a:t>
            </a:r>
            <a:endParaRPr lang="zh-CN" altLang="en-US" sz="2400" dirty="0">
              <a:latin typeface="宋体" pitchFamily="2" charset="-122"/>
              <a:ea typeface="宋体" pitchFamily="2" charset="-122"/>
            </a:endParaRPr>
          </a:p>
        </p:txBody>
      </p:sp>
      <p:sp>
        <p:nvSpPr>
          <p:cNvPr id="71684" name="Rectangle 4"/>
          <p:cNvSpPr/>
          <p:nvPr/>
        </p:nvSpPr>
        <p:spPr>
          <a:xfrm>
            <a:off x="250825" y="838200"/>
            <a:ext cx="8642350" cy="5949950"/>
          </a:xfrm>
          <a:prstGeom prst="rect">
            <a:avLst/>
          </a:prstGeom>
          <a:noFill/>
          <a:ln w="9525">
            <a:noFill/>
          </a:ln>
        </p:spPr>
        <p:txBody>
          <a:bodyPr anchor="t" anchorCtr="0"/>
          <a:lstStyle/>
          <a:p>
            <a:pPr marL="469900" indent="-469900"/>
            <a:r>
              <a:rPr lang="en-US" altLang="zh-CN" sz="2800" b="1" dirty="0">
                <a:latin typeface="Times New Roman" panose="02020603050405020304" pitchFamily="18" charset="0"/>
                <a:ea typeface="宋体" pitchFamily="2" charset="-122"/>
              </a:rPr>
              <a:t>17. </a:t>
            </a:r>
            <a:r>
              <a:rPr lang="zh-CN" altLang="en-US" sz="2800" b="1" dirty="0">
                <a:latin typeface="Times New Roman" panose="02020603050405020304" pitchFamily="18" charset="0"/>
                <a:ea typeface="宋体" pitchFamily="2" charset="-122"/>
              </a:rPr>
              <a:t>智能</a:t>
            </a:r>
            <a:r>
              <a:rPr lang="en-US" altLang="zh-CN" sz="2800" b="1" dirty="0">
                <a:latin typeface="Times New Roman" panose="02020603050405020304" pitchFamily="18" charset="0"/>
                <a:ea typeface="宋体" pitchFamily="2" charset="-122"/>
              </a:rPr>
              <a:t>CAI</a:t>
            </a:r>
            <a:r>
              <a:rPr lang="en-US" altLang="zh-CN" sz="2800" b="1" dirty="0">
                <a:latin typeface="宋体" pitchFamily="2" charset="-122"/>
                <a:ea typeface="宋体" pitchFamily="2" charset="-122"/>
              </a:rPr>
              <a:t>  </a:t>
            </a:r>
            <a:endParaRPr lang="en-US" altLang="zh-CN" sz="2800" b="1" dirty="0">
              <a:latin typeface="宋体" pitchFamily="2" charset="-122"/>
              <a:ea typeface="宋体" pitchFamily="2" charset="-122"/>
            </a:endParaRP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灯片编号占位符 1"/>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72706" name="Rectangle 2"/>
          <p:cNvSpPr/>
          <p:nvPr/>
        </p:nvSpPr>
        <p:spPr>
          <a:xfrm>
            <a:off x="0" y="0"/>
            <a:ext cx="9144000" cy="765175"/>
          </a:xfrm>
          <a:prstGeom prst="rect">
            <a:avLst/>
          </a:prstGeom>
          <a:solidFill>
            <a:srgbClr val="A50021"/>
          </a:solidFill>
          <a:ln w="9525">
            <a:noFill/>
          </a:ln>
        </p:spPr>
        <p:txBody>
          <a:bodyPr anchor="b" anchorCtr="0"/>
          <a:lstStyle/>
          <a:p>
            <a:pPr indent="176530"/>
            <a:r>
              <a:rPr lang="en-US" altLang="zh-CN" sz="3600" dirty="0">
                <a:solidFill>
                  <a:schemeClr val="bg1"/>
                </a:solidFill>
                <a:latin typeface="Times New Roman" panose="02020603050405020304" pitchFamily="18" charset="0"/>
                <a:ea typeface="黑体" panose="02010609060101010101" pitchFamily="49" charset="-122"/>
              </a:rPr>
              <a:t>1.4  </a:t>
            </a:r>
            <a:r>
              <a:rPr lang="zh-CN" altLang="en-US" sz="3600" dirty="0">
                <a:solidFill>
                  <a:schemeClr val="bg1"/>
                </a:solidFill>
                <a:latin typeface="Times New Roman" panose="02020603050405020304" pitchFamily="18" charset="0"/>
                <a:ea typeface="黑体" panose="02010609060101010101" pitchFamily="49" charset="-122"/>
              </a:rPr>
              <a:t>人工智能的主要研究领域</a:t>
            </a:r>
            <a:endParaRPr lang="zh-CN" altLang="en-US" sz="3600" dirty="0">
              <a:solidFill>
                <a:schemeClr val="bg1"/>
              </a:solidFill>
              <a:latin typeface="Times New Roman" panose="02020603050405020304" pitchFamily="18" charset="0"/>
              <a:ea typeface="黑体" panose="02010609060101010101" pitchFamily="49" charset="-122"/>
            </a:endParaRPr>
          </a:p>
        </p:txBody>
      </p:sp>
      <p:sp>
        <p:nvSpPr>
          <p:cNvPr id="72707" name="Rectangle 3"/>
          <p:cNvSpPr/>
          <p:nvPr/>
        </p:nvSpPr>
        <p:spPr>
          <a:xfrm>
            <a:off x="381000" y="1600200"/>
            <a:ext cx="8382000" cy="4586288"/>
          </a:xfrm>
          <a:prstGeom prst="rect">
            <a:avLst/>
          </a:prstGeom>
          <a:gradFill rotWithShape="0">
            <a:gsLst>
              <a:gs pos="0">
                <a:srgbClr val="CCFFCC"/>
              </a:gs>
              <a:gs pos="100000">
                <a:srgbClr val="FFFFFF"/>
              </a:gs>
            </a:gsLst>
            <a:path path="rect">
              <a:fillToRect t="100000" r="100000"/>
            </a:path>
            <a:tileRect/>
          </a:gradFill>
          <a:ln w="9525" cap="flat" cmpd="sng">
            <a:solidFill>
              <a:srgbClr val="808080"/>
            </a:solidFill>
            <a:prstDash val="solid"/>
            <a:miter/>
            <a:headEnd type="none" w="med" len="med"/>
            <a:tailEnd type="none" w="med" len="med"/>
          </a:ln>
        </p:spPr>
        <p:txBody>
          <a:bodyPr anchor="t" anchorCtr="0">
            <a:spAutoFit/>
          </a:bodyPr>
          <a:lstStyle/>
          <a:p>
            <a:pPr algn="just">
              <a:lnSpc>
                <a:spcPct val="130000"/>
              </a:lnSpc>
              <a:spcBef>
                <a:spcPct val="30000"/>
              </a:spcBef>
              <a:buClr>
                <a:schemeClr val="accent2"/>
              </a:buClr>
              <a:buFont typeface="Wingdings" panose="05000000000000000000" pitchFamily="2" charset="2"/>
              <a:buChar char="o"/>
            </a:pPr>
            <a:r>
              <a:rPr lang="en-US" altLang="zh-CN" sz="2600" b="1" dirty="0">
                <a:solidFill>
                  <a:schemeClr val="accent2"/>
                </a:solidFill>
                <a:latin typeface="宋体" pitchFamily="2" charset="-122"/>
                <a:ea typeface="宋体" pitchFamily="2" charset="-122"/>
              </a:rPr>
              <a:t> </a:t>
            </a:r>
            <a:r>
              <a:rPr lang="zh-CN" altLang="en-US" sz="2600" b="1" dirty="0">
                <a:solidFill>
                  <a:schemeClr val="accent2"/>
                </a:solidFill>
                <a:latin typeface="宋体" pitchFamily="2" charset="-122"/>
                <a:ea typeface="宋体" pitchFamily="2" charset="-122"/>
              </a:rPr>
              <a:t>智能管理</a:t>
            </a:r>
            <a:r>
              <a:rPr lang="zh-CN" altLang="en-US" sz="2600" b="1" dirty="0">
                <a:latin typeface="宋体" pitchFamily="2" charset="-122"/>
                <a:ea typeface="宋体" pitchFamily="2" charset="-122"/>
              </a:rPr>
              <a:t>就是把人工智能技术引入管理领域，建立智能管理系统，研究如何提高计算机管理系统的智能水平，以及智能管理系统的设计理论、方法与实现技术。 </a:t>
            </a:r>
            <a:endParaRPr lang="zh-CN" altLang="en-US" sz="2600" b="1" dirty="0">
              <a:latin typeface="宋体" pitchFamily="2" charset="-122"/>
              <a:ea typeface="宋体" pitchFamily="2" charset="-122"/>
            </a:endParaRPr>
          </a:p>
          <a:p>
            <a:pPr algn="just">
              <a:lnSpc>
                <a:spcPct val="130000"/>
              </a:lnSpc>
              <a:spcBef>
                <a:spcPct val="30000"/>
              </a:spcBef>
              <a:buClr>
                <a:schemeClr val="accent2"/>
              </a:buClr>
              <a:buFont typeface="Wingdings" panose="05000000000000000000" pitchFamily="2" charset="2"/>
              <a:buChar char="o"/>
            </a:pPr>
            <a:r>
              <a:rPr lang="zh-CN" altLang="en-US" sz="2600" b="1" dirty="0">
                <a:solidFill>
                  <a:schemeClr val="accent2"/>
                </a:solidFill>
                <a:latin typeface="Times New Roman" panose="02020603050405020304" pitchFamily="18" charset="0"/>
                <a:ea typeface="宋体" pitchFamily="2" charset="-122"/>
              </a:rPr>
              <a:t> 智能决策</a:t>
            </a:r>
            <a:r>
              <a:rPr lang="zh-CN" altLang="en-US" sz="2600" b="1" dirty="0">
                <a:latin typeface="Times New Roman" panose="02020603050405020304" pitchFamily="18" charset="0"/>
                <a:ea typeface="宋体" pitchFamily="2" charset="-122"/>
              </a:rPr>
              <a:t>就是把人工智能技术引入决策过程，建立智能决策支持系统。</a:t>
            </a:r>
            <a:endParaRPr lang="zh-CN" altLang="en-US" sz="2600" b="1" dirty="0">
              <a:latin typeface="Times New Roman" panose="02020603050405020304" pitchFamily="18" charset="0"/>
              <a:ea typeface="宋体" pitchFamily="2" charset="-122"/>
            </a:endParaRPr>
          </a:p>
          <a:p>
            <a:pPr algn="just">
              <a:lnSpc>
                <a:spcPct val="130000"/>
              </a:lnSpc>
              <a:spcBef>
                <a:spcPct val="30000"/>
              </a:spcBef>
              <a:buClr>
                <a:schemeClr val="accent2"/>
              </a:buClr>
              <a:buFont typeface="Wingdings" panose="05000000000000000000" pitchFamily="2" charset="2"/>
              <a:buChar char="o"/>
            </a:pPr>
            <a:r>
              <a:rPr lang="zh-CN" altLang="en-US" sz="2600" b="1" dirty="0">
                <a:solidFill>
                  <a:schemeClr val="accent2"/>
                </a:solidFill>
                <a:latin typeface="Times New Roman" panose="02020603050405020304" pitchFamily="18" charset="0"/>
                <a:ea typeface="宋体" pitchFamily="2" charset="-122"/>
              </a:rPr>
              <a:t> 智能决策支持系统</a:t>
            </a:r>
            <a:r>
              <a:rPr lang="zh-CN" altLang="en-US" sz="2600" b="1" dirty="0">
                <a:latin typeface="Times New Roman" panose="02020603050405020304" pitchFamily="18" charset="0"/>
                <a:ea typeface="宋体" pitchFamily="2" charset="-122"/>
              </a:rPr>
              <a:t>是由传统决策支持系统再加上相应的智能部件就构成了智能决策支持系统。</a:t>
            </a:r>
            <a:endParaRPr lang="zh-CN" altLang="en-US" sz="2600" b="1" dirty="0">
              <a:latin typeface="Times New Roman" panose="02020603050405020304" pitchFamily="18" charset="0"/>
              <a:ea typeface="宋体" pitchFamily="2" charset="-122"/>
            </a:endParaRPr>
          </a:p>
          <a:p>
            <a:pPr algn="just">
              <a:lnSpc>
                <a:spcPct val="130000"/>
              </a:lnSpc>
              <a:spcBef>
                <a:spcPct val="30000"/>
              </a:spcBef>
              <a:buClr>
                <a:schemeClr val="accent2"/>
              </a:buClr>
              <a:buFont typeface="Wingdings" panose="05000000000000000000" pitchFamily="2" charset="2"/>
              <a:buChar char="o"/>
            </a:pPr>
            <a:r>
              <a:rPr lang="zh-CN" altLang="en-US" sz="2600" b="1" dirty="0">
                <a:solidFill>
                  <a:schemeClr val="accent2"/>
                </a:solidFill>
                <a:latin typeface="Times New Roman" panose="02020603050405020304" pitchFamily="18" charset="0"/>
                <a:ea typeface="宋体" pitchFamily="2" charset="-122"/>
              </a:rPr>
              <a:t> 智能部件</a:t>
            </a:r>
            <a:r>
              <a:rPr lang="zh-CN" altLang="en-US" sz="2600" b="1" dirty="0">
                <a:latin typeface="Times New Roman" panose="02020603050405020304" pitchFamily="18" charset="0"/>
                <a:ea typeface="宋体" pitchFamily="2" charset="-122"/>
              </a:rPr>
              <a:t>可以是专家系统模式、知识库模式等。</a:t>
            </a:r>
            <a:r>
              <a:rPr lang="zh-CN" altLang="en-US" sz="2600" dirty="0">
                <a:latin typeface="宋体" pitchFamily="2" charset="-122"/>
                <a:ea typeface="宋体" pitchFamily="2" charset="-122"/>
              </a:rPr>
              <a:t> </a:t>
            </a:r>
            <a:endParaRPr lang="zh-CN" altLang="en-US" sz="2600" dirty="0">
              <a:latin typeface="宋体" pitchFamily="2" charset="-122"/>
              <a:ea typeface="宋体" pitchFamily="2" charset="-122"/>
            </a:endParaRPr>
          </a:p>
        </p:txBody>
      </p:sp>
      <p:sp>
        <p:nvSpPr>
          <p:cNvPr id="72708" name="Rectangle 4"/>
          <p:cNvSpPr/>
          <p:nvPr/>
        </p:nvSpPr>
        <p:spPr>
          <a:xfrm>
            <a:off x="349250" y="1000125"/>
            <a:ext cx="8642350" cy="5400675"/>
          </a:xfrm>
          <a:prstGeom prst="rect">
            <a:avLst/>
          </a:prstGeom>
          <a:noFill/>
          <a:ln w="9525">
            <a:noFill/>
          </a:ln>
        </p:spPr>
        <p:txBody>
          <a:bodyPr anchor="t" anchorCtr="0"/>
          <a:lstStyle/>
          <a:p>
            <a:pPr marL="469900" indent="-469900"/>
            <a:r>
              <a:rPr lang="en-US" altLang="zh-CN" sz="2800" b="1" dirty="0">
                <a:latin typeface="Times New Roman" panose="02020603050405020304" pitchFamily="18" charset="0"/>
                <a:ea typeface="宋体" pitchFamily="2" charset="-122"/>
              </a:rPr>
              <a:t>18. </a:t>
            </a:r>
            <a:r>
              <a:rPr lang="zh-CN" altLang="en-US" sz="2800" b="1" dirty="0">
                <a:latin typeface="Times New Roman" panose="02020603050405020304" pitchFamily="18" charset="0"/>
                <a:ea typeface="宋体" pitchFamily="2" charset="-122"/>
              </a:rPr>
              <a:t>智能管理与智能决策</a:t>
            </a:r>
            <a:r>
              <a:rPr lang="zh-CN" altLang="en-US" sz="2800" b="1" dirty="0">
                <a:latin typeface="宋体" pitchFamily="2" charset="-122"/>
                <a:ea typeface="宋体" pitchFamily="2" charset="-122"/>
              </a:rPr>
              <a:t> </a:t>
            </a:r>
            <a:endParaRPr lang="zh-CN" altLang="en-US" sz="2800" b="1" dirty="0">
              <a:latin typeface="宋体" pitchFamily="2" charset="-122"/>
              <a:ea typeface="宋体" pitchFamily="2" charset="-122"/>
            </a:endParaRP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灯片编号占位符 1"/>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73730" name="Rectangle 2"/>
          <p:cNvSpPr/>
          <p:nvPr/>
        </p:nvSpPr>
        <p:spPr>
          <a:xfrm>
            <a:off x="0" y="0"/>
            <a:ext cx="9144000" cy="765175"/>
          </a:xfrm>
          <a:prstGeom prst="rect">
            <a:avLst/>
          </a:prstGeom>
          <a:solidFill>
            <a:srgbClr val="A50021"/>
          </a:solidFill>
          <a:ln w="9525">
            <a:noFill/>
          </a:ln>
        </p:spPr>
        <p:txBody>
          <a:bodyPr anchor="b" anchorCtr="0"/>
          <a:lstStyle/>
          <a:p>
            <a:pPr indent="176530"/>
            <a:r>
              <a:rPr lang="en-US" altLang="zh-CN" sz="3600" dirty="0">
                <a:solidFill>
                  <a:schemeClr val="bg1"/>
                </a:solidFill>
                <a:latin typeface="Times New Roman" panose="02020603050405020304" pitchFamily="18" charset="0"/>
                <a:ea typeface="黑体" panose="02010609060101010101" pitchFamily="49" charset="-122"/>
              </a:rPr>
              <a:t>1.4  </a:t>
            </a:r>
            <a:r>
              <a:rPr lang="zh-CN" altLang="en-US" sz="3600" dirty="0">
                <a:solidFill>
                  <a:schemeClr val="bg1"/>
                </a:solidFill>
                <a:latin typeface="Times New Roman" panose="02020603050405020304" pitchFamily="18" charset="0"/>
                <a:ea typeface="黑体" panose="02010609060101010101" pitchFamily="49" charset="-122"/>
              </a:rPr>
              <a:t>人工智能的主要研究领域</a:t>
            </a:r>
            <a:endParaRPr lang="zh-CN" altLang="en-US" sz="3600" dirty="0">
              <a:solidFill>
                <a:schemeClr val="bg1"/>
              </a:solidFill>
              <a:latin typeface="Times New Roman" panose="02020603050405020304" pitchFamily="18" charset="0"/>
              <a:ea typeface="黑体" panose="02010609060101010101" pitchFamily="49" charset="-122"/>
            </a:endParaRPr>
          </a:p>
        </p:txBody>
      </p:sp>
      <p:sp>
        <p:nvSpPr>
          <p:cNvPr id="73731" name="Rectangle 3"/>
          <p:cNvSpPr/>
          <p:nvPr/>
        </p:nvSpPr>
        <p:spPr>
          <a:xfrm>
            <a:off x="381000" y="1524000"/>
            <a:ext cx="8534400" cy="4117975"/>
          </a:xfrm>
          <a:prstGeom prst="rect">
            <a:avLst/>
          </a:prstGeom>
          <a:gradFill rotWithShape="0">
            <a:gsLst>
              <a:gs pos="0">
                <a:srgbClr val="CCFFCC"/>
              </a:gs>
              <a:gs pos="100000">
                <a:srgbClr val="FFFFFF"/>
              </a:gs>
            </a:gsLst>
            <a:path path="rect">
              <a:fillToRect t="100000" r="100000"/>
            </a:path>
            <a:tileRect/>
          </a:gradFill>
          <a:ln w="9525" cap="flat" cmpd="sng">
            <a:solidFill>
              <a:srgbClr val="808080"/>
            </a:solidFill>
            <a:prstDash val="solid"/>
            <a:miter/>
            <a:headEnd type="none" w="med" len="med"/>
            <a:tailEnd type="none" w="med" len="med"/>
          </a:ln>
        </p:spPr>
        <p:txBody>
          <a:bodyPr anchor="t" anchorCtr="0">
            <a:spAutoFit/>
          </a:bodyPr>
          <a:lstStyle/>
          <a:p>
            <a:pPr algn="just">
              <a:lnSpc>
                <a:spcPct val="130000"/>
              </a:lnSpc>
              <a:spcBef>
                <a:spcPct val="30000"/>
              </a:spcBef>
              <a:buClr>
                <a:schemeClr val="accent2"/>
              </a:buClr>
              <a:buFont typeface="Wingdings" panose="05000000000000000000" pitchFamily="2" charset="2"/>
              <a:buChar char="o"/>
            </a:pPr>
            <a:r>
              <a:rPr lang="en-US" altLang="zh-CN" sz="2400" b="1" dirty="0">
                <a:latin typeface="Times New Roman" panose="02020603050405020304" pitchFamily="18" charset="0"/>
                <a:ea typeface="宋体" pitchFamily="2" charset="-122"/>
              </a:rPr>
              <a:t> </a:t>
            </a:r>
            <a:r>
              <a:rPr lang="zh-CN" altLang="en-US" sz="2400" b="1" dirty="0">
                <a:latin typeface="Times New Roman" panose="02020603050405020304" pitchFamily="18" charset="0"/>
                <a:ea typeface="宋体" pitchFamily="2" charset="-122"/>
              </a:rPr>
              <a:t>多媒体计算机系统就是能综合处理文字、图形、图像和声音等多种媒体信息的计算机系统。</a:t>
            </a:r>
            <a:endParaRPr lang="zh-CN" altLang="en-US" sz="2400" b="1" dirty="0">
              <a:latin typeface="Times New Roman" panose="02020603050405020304" pitchFamily="18" charset="0"/>
              <a:ea typeface="宋体" pitchFamily="2" charset="-122"/>
            </a:endParaRPr>
          </a:p>
          <a:p>
            <a:pPr algn="just">
              <a:lnSpc>
                <a:spcPct val="130000"/>
              </a:lnSpc>
              <a:spcBef>
                <a:spcPct val="30000"/>
              </a:spcBef>
              <a:buClr>
                <a:schemeClr val="accent2"/>
              </a:buClr>
              <a:buFont typeface="Wingdings" panose="05000000000000000000" pitchFamily="2" charset="2"/>
              <a:buChar char="o"/>
            </a:pPr>
            <a:r>
              <a:rPr lang="zh-CN" altLang="en-US" sz="2400" b="1" dirty="0">
                <a:latin typeface="Times New Roman" panose="02020603050405020304" pitchFamily="18" charset="0"/>
                <a:ea typeface="宋体" pitchFamily="2" charset="-122"/>
              </a:rPr>
              <a:t> 智能多媒体就是将人工智能技术引入多媒体系统，使其功能和性能得到进一步发展和提高。</a:t>
            </a:r>
            <a:endParaRPr lang="zh-CN" altLang="en-US" sz="2400" b="1" dirty="0">
              <a:latin typeface="Times New Roman" panose="02020603050405020304" pitchFamily="18" charset="0"/>
              <a:ea typeface="宋体" pitchFamily="2" charset="-122"/>
            </a:endParaRPr>
          </a:p>
          <a:p>
            <a:pPr algn="just">
              <a:lnSpc>
                <a:spcPct val="130000"/>
              </a:lnSpc>
              <a:spcBef>
                <a:spcPct val="30000"/>
              </a:spcBef>
              <a:buClr>
                <a:schemeClr val="accent2"/>
              </a:buClr>
              <a:buFont typeface="Wingdings" panose="05000000000000000000" pitchFamily="2" charset="2"/>
              <a:buChar char="o"/>
            </a:pPr>
            <a:r>
              <a:rPr lang="zh-CN" altLang="en-US" sz="2400" b="1" dirty="0">
                <a:latin typeface="Times New Roman" panose="02020603050405020304" pitchFamily="18" charset="0"/>
                <a:ea typeface="宋体" pitchFamily="2" charset="-122"/>
              </a:rPr>
              <a:t> 多媒体技术与人工智能所研究的机器感知、机器理解等技术不谋而合。人工智能的计算机视听觉、语音识别与理解、语音对译、信息智能压缩等技术运用于多媒体系统，将会使现在的多媒体系统产生质的飞跃。</a:t>
            </a:r>
            <a:endParaRPr lang="zh-CN" altLang="en-US" sz="2400" dirty="0">
              <a:latin typeface="宋体" pitchFamily="2" charset="-122"/>
              <a:ea typeface="宋体" pitchFamily="2" charset="-122"/>
            </a:endParaRPr>
          </a:p>
        </p:txBody>
      </p:sp>
      <p:sp>
        <p:nvSpPr>
          <p:cNvPr id="73732" name="Rectangle 4"/>
          <p:cNvSpPr/>
          <p:nvPr/>
        </p:nvSpPr>
        <p:spPr>
          <a:xfrm>
            <a:off x="349250" y="923925"/>
            <a:ext cx="8489950" cy="5400675"/>
          </a:xfrm>
          <a:prstGeom prst="rect">
            <a:avLst/>
          </a:prstGeom>
          <a:noFill/>
          <a:ln w="9525">
            <a:noFill/>
          </a:ln>
        </p:spPr>
        <p:txBody>
          <a:bodyPr anchor="t" anchorCtr="0"/>
          <a:lstStyle/>
          <a:p>
            <a:pPr marL="469900" indent="-469900"/>
            <a:r>
              <a:rPr lang="en-US" altLang="zh-CN" sz="2800" b="1" dirty="0">
                <a:latin typeface="Times New Roman" panose="02020603050405020304" pitchFamily="18" charset="0"/>
                <a:ea typeface="宋体" pitchFamily="2" charset="-122"/>
              </a:rPr>
              <a:t>19. </a:t>
            </a:r>
            <a:r>
              <a:rPr lang="zh-CN" altLang="en-US" sz="2800" b="1" dirty="0">
                <a:latin typeface="Times New Roman" panose="02020603050405020304" pitchFamily="18" charset="0"/>
                <a:ea typeface="宋体" pitchFamily="2" charset="-122"/>
              </a:rPr>
              <a:t>智能多媒体系统</a:t>
            </a:r>
            <a:r>
              <a:rPr lang="zh-CN" altLang="en-US" sz="2800" b="1" dirty="0">
                <a:latin typeface="宋体" pitchFamily="2" charset="-122"/>
                <a:ea typeface="宋体" pitchFamily="2" charset="-122"/>
              </a:rPr>
              <a:t> </a:t>
            </a:r>
            <a:endParaRPr lang="zh-CN" altLang="en-US" sz="2800" b="1" dirty="0">
              <a:latin typeface="宋体" pitchFamily="2" charset="-122"/>
              <a:ea typeface="宋体" pitchFamily="2" charset="-122"/>
            </a:endParaRP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灯片编号占位符 1"/>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74754" name="Rectangle 2"/>
          <p:cNvSpPr/>
          <p:nvPr/>
        </p:nvSpPr>
        <p:spPr>
          <a:xfrm>
            <a:off x="0" y="0"/>
            <a:ext cx="9144000" cy="765175"/>
          </a:xfrm>
          <a:prstGeom prst="rect">
            <a:avLst/>
          </a:prstGeom>
          <a:solidFill>
            <a:srgbClr val="A50021"/>
          </a:solidFill>
          <a:ln w="9525">
            <a:noFill/>
          </a:ln>
        </p:spPr>
        <p:txBody>
          <a:bodyPr anchor="b" anchorCtr="0"/>
          <a:lstStyle/>
          <a:p>
            <a:pPr indent="176530"/>
            <a:r>
              <a:rPr lang="en-US" altLang="zh-CN" sz="3600" dirty="0">
                <a:solidFill>
                  <a:schemeClr val="bg1"/>
                </a:solidFill>
                <a:latin typeface="Times New Roman" panose="02020603050405020304" pitchFamily="18" charset="0"/>
                <a:ea typeface="黑体" panose="02010609060101010101" pitchFamily="49" charset="-122"/>
              </a:rPr>
              <a:t>1.4  </a:t>
            </a:r>
            <a:r>
              <a:rPr lang="zh-CN" altLang="en-US" sz="3600" dirty="0">
                <a:solidFill>
                  <a:schemeClr val="bg1"/>
                </a:solidFill>
                <a:latin typeface="Times New Roman" panose="02020603050405020304" pitchFamily="18" charset="0"/>
                <a:ea typeface="黑体" panose="02010609060101010101" pitchFamily="49" charset="-122"/>
              </a:rPr>
              <a:t>人工智能的主要研究领域</a:t>
            </a:r>
            <a:endParaRPr lang="zh-CN" altLang="en-US" sz="3600" dirty="0">
              <a:solidFill>
                <a:schemeClr val="bg1"/>
              </a:solidFill>
              <a:latin typeface="Times New Roman" panose="02020603050405020304" pitchFamily="18" charset="0"/>
              <a:ea typeface="黑体" panose="02010609060101010101" pitchFamily="49" charset="-122"/>
            </a:endParaRPr>
          </a:p>
        </p:txBody>
      </p:sp>
      <p:sp>
        <p:nvSpPr>
          <p:cNvPr id="74755" name="Rectangle 3"/>
          <p:cNvSpPr/>
          <p:nvPr/>
        </p:nvSpPr>
        <p:spPr>
          <a:xfrm>
            <a:off x="228600" y="1425575"/>
            <a:ext cx="8686800" cy="4881563"/>
          </a:xfrm>
          <a:prstGeom prst="rect">
            <a:avLst/>
          </a:prstGeom>
          <a:gradFill rotWithShape="0">
            <a:gsLst>
              <a:gs pos="0">
                <a:srgbClr val="CCFFCC"/>
              </a:gs>
              <a:gs pos="100000">
                <a:srgbClr val="FFFFFF"/>
              </a:gs>
            </a:gsLst>
            <a:path path="rect">
              <a:fillToRect t="100000" r="100000"/>
            </a:path>
            <a:tileRect/>
          </a:gradFill>
          <a:ln w="9525" cap="flat" cmpd="sng">
            <a:solidFill>
              <a:srgbClr val="808080"/>
            </a:solidFill>
            <a:prstDash val="solid"/>
            <a:miter/>
            <a:headEnd type="none" w="med" len="med"/>
            <a:tailEnd type="none" w="med" len="med"/>
          </a:ln>
        </p:spPr>
        <p:txBody>
          <a:bodyPr anchor="t" anchorCtr="0">
            <a:spAutoFit/>
          </a:bodyPr>
          <a:lstStyle/>
          <a:p>
            <a:pPr algn="just">
              <a:lnSpc>
                <a:spcPct val="130000"/>
              </a:lnSpc>
              <a:spcBef>
                <a:spcPct val="30000"/>
              </a:spcBef>
              <a:buClr>
                <a:schemeClr val="accent2"/>
              </a:buClr>
              <a:buFont typeface="Wingdings" panose="05000000000000000000" pitchFamily="2" charset="2"/>
              <a:buChar char="o"/>
            </a:pPr>
            <a:r>
              <a:rPr lang="en-US" altLang="zh-CN" sz="2400" b="1" dirty="0">
                <a:latin typeface="Times New Roman" panose="02020603050405020304" pitchFamily="18" charset="0"/>
                <a:ea typeface="宋体" pitchFamily="2" charset="-122"/>
              </a:rPr>
              <a:t> </a:t>
            </a:r>
            <a:r>
              <a:rPr lang="zh-CN" altLang="en-US" sz="2400" b="1" dirty="0">
                <a:latin typeface="Times New Roman" panose="02020603050405020304" pitchFamily="18" charset="0"/>
                <a:ea typeface="宋体" pitchFamily="2" charset="-122"/>
              </a:rPr>
              <a:t>智能操作系统的基本模型：以智能机为基础，能支撑外层的</a:t>
            </a:r>
            <a:r>
              <a:rPr lang="en-US" altLang="zh-CN" sz="2400" b="1" dirty="0">
                <a:latin typeface="Times New Roman" panose="02020603050405020304" pitchFamily="18" charset="0"/>
                <a:ea typeface="宋体" pitchFamily="2" charset="-122"/>
              </a:rPr>
              <a:t>AI</a:t>
            </a:r>
            <a:r>
              <a:rPr lang="zh-CN" altLang="en-US" sz="2400" b="1" dirty="0">
                <a:latin typeface="Times New Roman" panose="02020603050405020304" pitchFamily="18" charset="0"/>
                <a:ea typeface="宋体" pitchFamily="2" charset="-122"/>
              </a:rPr>
              <a:t>应用程序，实现多用户的知识处理和并行推理。</a:t>
            </a:r>
            <a:endParaRPr lang="zh-CN" altLang="en-US" sz="2400" b="1" dirty="0">
              <a:latin typeface="Times New Roman" panose="02020603050405020304" pitchFamily="18" charset="0"/>
              <a:ea typeface="宋体" pitchFamily="2" charset="-122"/>
            </a:endParaRPr>
          </a:p>
          <a:p>
            <a:pPr algn="just">
              <a:lnSpc>
                <a:spcPct val="130000"/>
              </a:lnSpc>
              <a:spcBef>
                <a:spcPct val="30000"/>
              </a:spcBef>
              <a:buClr>
                <a:schemeClr val="accent2"/>
              </a:buClr>
              <a:buFont typeface="Wingdings" panose="05000000000000000000" pitchFamily="2" charset="2"/>
              <a:buChar char="o"/>
            </a:pPr>
            <a:r>
              <a:rPr lang="zh-CN" altLang="en-US" sz="2400" b="1" dirty="0">
                <a:latin typeface="Times New Roman" panose="02020603050405020304" pitchFamily="18" charset="0"/>
                <a:ea typeface="宋体" pitchFamily="2" charset="-122"/>
              </a:rPr>
              <a:t> 智能操作系统三大特点：</a:t>
            </a:r>
            <a:endParaRPr lang="zh-CN" altLang="en-US" sz="2400" b="1" dirty="0">
              <a:latin typeface="Times New Roman" panose="02020603050405020304" pitchFamily="18" charset="0"/>
              <a:ea typeface="宋体" pitchFamily="2" charset="-122"/>
            </a:endParaRPr>
          </a:p>
          <a:p>
            <a:pPr algn="just">
              <a:lnSpc>
                <a:spcPct val="130000"/>
              </a:lnSpc>
              <a:buClr>
                <a:schemeClr val="accent2"/>
              </a:buClr>
              <a:buFont typeface="Wingdings" panose="05000000000000000000" pitchFamily="2" charset="2"/>
            </a:pPr>
            <a:r>
              <a:rPr lang="zh-CN" altLang="en-US" sz="2400" b="1" dirty="0">
                <a:solidFill>
                  <a:schemeClr val="accent2"/>
                </a:solidFill>
                <a:latin typeface="Times New Roman" panose="02020603050405020304" pitchFamily="18" charset="0"/>
                <a:ea typeface="宋体" pitchFamily="2" charset="-122"/>
              </a:rPr>
              <a:t>并行性</a:t>
            </a:r>
            <a:r>
              <a:rPr lang="zh-CN" altLang="en-US" sz="2400" b="1" dirty="0">
                <a:latin typeface="Times New Roman" panose="02020603050405020304" pitchFamily="18" charset="0"/>
                <a:ea typeface="宋体" pitchFamily="2" charset="-122"/>
              </a:rPr>
              <a:t>：</a:t>
            </a:r>
            <a:r>
              <a:rPr lang="zh-CN" altLang="en-US" sz="2300" b="1" dirty="0">
                <a:latin typeface="Times New Roman" panose="02020603050405020304" pitchFamily="18" charset="0"/>
                <a:ea typeface="宋体" pitchFamily="2" charset="-122"/>
              </a:rPr>
              <a:t>支持多用户、多进程，同时进行逻辑推理等</a:t>
            </a:r>
            <a:r>
              <a:rPr lang="en-US" altLang="zh-CN" sz="2300" b="1" dirty="0">
                <a:latin typeface="Times New Roman" panose="02020603050405020304" pitchFamily="18" charset="0"/>
                <a:ea typeface="宋体" pitchFamily="2" charset="-122"/>
              </a:rPr>
              <a:t>;</a:t>
            </a:r>
            <a:endParaRPr lang="en-US" altLang="zh-CN" sz="2300" b="1" dirty="0">
              <a:latin typeface="Times New Roman" panose="02020603050405020304" pitchFamily="18" charset="0"/>
              <a:ea typeface="宋体" pitchFamily="2" charset="-122"/>
            </a:endParaRPr>
          </a:p>
          <a:p>
            <a:pPr algn="just">
              <a:lnSpc>
                <a:spcPct val="130000"/>
              </a:lnSpc>
              <a:buClr>
                <a:schemeClr val="accent2"/>
              </a:buClr>
              <a:buFont typeface="Wingdings" panose="05000000000000000000" pitchFamily="2" charset="2"/>
            </a:pPr>
            <a:r>
              <a:rPr lang="zh-CN" altLang="en-US" sz="2400" b="1" dirty="0">
                <a:solidFill>
                  <a:schemeClr val="accent2"/>
                </a:solidFill>
                <a:latin typeface="Times New Roman" panose="02020603050405020304" pitchFamily="18" charset="0"/>
                <a:ea typeface="宋体" pitchFamily="2" charset="-122"/>
              </a:rPr>
              <a:t>分布性</a:t>
            </a:r>
            <a:r>
              <a:rPr lang="zh-CN" altLang="en-US" sz="2400" b="1" dirty="0">
                <a:latin typeface="Times New Roman" panose="02020603050405020304" pitchFamily="18" charset="0"/>
                <a:ea typeface="宋体" pitchFamily="2" charset="-122"/>
              </a:rPr>
              <a:t>：</a:t>
            </a:r>
            <a:r>
              <a:rPr lang="zh-CN" altLang="en-US" sz="2300" b="1" dirty="0">
                <a:latin typeface="Times New Roman" panose="02020603050405020304" pitchFamily="18" charset="0"/>
                <a:ea typeface="宋体" pitchFamily="2" charset="-122"/>
              </a:rPr>
              <a:t>把计算机硬件和软件资源分散而又有联系地组织起来，能支持局域网和远程网处理</a:t>
            </a:r>
            <a:r>
              <a:rPr lang="en-US" altLang="zh-CN" sz="2300" b="1" dirty="0">
                <a:latin typeface="Times New Roman" panose="02020603050405020304" pitchFamily="18" charset="0"/>
                <a:ea typeface="宋体" pitchFamily="2" charset="-122"/>
              </a:rPr>
              <a:t>;</a:t>
            </a:r>
            <a:endParaRPr lang="en-US" altLang="zh-CN" sz="2300" b="1" dirty="0">
              <a:latin typeface="Times New Roman" panose="02020603050405020304" pitchFamily="18" charset="0"/>
              <a:ea typeface="宋体" pitchFamily="2" charset="-122"/>
            </a:endParaRPr>
          </a:p>
          <a:p>
            <a:pPr algn="just">
              <a:lnSpc>
                <a:spcPct val="130000"/>
              </a:lnSpc>
              <a:buClr>
                <a:schemeClr val="accent2"/>
              </a:buClr>
              <a:buFont typeface="Wingdings" panose="05000000000000000000" pitchFamily="2" charset="2"/>
            </a:pPr>
            <a:r>
              <a:rPr lang="zh-CN" altLang="en-US" sz="2400" b="1" dirty="0">
                <a:solidFill>
                  <a:schemeClr val="accent2"/>
                </a:solidFill>
                <a:latin typeface="Times New Roman" panose="02020603050405020304" pitchFamily="18" charset="0"/>
                <a:ea typeface="宋体" pitchFamily="2" charset="-122"/>
              </a:rPr>
              <a:t>智能性</a:t>
            </a:r>
            <a:r>
              <a:rPr lang="zh-CN" altLang="en-US" sz="2400" b="1" dirty="0">
                <a:latin typeface="Times New Roman" panose="02020603050405020304" pitchFamily="18" charset="0"/>
                <a:ea typeface="宋体" pitchFamily="2" charset="-122"/>
              </a:rPr>
              <a:t>：</a:t>
            </a:r>
            <a:r>
              <a:rPr lang="zh-CN" altLang="en-US" sz="2300" b="1" dirty="0">
                <a:latin typeface="Times New Roman" panose="02020603050405020304" pitchFamily="18" charset="0"/>
                <a:ea typeface="宋体" pitchFamily="2" charset="-122"/>
              </a:rPr>
              <a:t>一是操作系统处理的是知识对象，具有并行推理功能，支持智能应用程序运行</a:t>
            </a:r>
            <a:r>
              <a:rPr lang="en-US" altLang="zh-CN" sz="2300" b="1" dirty="0">
                <a:latin typeface="Times New Roman" panose="02020603050405020304" pitchFamily="18" charset="0"/>
                <a:ea typeface="宋体" pitchFamily="2" charset="-122"/>
              </a:rPr>
              <a:t>;</a:t>
            </a:r>
            <a:r>
              <a:rPr lang="zh-CN" altLang="en-US" sz="2300" b="1" dirty="0">
                <a:latin typeface="Times New Roman" panose="02020603050405020304" pitchFamily="18" charset="0"/>
                <a:ea typeface="宋体" pitchFamily="2" charset="-122"/>
              </a:rPr>
              <a:t>二是操作系统的绝大部分程序使用</a:t>
            </a:r>
            <a:r>
              <a:rPr lang="en-US" altLang="zh-CN" sz="2300" b="1" dirty="0">
                <a:latin typeface="Times New Roman" panose="02020603050405020304" pitchFamily="18" charset="0"/>
                <a:ea typeface="宋体" pitchFamily="2" charset="-122"/>
              </a:rPr>
              <a:t>AI</a:t>
            </a:r>
            <a:r>
              <a:rPr lang="zh-CN" altLang="en-US" sz="2300" b="1" dirty="0">
                <a:latin typeface="Times New Roman" panose="02020603050405020304" pitchFamily="18" charset="0"/>
                <a:ea typeface="宋体" pitchFamily="2" charset="-122"/>
              </a:rPr>
              <a:t>程序编制，充分利用硬件并行推理功能</a:t>
            </a:r>
            <a:r>
              <a:rPr lang="en-US" altLang="zh-CN" sz="2300" b="1" dirty="0">
                <a:latin typeface="Times New Roman" panose="02020603050405020304" pitchFamily="18" charset="0"/>
                <a:ea typeface="宋体" pitchFamily="2" charset="-122"/>
              </a:rPr>
              <a:t>;</a:t>
            </a:r>
            <a:r>
              <a:rPr lang="zh-CN" altLang="en-US" sz="2300" b="1" dirty="0">
                <a:latin typeface="Times New Roman" panose="02020603050405020304" pitchFamily="18" charset="0"/>
                <a:ea typeface="宋体" pitchFamily="2" charset="-122"/>
              </a:rPr>
              <a:t>三是具有较高智能程序的自动管理维护功能，如故障的监控分析等，帮助维护人员决策。 </a:t>
            </a:r>
            <a:endParaRPr lang="zh-CN" altLang="en-US" sz="2300" b="1" dirty="0">
              <a:latin typeface="Times New Roman" panose="02020603050405020304" pitchFamily="18" charset="0"/>
              <a:ea typeface="宋体" pitchFamily="2" charset="-122"/>
            </a:endParaRPr>
          </a:p>
        </p:txBody>
      </p:sp>
      <p:sp>
        <p:nvSpPr>
          <p:cNvPr id="74756" name="Rectangle 4"/>
          <p:cNvSpPr/>
          <p:nvPr/>
        </p:nvSpPr>
        <p:spPr>
          <a:xfrm>
            <a:off x="196850" y="923925"/>
            <a:ext cx="8642350" cy="5400675"/>
          </a:xfrm>
          <a:prstGeom prst="rect">
            <a:avLst/>
          </a:prstGeom>
          <a:noFill/>
          <a:ln w="9525">
            <a:noFill/>
          </a:ln>
        </p:spPr>
        <p:txBody>
          <a:bodyPr anchor="t" anchorCtr="0"/>
          <a:lstStyle/>
          <a:p>
            <a:pPr marL="469900" indent="-469900"/>
            <a:r>
              <a:rPr lang="en-US" altLang="zh-CN" sz="2800" b="1" dirty="0">
                <a:latin typeface="Times New Roman" panose="02020603050405020304" pitchFamily="18" charset="0"/>
                <a:ea typeface="宋体" pitchFamily="2" charset="-122"/>
              </a:rPr>
              <a:t>20. </a:t>
            </a:r>
            <a:r>
              <a:rPr lang="zh-CN" altLang="en-US" sz="2800" b="1" dirty="0">
                <a:latin typeface="Times New Roman" panose="02020603050405020304" pitchFamily="18" charset="0"/>
                <a:ea typeface="宋体" pitchFamily="2" charset="-122"/>
              </a:rPr>
              <a:t>智能操作系统</a:t>
            </a:r>
            <a:r>
              <a:rPr lang="zh-CN" altLang="en-US" sz="2800" b="1" dirty="0">
                <a:latin typeface="宋体" pitchFamily="2" charset="-122"/>
                <a:ea typeface="宋体" pitchFamily="2" charset="-122"/>
              </a:rPr>
              <a:t> </a:t>
            </a:r>
            <a:endParaRPr lang="zh-CN" altLang="en-US" sz="2800" b="1" dirty="0">
              <a:latin typeface="宋体" pitchFamily="2" charset="-122"/>
              <a:ea typeface="宋体" pitchFamily="2" charset="-122"/>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灯片编号占位符 3"/>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14338" name="Rectangle 2"/>
          <p:cNvSpPr>
            <a:spLocks noGrp="1"/>
          </p:cNvSpPr>
          <p:nvPr>
            <p:ph type="title"/>
          </p:nvPr>
        </p:nvSpPr>
        <p:spPr/>
        <p:txBody>
          <a:bodyPr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1.1.1  </a:t>
            </a:r>
            <a:r>
              <a:rPr lang="zh-CN" altLang="en-US" sz="3600" b="0" dirty="0">
                <a:latin typeface="Times New Roman" panose="02020603050405020304" pitchFamily="18" charset="0"/>
                <a:ea typeface="黑体" panose="02010609060101010101" pitchFamily="49" charset="-122"/>
              </a:rPr>
              <a:t>智能的概念</a:t>
            </a:r>
            <a:endParaRPr lang="zh-CN" altLang="en-US" sz="3600" b="0" dirty="0">
              <a:latin typeface="Times New Roman" panose="02020603050405020304" pitchFamily="18" charset="0"/>
              <a:ea typeface="黑体" panose="02010609060101010101" pitchFamily="49" charset="-122"/>
            </a:endParaRPr>
          </a:p>
        </p:txBody>
      </p:sp>
      <p:sp>
        <p:nvSpPr>
          <p:cNvPr id="14339" name="Rectangle 3"/>
          <p:cNvSpPr>
            <a:spLocks noGrp="1"/>
          </p:cNvSpPr>
          <p:nvPr>
            <p:ph idx="1"/>
          </p:nvPr>
        </p:nvSpPr>
        <p:spPr>
          <a:xfrm>
            <a:off x="457200" y="1143000"/>
            <a:ext cx="8229600" cy="5181600"/>
          </a:xfrm>
          <a:noFill/>
          <a:ln>
            <a:noFill/>
          </a:ln>
        </p:spPr>
        <p:txBody>
          <a:bodyPr anchor="t" anchorCtr="0"/>
          <a:lstStyle/>
          <a:p>
            <a:pPr marL="190500" indent="-190500" algn="just" eaLnBrk="1" hangingPunct="1">
              <a:spcBef>
                <a:spcPts val="600"/>
              </a:spcBef>
              <a:buChar char="§"/>
            </a:pPr>
            <a:r>
              <a:rPr lang="en-US" altLang="zh-CN" sz="2600" b="1" dirty="0">
                <a:latin typeface="宋体" pitchFamily="2" charset="-122"/>
              </a:rPr>
              <a:t> </a:t>
            </a:r>
            <a:r>
              <a:rPr lang="zh-CN" altLang="en-US" sz="2400" b="1" dirty="0">
                <a:latin typeface="宋体" pitchFamily="2" charset="-122"/>
              </a:rPr>
              <a:t>人工智能</a:t>
            </a:r>
            <a:r>
              <a:rPr lang="en-US" altLang="zh-CN" sz="2400" b="1" dirty="0">
                <a:latin typeface="宋体" pitchFamily="2" charset="-122"/>
              </a:rPr>
              <a:t>—Artificial Intelligent</a:t>
            </a:r>
            <a:r>
              <a:rPr lang="zh-CN" altLang="en-US" sz="2400" b="1" dirty="0">
                <a:latin typeface="宋体" pitchFamily="2" charset="-122"/>
              </a:rPr>
              <a:t>（</a:t>
            </a:r>
            <a:r>
              <a:rPr lang="en-US" altLang="zh-CN" sz="2400" b="1" dirty="0">
                <a:latin typeface="宋体" pitchFamily="2" charset="-122"/>
              </a:rPr>
              <a:t>AI</a:t>
            </a:r>
            <a:r>
              <a:rPr lang="zh-CN" altLang="en-US" sz="2400" b="1" dirty="0">
                <a:latin typeface="宋体" pitchFamily="2" charset="-122"/>
              </a:rPr>
              <a:t>）是一门关于理解人类智能内在机制，并在机器上予以实现的科学</a:t>
            </a:r>
            <a:endParaRPr lang="en-US" altLang="zh-CN" sz="2400" b="1" dirty="0">
              <a:latin typeface="宋体" pitchFamily="2" charset="-122"/>
            </a:endParaRPr>
          </a:p>
          <a:p>
            <a:pPr marL="190500" indent="-190500" algn="just" eaLnBrk="1" hangingPunct="1">
              <a:spcBef>
                <a:spcPts val="600"/>
              </a:spcBef>
              <a:buChar char="§"/>
            </a:pPr>
            <a:r>
              <a:rPr lang="zh-CN" altLang="en-US" sz="2400" b="1" dirty="0">
                <a:latin typeface="宋体" pitchFamily="2" charset="-122"/>
              </a:rPr>
              <a:t> 人工智能技术的发展对社会的进步具有重要意义，与能源技术、空间技术并称为三大尖端技术</a:t>
            </a:r>
            <a:endParaRPr lang="en-US" altLang="zh-CN" sz="2400" b="1" dirty="0">
              <a:latin typeface="宋体" pitchFamily="2" charset="-122"/>
            </a:endParaRPr>
          </a:p>
          <a:p>
            <a:pPr marL="190500" indent="-190500" algn="just" eaLnBrk="1" hangingPunct="1">
              <a:spcBef>
                <a:spcPts val="600"/>
              </a:spcBef>
              <a:buChar char="§"/>
            </a:pPr>
            <a:r>
              <a:rPr lang="zh-CN" altLang="en-US" sz="2400" b="1" dirty="0">
                <a:latin typeface="Times New Roman" panose="02020603050405020304" pitchFamily="18" charset="0"/>
              </a:rPr>
              <a:t>  人类对人工智能的研究刚刚起步，有很多关于人工智能根本性问题还有待于探索</a:t>
            </a:r>
            <a:endParaRPr lang="en-US" altLang="zh-CN" sz="2400" b="1" dirty="0">
              <a:latin typeface="Times New Roman" panose="02020603050405020304" pitchFamily="18" charset="0"/>
            </a:endParaRPr>
          </a:p>
          <a:p>
            <a:pPr marL="190500" indent="-190500" algn="just" eaLnBrk="1" hangingPunct="1">
              <a:spcBef>
                <a:spcPts val="600"/>
              </a:spcBef>
              <a:buChar char="§"/>
            </a:pPr>
            <a:r>
              <a:rPr lang="zh-CN" altLang="en-US" sz="2400" b="1" dirty="0">
                <a:latin typeface="Times New Roman" panose="02020603050405020304" pitchFamily="18" charset="0"/>
              </a:rPr>
              <a:t>人工智能是当前科学技术迅速发展及新思想、新理论、新技术不断涌现的形势下产生的一个学科，也是一门涉及数学、计算机科学、哲学、认知心理学和心理学、信息论、控制论等学科的交叉和边缘学科。</a:t>
            </a:r>
            <a:endParaRPr lang="zh-CN" altLang="en-US" sz="2600" b="1" dirty="0">
              <a:latin typeface="Times New Roman" panose="02020603050405020304" pitchFamily="18" charset="0"/>
            </a:endParaRP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灯片编号占位符 1"/>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75778" name="Rectangle 2"/>
          <p:cNvSpPr/>
          <p:nvPr/>
        </p:nvSpPr>
        <p:spPr>
          <a:xfrm>
            <a:off x="0" y="0"/>
            <a:ext cx="9144000" cy="765175"/>
          </a:xfrm>
          <a:prstGeom prst="rect">
            <a:avLst/>
          </a:prstGeom>
          <a:solidFill>
            <a:srgbClr val="A50021"/>
          </a:solidFill>
          <a:ln w="9525">
            <a:noFill/>
          </a:ln>
        </p:spPr>
        <p:txBody>
          <a:bodyPr anchor="b" anchorCtr="0"/>
          <a:lstStyle/>
          <a:p>
            <a:pPr indent="176530"/>
            <a:r>
              <a:rPr lang="en-US" altLang="zh-CN" sz="3600" dirty="0">
                <a:solidFill>
                  <a:schemeClr val="bg1"/>
                </a:solidFill>
                <a:latin typeface="Times New Roman" panose="02020603050405020304" pitchFamily="18" charset="0"/>
                <a:ea typeface="黑体" panose="02010609060101010101" pitchFamily="49" charset="-122"/>
              </a:rPr>
              <a:t>1.4  </a:t>
            </a:r>
            <a:r>
              <a:rPr lang="zh-CN" altLang="en-US" sz="3600" dirty="0">
                <a:solidFill>
                  <a:schemeClr val="bg1"/>
                </a:solidFill>
                <a:latin typeface="Times New Roman" panose="02020603050405020304" pitchFamily="18" charset="0"/>
                <a:ea typeface="黑体" panose="02010609060101010101" pitchFamily="49" charset="-122"/>
              </a:rPr>
              <a:t>人工智能的主要研究领域</a:t>
            </a:r>
            <a:endParaRPr lang="zh-CN" altLang="en-US" sz="3600" dirty="0">
              <a:solidFill>
                <a:schemeClr val="bg1"/>
              </a:solidFill>
              <a:latin typeface="Times New Roman" panose="02020603050405020304" pitchFamily="18" charset="0"/>
              <a:ea typeface="黑体" panose="02010609060101010101" pitchFamily="49" charset="-122"/>
            </a:endParaRPr>
          </a:p>
        </p:txBody>
      </p:sp>
      <p:sp>
        <p:nvSpPr>
          <p:cNvPr id="75779" name="Rectangle 3"/>
          <p:cNvSpPr/>
          <p:nvPr/>
        </p:nvSpPr>
        <p:spPr>
          <a:xfrm>
            <a:off x="304800" y="1676400"/>
            <a:ext cx="8534400" cy="2584450"/>
          </a:xfrm>
          <a:prstGeom prst="rect">
            <a:avLst/>
          </a:prstGeom>
          <a:gradFill rotWithShape="0">
            <a:gsLst>
              <a:gs pos="0">
                <a:srgbClr val="CCFFCC"/>
              </a:gs>
              <a:gs pos="100000">
                <a:srgbClr val="FFFFFF"/>
              </a:gs>
            </a:gsLst>
            <a:path path="rect">
              <a:fillToRect t="100000" r="100000"/>
            </a:path>
            <a:tileRect/>
          </a:gradFill>
          <a:ln w="9525" cap="flat" cmpd="sng">
            <a:solidFill>
              <a:srgbClr val="808080"/>
            </a:solidFill>
            <a:prstDash val="solid"/>
            <a:miter/>
            <a:headEnd type="none" w="med" len="med"/>
            <a:tailEnd type="none" w="med" len="med"/>
          </a:ln>
        </p:spPr>
        <p:txBody>
          <a:bodyPr anchor="t" anchorCtr="0">
            <a:spAutoFit/>
          </a:bodyPr>
          <a:lstStyle/>
          <a:p>
            <a:pPr algn="just">
              <a:lnSpc>
                <a:spcPct val="130000"/>
              </a:lnSpc>
              <a:spcBef>
                <a:spcPct val="30000"/>
              </a:spcBef>
              <a:buClr>
                <a:schemeClr val="accent2"/>
              </a:buClr>
              <a:buFont typeface="Wingdings" panose="05000000000000000000" pitchFamily="2" charset="2"/>
              <a:buChar char="o"/>
            </a:pPr>
            <a:r>
              <a:rPr lang="en-US" altLang="zh-CN" sz="2400" b="1" dirty="0">
                <a:latin typeface="Times New Roman" panose="02020603050405020304" pitchFamily="18" charset="0"/>
                <a:ea typeface="宋体" pitchFamily="2" charset="-122"/>
              </a:rPr>
              <a:t>  </a:t>
            </a:r>
            <a:r>
              <a:rPr lang="zh-CN" altLang="en-US" sz="2400" b="1" dirty="0">
                <a:latin typeface="Times New Roman" panose="02020603050405020304" pitchFamily="18" charset="0"/>
                <a:ea typeface="宋体" pitchFamily="2" charset="-122"/>
              </a:rPr>
              <a:t>智能计算机系统就是人们正在研制的新一代计算机系统。</a:t>
            </a:r>
            <a:endParaRPr lang="zh-CN" altLang="en-US" sz="2400" b="1" dirty="0">
              <a:latin typeface="Times New Roman" panose="02020603050405020304" pitchFamily="18" charset="0"/>
              <a:ea typeface="宋体" pitchFamily="2" charset="-122"/>
            </a:endParaRPr>
          </a:p>
          <a:p>
            <a:pPr algn="just">
              <a:lnSpc>
                <a:spcPct val="130000"/>
              </a:lnSpc>
              <a:spcBef>
                <a:spcPct val="30000"/>
              </a:spcBef>
              <a:buClr>
                <a:schemeClr val="accent2"/>
              </a:buClr>
              <a:buFont typeface="Wingdings" panose="05000000000000000000" pitchFamily="2" charset="2"/>
              <a:buChar char="o"/>
            </a:pPr>
            <a:r>
              <a:rPr lang="zh-CN" altLang="en-US" sz="2400" b="1" dirty="0">
                <a:latin typeface="Times New Roman" panose="02020603050405020304" pitchFamily="18" charset="0"/>
                <a:ea typeface="宋体" pitchFamily="2" charset="-122"/>
              </a:rPr>
              <a:t>  智能计算机系统从基本元件到体系结构，从处理对象到编程语言，从使用方法到应用范围，同当前的诺依曼型计算机相比，都有质的飞跃和提高，它将全面支持智能应用开发，且自身就具有智能。 </a:t>
            </a:r>
            <a:endParaRPr lang="zh-CN" altLang="en-US" sz="2400" b="1" dirty="0">
              <a:latin typeface="Times New Roman" panose="02020603050405020304" pitchFamily="18" charset="0"/>
              <a:ea typeface="宋体" pitchFamily="2" charset="-122"/>
            </a:endParaRPr>
          </a:p>
        </p:txBody>
      </p:sp>
      <p:sp>
        <p:nvSpPr>
          <p:cNvPr id="75780" name="Rectangle 4"/>
          <p:cNvSpPr/>
          <p:nvPr/>
        </p:nvSpPr>
        <p:spPr>
          <a:xfrm>
            <a:off x="304800" y="990600"/>
            <a:ext cx="8642350" cy="5400675"/>
          </a:xfrm>
          <a:prstGeom prst="rect">
            <a:avLst/>
          </a:prstGeom>
          <a:noFill/>
          <a:ln w="9525">
            <a:noFill/>
          </a:ln>
        </p:spPr>
        <p:txBody>
          <a:bodyPr anchor="t" anchorCtr="0"/>
          <a:lstStyle/>
          <a:p>
            <a:pPr marL="469900" indent="-469900"/>
            <a:r>
              <a:rPr lang="en-US" altLang="zh-CN" sz="2800" b="1" dirty="0">
                <a:latin typeface="Times New Roman" panose="02020603050405020304" pitchFamily="18" charset="0"/>
                <a:ea typeface="宋体" pitchFamily="2" charset="-122"/>
              </a:rPr>
              <a:t>21. </a:t>
            </a:r>
            <a:r>
              <a:rPr lang="zh-CN" altLang="en-US" sz="2800" b="1" dirty="0">
                <a:latin typeface="Times New Roman" panose="02020603050405020304" pitchFamily="18" charset="0"/>
                <a:ea typeface="宋体" pitchFamily="2" charset="-122"/>
              </a:rPr>
              <a:t>智能计算机系统</a:t>
            </a:r>
            <a:r>
              <a:rPr lang="zh-CN" altLang="en-US" sz="2800" b="1" dirty="0">
                <a:latin typeface="宋体" pitchFamily="2" charset="-122"/>
                <a:ea typeface="宋体" pitchFamily="2" charset="-122"/>
              </a:rPr>
              <a:t> </a:t>
            </a:r>
            <a:endParaRPr lang="zh-CN" altLang="en-US" sz="2800" b="1" dirty="0">
              <a:latin typeface="宋体" pitchFamily="2" charset="-122"/>
              <a:ea typeface="宋体" pitchFamily="2" charset="-122"/>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灯片编号占位符 1"/>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76802" name="Rectangle 2"/>
          <p:cNvSpPr/>
          <p:nvPr/>
        </p:nvSpPr>
        <p:spPr>
          <a:xfrm>
            <a:off x="0" y="0"/>
            <a:ext cx="9144000" cy="765175"/>
          </a:xfrm>
          <a:prstGeom prst="rect">
            <a:avLst/>
          </a:prstGeom>
          <a:solidFill>
            <a:srgbClr val="A50021"/>
          </a:solidFill>
          <a:ln w="9525">
            <a:noFill/>
          </a:ln>
        </p:spPr>
        <p:txBody>
          <a:bodyPr anchor="b" anchorCtr="0"/>
          <a:lstStyle/>
          <a:p>
            <a:pPr indent="176530"/>
            <a:r>
              <a:rPr lang="en-US" altLang="zh-CN" sz="3600" dirty="0">
                <a:solidFill>
                  <a:schemeClr val="bg1"/>
                </a:solidFill>
                <a:latin typeface="Times New Roman" panose="02020603050405020304" pitchFamily="18" charset="0"/>
                <a:ea typeface="黑体" panose="02010609060101010101" pitchFamily="49" charset="-122"/>
              </a:rPr>
              <a:t>1.4  </a:t>
            </a:r>
            <a:r>
              <a:rPr lang="zh-CN" altLang="en-US" sz="3600" dirty="0">
                <a:solidFill>
                  <a:schemeClr val="bg1"/>
                </a:solidFill>
                <a:latin typeface="Times New Roman" panose="02020603050405020304" pitchFamily="18" charset="0"/>
                <a:ea typeface="黑体" panose="02010609060101010101" pitchFamily="49" charset="-122"/>
              </a:rPr>
              <a:t>人工智能的主要研究领域</a:t>
            </a:r>
            <a:endParaRPr lang="zh-CN" altLang="en-US" sz="3600" dirty="0">
              <a:solidFill>
                <a:schemeClr val="bg1"/>
              </a:solidFill>
              <a:latin typeface="Times New Roman" panose="02020603050405020304" pitchFamily="18" charset="0"/>
              <a:ea typeface="黑体" panose="02010609060101010101" pitchFamily="49" charset="-122"/>
            </a:endParaRPr>
          </a:p>
        </p:txBody>
      </p:sp>
      <p:sp>
        <p:nvSpPr>
          <p:cNvPr id="76803" name="Rectangle 3"/>
          <p:cNvSpPr/>
          <p:nvPr/>
        </p:nvSpPr>
        <p:spPr>
          <a:xfrm>
            <a:off x="381000" y="1665288"/>
            <a:ext cx="8382000" cy="3832225"/>
          </a:xfrm>
          <a:prstGeom prst="rect">
            <a:avLst/>
          </a:prstGeom>
          <a:gradFill rotWithShape="0">
            <a:gsLst>
              <a:gs pos="0">
                <a:srgbClr val="CCFFCC"/>
              </a:gs>
              <a:gs pos="100000">
                <a:srgbClr val="FFFFFF"/>
              </a:gs>
            </a:gsLst>
            <a:path path="rect">
              <a:fillToRect t="100000" r="100000"/>
            </a:path>
            <a:tileRect/>
          </a:gradFill>
          <a:ln w="9525" cap="flat" cmpd="sng">
            <a:solidFill>
              <a:srgbClr val="808080"/>
            </a:solidFill>
            <a:prstDash val="solid"/>
            <a:miter/>
            <a:headEnd type="none" w="med" len="med"/>
            <a:tailEnd type="none" w="med" len="med"/>
          </a:ln>
        </p:spPr>
        <p:txBody>
          <a:bodyPr anchor="t" anchorCtr="0">
            <a:spAutoFit/>
          </a:bodyPr>
          <a:lstStyle/>
          <a:p>
            <a:pPr algn="just">
              <a:lnSpc>
                <a:spcPct val="130000"/>
              </a:lnSpc>
              <a:spcBef>
                <a:spcPct val="30000"/>
              </a:spcBef>
              <a:buClr>
                <a:schemeClr val="accent2"/>
              </a:buClr>
              <a:buFont typeface="Wingdings" panose="05000000000000000000" pitchFamily="2" charset="2"/>
              <a:buChar char="o"/>
            </a:pPr>
            <a:r>
              <a:rPr lang="en-US" altLang="zh-CN" sz="2600" b="1" dirty="0">
                <a:latin typeface="Times New Roman" panose="02020603050405020304" pitchFamily="18" charset="0"/>
                <a:ea typeface="宋体" pitchFamily="2" charset="-122"/>
              </a:rPr>
              <a:t>  </a:t>
            </a:r>
            <a:r>
              <a:rPr lang="zh-CN" altLang="en-US" sz="2600" b="1" dirty="0">
                <a:latin typeface="Times New Roman" panose="02020603050405020304" pitchFamily="18" charset="0"/>
                <a:ea typeface="宋体" pitchFamily="2" charset="-122"/>
              </a:rPr>
              <a:t>智能通信就是把人工智能技术引入通信领域，建立智能通信系统。</a:t>
            </a:r>
            <a:endParaRPr lang="zh-CN" altLang="en-US" sz="2600" b="1" dirty="0">
              <a:latin typeface="Times New Roman" panose="02020603050405020304" pitchFamily="18" charset="0"/>
              <a:ea typeface="宋体" pitchFamily="2" charset="-122"/>
            </a:endParaRPr>
          </a:p>
          <a:p>
            <a:pPr algn="just">
              <a:lnSpc>
                <a:spcPct val="130000"/>
              </a:lnSpc>
              <a:spcBef>
                <a:spcPct val="30000"/>
              </a:spcBef>
              <a:buClr>
                <a:schemeClr val="accent2"/>
              </a:buClr>
              <a:buFont typeface="Wingdings" panose="05000000000000000000" pitchFamily="2" charset="2"/>
              <a:buChar char="o"/>
            </a:pPr>
            <a:r>
              <a:rPr lang="zh-CN" altLang="en-US" sz="2600" b="1" dirty="0">
                <a:latin typeface="Times New Roman" panose="02020603050405020304" pitchFamily="18" charset="0"/>
                <a:ea typeface="宋体" pitchFamily="2" charset="-122"/>
              </a:rPr>
              <a:t>  智能通信就是在通信系统的各个层次和环节上实现智能化。例如在通信网的构建、网管与网控、转接、信息传输与转换等环节，都可实现智能化。这样，网络就可运行在最佳状态，具有自适应、自组织、自学习、自修复等功能。 </a:t>
            </a:r>
            <a:endParaRPr lang="zh-CN" altLang="en-US" sz="2600" b="1" dirty="0">
              <a:latin typeface="Times New Roman" panose="02020603050405020304" pitchFamily="18" charset="0"/>
              <a:ea typeface="宋体" pitchFamily="2" charset="-122"/>
            </a:endParaRPr>
          </a:p>
        </p:txBody>
      </p:sp>
      <p:sp>
        <p:nvSpPr>
          <p:cNvPr id="76804" name="Rectangle 4"/>
          <p:cNvSpPr/>
          <p:nvPr/>
        </p:nvSpPr>
        <p:spPr>
          <a:xfrm>
            <a:off x="349250" y="1076325"/>
            <a:ext cx="8642350" cy="5400675"/>
          </a:xfrm>
          <a:prstGeom prst="rect">
            <a:avLst/>
          </a:prstGeom>
          <a:noFill/>
          <a:ln w="9525">
            <a:noFill/>
          </a:ln>
        </p:spPr>
        <p:txBody>
          <a:bodyPr anchor="t" anchorCtr="0"/>
          <a:lstStyle/>
          <a:p>
            <a:pPr marL="469900" indent="-469900"/>
            <a:r>
              <a:rPr lang="en-US" altLang="zh-CN" sz="2800" b="1" dirty="0">
                <a:latin typeface="Times New Roman" panose="02020603050405020304" pitchFamily="18" charset="0"/>
                <a:ea typeface="宋体" pitchFamily="2" charset="-122"/>
              </a:rPr>
              <a:t>22. </a:t>
            </a:r>
            <a:r>
              <a:rPr lang="zh-CN" altLang="en-US" sz="2800" b="1" dirty="0">
                <a:latin typeface="Times New Roman" panose="02020603050405020304" pitchFamily="18" charset="0"/>
                <a:ea typeface="宋体" pitchFamily="2" charset="-122"/>
              </a:rPr>
              <a:t>智能通信 </a:t>
            </a:r>
            <a:endParaRPr lang="zh-CN" altLang="en-US" sz="2800" b="1" dirty="0">
              <a:latin typeface="Times New Roman" panose="02020603050405020304" pitchFamily="18" charset="0"/>
              <a:ea typeface="宋体" pitchFamily="2" charset="-122"/>
            </a:endParaRP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灯片编号占位符 1"/>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77826" name="Rectangle 2"/>
          <p:cNvSpPr/>
          <p:nvPr/>
        </p:nvSpPr>
        <p:spPr>
          <a:xfrm>
            <a:off x="0" y="0"/>
            <a:ext cx="9144000" cy="765175"/>
          </a:xfrm>
          <a:prstGeom prst="rect">
            <a:avLst/>
          </a:prstGeom>
          <a:solidFill>
            <a:srgbClr val="A50021"/>
          </a:solidFill>
          <a:ln w="9525">
            <a:noFill/>
          </a:ln>
        </p:spPr>
        <p:txBody>
          <a:bodyPr anchor="b" anchorCtr="0"/>
          <a:lstStyle/>
          <a:p>
            <a:pPr indent="176530"/>
            <a:r>
              <a:rPr lang="en-US" altLang="zh-CN" sz="3600" dirty="0">
                <a:solidFill>
                  <a:schemeClr val="bg1"/>
                </a:solidFill>
                <a:latin typeface="Times New Roman" panose="02020603050405020304" pitchFamily="18" charset="0"/>
                <a:ea typeface="黑体" panose="02010609060101010101" pitchFamily="49" charset="-122"/>
              </a:rPr>
              <a:t>1.4  </a:t>
            </a:r>
            <a:r>
              <a:rPr lang="zh-CN" altLang="en-US" sz="3600" dirty="0">
                <a:solidFill>
                  <a:schemeClr val="bg1"/>
                </a:solidFill>
                <a:latin typeface="Times New Roman" panose="02020603050405020304" pitchFamily="18" charset="0"/>
                <a:ea typeface="黑体" panose="02010609060101010101" pitchFamily="49" charset="-122"/>
              </a:rPr>
              <a:t>人工智能的主要研究领域</a:t>
            </a:r>
            <a:endParaRPr lang="zh-CN" altLang="en-US" sz="3600" dirty="0">
              <a:solidFill>
                <a:schemeClr val="bg1"/>
              </a:solidFill>
              <a:latin typeface="Times New Roman" panose="02020603050405020304" pitchFamily="18" charset="0"/>
              <a:ea typeface="黑体" panose="02010609060101010101" pitchFamily="49" charset="-122"/>
            </a:endParaRPr>
          </a:p>
        </p:txBody>
      </p:sp>
      <p:sp>
        <p:nvSpPr>
          <p:cNvPr id="77827" name="Rectangle 3"/>
          <p:cNvSpPr/>
          <p:nvPr/>
        </p:nvSpPr>
        <p:spPr>
          <a:xfrm>
            <a:off x="381000" y="1724025"/>
            <a:ext cx="8382000" cy="3832225"/>
          </a:xfrm>
          <a:prstGeom prst="rect">
            <a:avLst/>
          </a:prstGeom>
          <a:gradFill rotWithShape="0">
            <a:gsLst>
              <a:gs pos="0">
                <a:srgbClr val="CCFFCC"/>
              </a:gs>
              <a:gs pos="100000">
                <a:srgbClr val="FFFFFF"/>
              </a:gs>
            </a:gsLst>
            <a:path path="rect">
              <a:fillToRect t="100000" r="100000"/>
            </a:path>
            <a:tileRect/>
          </a:gradFill>
          <a:ln w="9525" cap="flat" cmpd="sng">
            <a:solidFill>
              <a:srgbClr val="808080"/>
            </a:solidFill>
            <a:prstDash val="solid"/>
            <a:miter/>
            <a:headEnd type="none" w="med" len="med"/>
            <a:tailEnd type="none" w="med" len="med"/>
          </a:ln>
        </p:spPr>
        <p:txBody>
          <a:bodyPr anchor="t" anchorCtr="0">
            <a:spAutoFit/>
          </a:bodyPr>
          <a:lstStyle/>
          <a:p>
            <a:pPr algn="just">
              <a:lnSpc>
                <a:spcPct val="130000"/>
              </a:lnSpc>
              <a:spcBef>
                <a:spcPct val="30000"/>
              </a:spcBef>
              <a:buClr>
                <a:schemeClr val="accent2"/>
              </a:buClr>
              <a:buFont typeface="Wingdings" panose="05000000000000000000" pitchFamily="2" charset="2"/>
              <a:buChar char="o"/>
            </a:pPr>
            <a:r>
              <a:rPr lang="en-US" altLang="zh-CN" sz="2600" b="1" dirty="0">
                <a:latin typeface="Times New Roman" panose="02020603050405020304" pitchFamily="18" charset="0"/>
                <a:ea typeface="宋体" pitchFamily="2" charset="-122"/>
              </a:rPr>
              <a:t>  </a:t>
            </a:r>
            <a:r>
              <a:rPr lang="zh-CN" altLang="en-US" sz="2600" b="1" dirty="0">
                <a:latin typeface="Times New Roman" panose="02020603050405020304" pitchFamily="18" charset="0"/>
                <a:ea typeface="宋体" pitchFamily="2" charset="-122"/>
              </a:rPr>
              <a:t>智能网络系统就是将人工智能技术引入计算机网络系统。如在网络构建、网络管理与控制、信息检索与转换、人机接口等环节，运用</a:t>
            </a:r>
            <a:r>
              <a:rPr lang="en-US" altLang="zh-CN" sz="2600" b="1" dirty="0">
                <a:latin typeface="Times New Roman" panose="02020603050405020304" pitchFamily="18" charset="0"/>
                <a:ea typeface="宋体" pitchFamily="2" charset="-122"/>
              </a:rPr>
              <a:t>AI</a:t>
            </a:r>
            <a:r>
              <a:rPr lang="zh-CN" altLang="en-US" sz="2600" b="1" dirty="0">
                <a:latin typeface="Times New Roman" panose="02020603050405020304" pitchFamily="18" charset="0"/>
                <a:ea typeface="宋体" pitchFamily="2" charset="-122"/>
              </a:rPr>
              <a:t>的技术与成果。</a:t>
            </a:r>
            <a:endParaRPr lang="zh-CN" altLang="en-US" sz="2600" b="1" dirty="0">
              <a:latin typeface="Times New Roman" panose="02020603050405020304" pitchFamily="18" charset="0"/>
              <a:ea typeface="宋体" pitchFamily="2" charset="-122"/>
            </a:endParaRPr>
          </a:p>
          <a:p>
            <a:pPr algn="just">
              <a:lnSpc>
                <a:spcPct val="130000"/>
              </a:lnSpc>
              <a:spcBef>
                <a:spcPct val="30000"/>
              </a:spcBef>
              <a:buClr>
                <a:schemeClr val="accent2"/>
              </a:buClr>
              <a:buFont typeface="Wingdings" panose="05000000000000000000" pitchFamily="2" charset="2"/>
              <a:buChar char="o"/>
            </a:pPr>
            <a:r>
              <a:rPr lang="zh-CN" altLang="en-US" sz="2600" b="1" dirty="0">
                <a:latin typeface="Times New Roman" panose="02020603050405020304" pitchFamily="18" charset="0"/>
                <a:ea typeface="宋体" pitchFamily="2" charset="-122"/>
              </a:rPr>
              <a:t>  </a:t>
            </a:r>
            <a:r>
              <a:rPr lang="en-US" altLang="zh-CN" sz="2600" b="1" dirty="0">
                <a:latin typeface="Times New Roman" panose="02020603050405020304" pitchFamily="18" charset="0"/>
                <a:ea typeface="宋体" pitchFamily="2" charset="-122"/>
              </a:rPr>
              <a:t>AI</a:t>
            </a:r>
            <a:r>
              <a:rPr lang="zh-CN" altLang="en-US" sz="2600" b="1" dirty="0">
                <a:latin typeface="Times New Roman" panose="02020603050405020304" pitchFamily="18" charset="0"/>
                <a:ea typeface="宋体" pitchFamily="2" charset="-122"/>
              </a:rPr>
              <a:t>的专家系统、模糊技术和神经网络技术可用于网络的连接接纳控制、业务量管制、业务量预测、资源动态分配、业务流量控制、动态路由选择、动态缓冲资源调度等许多方面。 </a:t>
            </a:r>
            <a:endParaRPr lang="zh-CN" altLang="en-US" sz="2600" b="1" dirty="0">
              <a:latin typeface="Times New Roman" panose="02020603050405020304" pitchFamily="18" charset="0"/>
              <a:ea typeface="宋体" pitchFamily="2" charset="-122"/>
            </a:endParaRPr>
          </a:p>
        </p:txBody>
      </p:sp>
      <p:sp>
        <p:nvSpPr>
          <p:cNvPr id="77828" name="Rectangle 4"/>
          <p:cNvSpPr/>
          <p:nvPr/>
        </p:nvSpPr>
        <p:spPr>
          <a:xfrm>
            <a:off x="349250" y="1076325"/>
            <a:ext cx="8642350" cy="5400675"/>
          </a:xfrm>
          <a:prstGeom prst="rect">
            <a:avLst/>
          </a:prstGeom>
          <a:noFill/>
          <a:ln w="9525">
            <a:noFill/>
          </a:ln>
        </p:spPr>
        <p:txBody>
          <a:bodyPr anchor="t" anchorCtr="0"/>
          <a:lstStyle/>
          <a:p>
            <a:pPr marL="469900" indent="-469900"/>
            <a:r>
              <a:rPr lang="en-US" altLang="zh-CN" sz="2800" b="1" dirty="0">
                <a:latin typeface="Times New Roman" panose="02020603050405020304" pitchFamily="18" charset="0"/>
                <a:ea typeface="宋体" pitchFamily="2" charset="-122"/>
              </a:rPr>
              <a:t>23. </a:t>
            </a:r>
            <a:r>
              <a:rPr lang="zh-CN" altLang="en-US" sz="2800" b="1" dirty="0">
                <a:latin typeface="Times New Roman" panose="02020603050405020304" pitchFamily="18" charset="0"/>
                <a:ea typeface="宋体" pitchFamily="2" charset="-122"/>
              </a:rPr>
              <a:t>智能网络系统</a:t>
            </a:r>
            <a:r>
              <a:rPr lang="zh-CN" altLang="en-US" sz="2800" b="1" dirty="0">
                <a:latin typeface="宋体" pitchFamily="2" charset="-122"/>
                <a:ea typeface="宋体" pitchFamily="2" charset="-122"/>
              </a:rPr>
              <a:t> </a:t>
            </a:r>
            <a:endParaRPr lang="zh-CN" altLang="en-US" sz="2800" b="1" dirty="0">
              <a:latin typeface="宋体" pitchFamily="2" charset="-122"/>
              <a:ea typeface="宋体" pitchFamily="2" charset="-122"/>
            </a:endParaRP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灯片编号占位符 1"/>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78850" name="Rectangle 4"/>
          <p:cNvSpPr/>
          <p:nvPr/>
        </p:nvSpPr>
        <p:spPr>
          <a:xfrm>
            <a:off x="0" y="0"/>
            <a:ext cx="9144000" cy="765175"/>
          </a:xfrm>
          <a:prstGeom prst="rect">
            <a:avLst/>
          </a:prstGeom>
          <a:solidFill>
            <a:srgbClr val="A50021"/>
          </a:solidFill>
          <a:ln w="9525">
            <a:noFill/>
          </a:ln>
        </p:spPr>
        <p:txBody>
          <a:bodyPr anchor="b" anchorCtr="0"/>
          <a:lstStyle/>
          <a:p>
            <a:pPr indent="176530"/>
            <a:r>
              <a:rPr lang="en-US" altLang="zh-CN" sz="3600" dirty="0">
                <a:solidFill>
                  <a:schemeClr val="bg1"/>
                </a:solidFill>
                <a:latin typeface="Times New Roman" panose="02020603050405020304" pitchFamily="18" charset="0"/>
                <a:ea typeface="黑体" panose="02010609060101010101" pitchFamily="49" charset="-122"/>
              </a:rPr>
              <a:t>1.4  </a:t>
            </a:r>
            <a:r>
              <a:rPr lang="zh-CN" altLang="en-US" sz="3600" dirty="0">
                <a:solidFill>
                  <a:schemeClr val="bg1"/>
                </a:solidFill>
                <a:latin typeface="Times New Roman" panose="02020603050405020304" pitchFamily="18" charset="0"/>
                <a:ea typeface="黑体" panose="02010609060101010101" pitchFamily="49" charset="-122"/>
              </a:rPr>
              <a:t>人工智能的主要研究领域</a:t>
            </a:r>
            <a:endParaRPr lang="zh-CN" altLang="en-US" sz="3600" dirty="0">
              <a:solidFill>
                <a:schemeClr val="bg1"/>
              </a:solidFill>
              <a:latin typeface="Times New Roman" panose="02020603050405020304" pitchFamily="18" charset="0"/>
              <a:ea typeface="黑体" panose="02010609060101010101" pitchFamily="49" charset="-122"/>
            </a:endParaRPr>
          </a:p>
        </p:txBody>
      </p:sp>
      <p:sp>
        <p:nvSpPr>
          <p:cNvPr id="78851" name="Rectangle 5"/>
          <p:cNvSpPr/>
          <p:nvPr/>
        </p:nvSpPr>
        <p:spPr>
          <a:xfrm>
            <a:off x="381000" y="1724025"/>
            <a:ext cx="8382000" cy="3832225"/>
          </a:xfrm>
          <a:prstGeom prst="rect">
            <a:avLst/>
          </a:prstGeom>
          <a:gradFill rotWithShape="0">
            <a:gsLst>
              <a:gs pos="0">
                <a:srgbClr val="CCFFCC"/>
              </a:gs>
              <a:gs pos="100000">
                <a:srgbClr val="FFFFFF"/>
              </a:gs>
            </a:gsLst>
            <a:path path="rect">
              <a:fillToRect t="100000" r="100000"/>
            </a:path>
            <a:tileRect/>
          </a:gradFill>
          <a:ln w="9525" cap="flat" cmpd="sng">
            <a:solidFill>
              <a:srgbClr val="808080"/>
            </a:solidFill>
            <a:prstDash val="solid"/>
            <a:miter/>
            <a:headEnd type="none" w="med" len="med"/>
            <a:tailEnd type="none" w="med" len="med"/>
          </a:ln>
        </p:spPr>
        <p:txBody>
          <a:bodyPr anchor="t" anchorCtr="0">
            <a:spAutoFit/>
          </a:bodyPr>
          <a:lstStyle/>
          <a:p>
            <a:pPr algn="just">
              <a:lnSpc>
                <a:spcPct val="130000"/>
              </a:lnSpc>
              <a:spcBef>
                <a:spcPct val="30000"/>
              </a:spcBef>
              <a:buClr>
                <a:schemeClr val="accent2"/>
              </a:buClr>
              <a:buFont typeface="Wingdings" panose="05000000000000000000" pitchFamily="2" charset="2"/>
              <a:buChar char="o"/>
            </a:pPr>
            <a:r>
              <a:rPr lang="zh-CN" altLang="en-US" sz="2600" b="1" dirty="0">
                <a:latin typeface="Times New Roman" panose="02020603050405020304" pitchFamily="18" charset="0"/>
                <a:ea typeface="宋体" pitchFamily="2" charset="-122"/>
              </a:rPr>
              <a:t>人工生命是以计算机为研究工具，模拟自然界的生命现象，生成表现自然生命系统行为特点的仿真系统。</a:t>
            </a:r>
            <a:endParaRPr lang="zh-CN" altLang="en-US" sz="2600" b="1" dirty="0">
              <a:latin typeface="Times New Roman" panose="02020603050405020304" pitchFamily="18" charset="0"/>
              <a:ea typeface="宋体" pitchFamily="2" charset="-122"/>
            </a:endParaRPr>
          </a:p>
          <a:p>
            <a:pPr algn="just">
              <a:lnSpc>
                <a:spcPct val="130000"/>
              </a:lnSpc>
              <a:spcBef>
                <a:spcPct val="30000"/>
              </a:spcBef>
              <a:buClr>
                <a:schemeClr val="accent2"/>
              </a:buClr>
              <a:buFont typeface="Wingdings" panose="05000000000000000000" pitchFamily="2" charset="2"/>
              <a:buChar char="o"/>
            </a:pPr>
            <a:r>
              <a:rPr lang="zh-CN" altLang="en-US" sz="2600" b="1" dirty="0">
                <a:latin typeface="Times New Roman" panose="02020603050405020304" pitchFamily="18" charset="0"/>
                <a:ea typeface="宋体" pitchFamily="2" charset="-122"/>
              </a:rPr>
              <a:t>主要研究进化的模式和方式、人工仿生学、进化博弈、分子进化、免疫系统进化、学习等；具有自治性、智能性、反应性、预动性和社会性的智能主体的形式化模型、通信方式、协作策略；研究生物感悟的机器人、自治和自适应机器人、进化机器人、人工脑。 </a:t>
            </a:r>
            <a:endParaRPr lang="zh-CN" altLang="en-US" sz="2600" b="1" dirty="0">
              <a:latin typeface="Times New Roman" panose="02020603050405020304" pitchFamily="18" charset="0"/>
              <a:ea typeface="宋体" pitchFamily="2" charset="-122"/>
            </a:endParaRPr>
          </a:p>
        </p:txBody>
      </p:sp>
      <p:sp>
        <p:nvSpPr>
          <p:cNvPr id="78852" name="Rectangle 6"/>
          <p:cNvSpPr/>
          <p:nvPr/>
        </p:nvSpPr>
        <p:spPr>
          <a:xfrm>
            <a:off x="349250" y="1076325"/>
            <a:ext cx="8642350" cy="5400675"/>
          </a:xfrm>
          <a:prstGeom prst="rect">
            <a:avLst/>
          </a:prstGeom>
          <a:noFill/>
          <a:ln w="9525">
            <a:noFill/>
          </a:ln>
        </p:spPr>
        <p:txBody>
          <a:bodyPr anchor="t" anchorCtr="0"/>
          <a:lstStyle/>
          <a:p>
            <a:pPr marL="469900" indent="-469900"/>
            <a:r>
              <a:rPr lang="en-US" altLang="zh-CN" sz="2800" b="1" dirty="0">
                <a:latin typeface="Times New Roman" panose="02020603050405020304" pitchFamily="18" charset="0"/>
                <a:ea typeface="宋体" pitchFamily="2" charset="-122"/>
              </a:rPr>
              <a:t>24. </a:t>
            </a:r>
            <a:r>
              <a:rPr lang="zh-CN" altLang="en-US" sz="2800" b="1" dirty="0">
                <a:latin typeface="Times New Roman" panose="02020603050405020304" pitchFamily="18" charset="0"/>
                <a:ea typeface="宋体" pitchFamily="2" charset="-122"/>
              </a:rPr>
              <a:t>人工生命</a:t>
            </a:r>
            <a:r>
              <a:rPr lang="zh-CN" altLang="en-US" sz="2800" b="1" dirty="0">
                <a:latin typeface="宋体" pitchFamily="2" charset="-122"/>
                <a:ea typeface="宋体" pitchFamily="2" charset="-122"/>
              </a:rPr>
              <a:t> </a:t>
            </a:r>
            <a:endParaRPr lang="zh-CN" altLang="en-US" sz="2800" b="1" dirty="0">
              <a:latin typeface="宋体" pitchFamily="2" charset="-122"/>
              <a:ea typeface="宋体" pitchFamily="2" charset="-122"/>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灯片编号占位符 1"/>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79874" name="TextBox 3"/>
          <p:cNvSpPr txBox="1"/>
          <p:nvPr/>
        </p:nvSpPr>
        <p:spPr>
          <a:xfrm>
            <a:off x="685800" y="1066800"/>
            <a:ext cx="7467600" cy="2413000"/>
          </a:xfrm>
          <a:prstGeom prst="rect">
            <a:avLst/>
          </a:prstGeom>
          <a:noFill/>
          <a:ln w="9525">
            <a:noFill/>
          </a:ln>
        </p:spPr>
        <p:txBody>
          <a:bodyPr anchor="ctr" anchorCtr="0"/>
          <a:lstStyle/>
          <a:p>
            <a:pPr>
              <a:lnSpc>
                <a:spcPct val="130000"/>
              </a:lnSpc>
            </a:pPr>
            <a:r>
              <a:rPr lang="zh-CN" altLang="en-US" sz="2600" dirty="0">
                <a:solidFill>
                  <a:srgbClr val="000000"/>
                </a:solidFill>
                <a:latin typeface="微软雅黑" charset="-122"/>
                <a:ea typeface="微软雅黑" charset="-122"/>
                <a:sym typeface="微软雅黑" charset="-122"/>
              </a:rPr>
              <a:t>人工智能有哪些研究领域？列举一些与汽车相关的研究领域。</a:t>
            </a:r>
            <a:endParaRPr lang="zh-CN" altLang="en-US" sz="2600" dirty="0">
              <a:solidFill>
                <a:srgbClr val="000000"/>
              </a:solidFill>
              <a:latin typeface="微软雅黑" charset="-122"/>
              <a:ea typeface="微软雅黑" charset="-122"/>
              <a:sym typeface="微软雅黑" charset="-122"/>
            </a:endParaRPr>
          </a:p>
        </p:txBody>
      </p:sp>
      <p:sp>
        <p:nvSpPr>
          <p:cNvPr id="5" name="圆角矩形 4"/>
          <p:cNvSpPr/>
          <p:nvPr/>
        </p:nvSpPr>
        <p:spPr>
          <a:xfrm>
            <a:off x="6172200" y="6215063"/>
            <a:ext cx="1543050" cy="411163"/>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0" i="0" u="none" strike="noStrike" kern="1200" cap="none" spc="0" normalizeH="0" baseline="0" noProof="0">
                <a:ln>
                  <a:noFill/>
                </a:ln>
                <a:solidFill>
                  <a:srgbClr val="FFFFFF"/>
                </a:solidFill>
                <a:effectLst/>
                <a:uLnTx/>
                <a:uFillTx/>
                <a:latin typeface="微软雅黑" charset="-122"/>
                <a:ea typeface="微软雅黑" charset="-122"/>
                <a:cs typeface="+mn-cs"/>
                <a:sym typeface="微软雅黑" charset="-122"/>
              </a:rPr>
              <a:t>作答</a:t>
            </a:r>
            <a:endParaRPr kumimoji="0" lang="zh-CN" altLang="en-US" sz="1600" b="0" i="0" u="none" strike="noStrike" kern="1200" cap="none" spc="0" normalizeH="0" baseline="0" noProof="0">
              <a:ln>
                <a:noFill/>
              </a:ln>
              <a:solidFill>
                <a:srgbClr val="FFFFFF"/>
              </a:solidFill>
              <a:effectLst/>
              <a:uLnTx/>
              <a:uFillTx/>
              <a:latin typeface="微软雅黑" charset="-122"/>
              <a:ea typeface="微软雅黑" charset="-122"/>
              <a:cs typeface="+mn-cs"/>
              <a:sym typeface="微软雅黑" charset="-122"/>
            </a:endParaRPr>
          </a:p>
        </p:txBody>
      </p:sp>
      <p:sp>
        <p:nvSpPr>
          <p:cNvPr id="11" name="矩形 10"/>
          <p:cNvSpPr/>
          <p:nvPr/>
        </p:nvSpPr>
        <p:spPr>
          <a:xfrm>
            <a:off x="0" y="5849938"/>
            <a:ext cx="9144000" cy="365125"/>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anchor="ctr" anchorCtr="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rgbClr val="F84F41"/>
                </a:solidFill>
                <a:effectLst/>
                <a:uLnTx/>
                <a:uFillTx/>
                <a:latin typeface="微软雅黑" charset="-122"/>
                <a:ea typeface="微软雅黑" charset="-122"/>
                <a:cs typeface="+mn-cs"/>
                <a:sym typeface="微软雅黑" charset="-122"/>
              </a:rPr>
              <a:t>正常使用主观题需</a:t>
            </a:r>
            <a:r>
              <a:rPr kumimoji="0" lang="en-US" altLang="zh-CN" sz="1200" b="0" i="0" u="none" strike="noStrike" kern="1200" cap="none" spc="0" normalizeH="0" baseline="0" noProof="0">
                <a:ln>
                  <a:noFill/>
                </a:ln>
                <a:solidFill>
                  <a:srgbClr val="F84F41"/>
                </a:solidFill>
                <a:effectLst/>
                <a:uLnTx/>
                <a:uFillTx/>
                <a:latin typeface="微软雅黑" charset="-122"/>
                <a:ea typeface="微软雅黑" charset="-122"/>
                <a:cs typeface="+mn-cs"/>
                <a:sym typeface="微软雅黑" charset="-122"/>
              </a:rPr>
              <a:t>2.0</a:t>
            </a:r>
            <a:r>
              <a:rPr kumimoji="0" lang="zh-CN" altLang="en-US" sz="1200" b="0" i="0" u="none" strike="noStrike" kern="1200" cap="none" spc="0" normalizeH="0" baseline="0" noProof="0">
                <a:ln>
                  <a:noFill/>
                </a:ln>
                <a:solidFill>
                  <a:srgbClr val="F84F41"/>
                </a:solidFill>
                <a:effectLst/>
                <a:uLnTx/>
                <a:uFillTx/>
                <a:latin typeface="微软雅黑" charset="-122"/>
                <a:ea typeface="微软雅黑" charset="-122"/>
                <a:cs typeface="+mn-cs"/>
                <a:sym typeface="微软雅黑" charset="-122"/>
              </a:rPr>
              <a:t>以上版本雨课堂</a:t>
            </a:r>
            <a:endParaRPr kumimoji="0" lang="zh-CN" altLang="en-US" sz="1200" b="0" i="0" u="none" strike="noStrike" kern="1200" cap="none" spc="0" normalizeH="0" baseline="0" noProof="0">
              <a:ln>
                <a:noFill/>
              </a:ln>
              <a:solidFill>
                <a:srgbClr val="F84F41"/>
              </a:solidFill>
              <a:effectLst/>
              <a:uLnTx/>
              <a:uFillTx/>
              <a:latin typeface="微软雅黑" charset="-122"/>
              <a:ea typeface="微软雅黑" charset="-122"/>
              <a:cs typeface="+mn-cs"/>
              <a:sym typeface="微软雅黑" charset="-122"/>
            </a:endParaRPr>
          </a:p>
        </p:txBody>
      </p:sp>
      <p:grpSp>
        <p:nvGrpSpPr>
          <p:cNvPr id="79877" name="组合 9"/>
          <p:cNvGrpSpPr/>
          <p:nvPr/>
        </p:nvGrpSpPr>
        <p:grpSpPr>
          <a:xfrm>
            <a:off x="0" y="0"/>
            <a:ext cx="9144000" cy="635000"/>
            <a:chOff x="0" y="0"/>
            <a:chExt cx="9144000" cy="635000"/>
          </a:xfrm>
        </p:grpSpPr>
        <p:sp>
          <p:nvSpPr>
            <p:cNvPr id="6" name="TitleBackground"/>
            <p:cNvSpPr/>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7" name="ColorBlock"/>
            <p:cNvSpPr/>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79880" name="TypeText"/>
            <p:cNvSpPr txBox="1"/>
            <p:nvPr/>
          </p:nvSpPr>
          <p:spPr>
            <a:xfrm>
              <a:off x="254000" y="0"/>
              <a:ext cx="1905000" cy="635000"/>
            </a:xfrm>
            <a:prstGeom prst="rect">
              <a:avLst/>
            </a:prstGeom>
            <a:noFill/>
            <a:ln w="9525">
              <a:noFill/>
            </a:ln>
          </p:spPr>
          <p:txBody>
            <a:bodyPr wrap="none" anchor="ctr" anchorCtr="0"/>
            <a:lstStyle/>
            <a:p>
              <a:r>
                <a:rPr lang="zh-CN" altLang="en-US" sz="2600" dirty="0">
                  <a:solidFill>
                    <a:srgbClr val="000000"/>
                  </a:solidFill>
                  <a:latin typeface="微软雅黑" charset="-122"/>
                  <a:ea typeface="微软雅黑" charset="-122"/>
                  <a:sym typeface="微软雅黑" charset="-122"/>
                </a:rPr>
                <a:t>主观题</a:t>
              </a:r>
              <a:endParaRPr lang="zh-CN" altLang="en-US" sz="2600" dirty="0">
                <a:solidFill>
                  <a:srgbClr val="000000"/>
                </a:solidFill>
                <a:latin typeface="微软雅黑" charset="-122"/>
                <a:ea typeface="微软雅黑" charset="-122"/>
                <a:sym typeface="微软雅黑" charset="-122"/>
              </a:endParaRPr>
            </a:p>
          </p:txBody>
        </p:sp>
        <p:sp>
          <p:nvSpPr>
            <p:cNvPr id="79881" name="TipText"/>
            <p:cNvSpPr txBox="1"/>
            <p:nvPr/>
          </p:nvSpPr>
          <p:spPr>
            <a:xfrm>
              <a:off x="1525905" y="109220"/>
              <a:ext cx="2286000" cy="508000"/>
            </a:xfrm>
            <a:prstGeom prst="rect">
              <a:avLst/>
            </a:prstGeom>
            <a:noFill/>
            <a:ln w="9525">
              <a:noFill/>
            </a:ln>
          </p:spPr>
          <p:txBody>
            <a:bodyPr wrap="none" anchor="ctr" anchorCtr="0"/>
            <a:lstStyle/>
            <a:p>
              <a:r>
                <a:rPr lang="en-US" altLang="zh-CN" sz="2000" dirty="0">
                  <a:solidFill>
                    <a:srgbClr val="808080"/>
                  </a:solidFill>
                  <a:latin typeface="微软雅黑" charset="-122"/>
                  <a:ea typeface="微软雅黑" charset="-122"/>
                  <a:sym typeface="微软雅黑" charset="-122"/>
                </a:rPr>
                <a:t>10</a:t>
              </a:r>
              <a:r>
                <a:rPr lang="zh-CN" altLang="en-US" sz="2000" dirty="0">
                  <a:solidFill>
                    <a:srgbClr val="808080"/>
                  </a:solidFill>
                  <a:latin typeface="微软雅黑" charset="-122"/>
                  <a:ea typeface="微软雅黑" charset="-122"/>
                  <a:sym typeface="微软雅黑" charset="-122"/>
                </a:rPr>
                <a:t>分</a:t>
              </a:r>
              <a:endParaRPr lang="zh-CN" altLang="en-US" sz="2000" dirty="0">
                <a:solidFill>
                  <a:srgbClr val="808080"/>
                </a:solidFill>
                <a:latin typeface="微软雅黑" charset="-122"/>
                <a:ea typeface="微软雅黑" charset="-122"/>
                <a:sym typeface="微软雅黑" charset="-122"/>
              </a:endParaRPr>
            </a:p>
          </p:txBody>
        </p:sp>
      </p:grpSp>
      <p:pic>
        <p:nvPicPr>
          <p:cNvPr id="79882" name="图片 2"/>
          <p:cNvPicPr/>
          <p:nvPr/>
        </p:nvPicPr>
        <p:blipFill>
          <a:blip r:embed="rId1"/>
          <a:stretch>
            <a:fillRect/>
          </a:stretch>
        </p:blipFill>
        <p:spPr>
          <a:xfrm>
            <a:off x="7594600" y="63500"/>
            <a:ext cx="1422400" cy="508000"/>
          </a:xfrm>
          <a:prstGeom prst="rect">
            <a:avLst/>
          </a:prstGeom>
          <a:noFill/>
          <a:ln w="9525">
            <a:noFill/>
          </a:ln>
        </p:spPr>
      </p:pic>
    </p:spTree>
  </p:cSld>
  <p:clrMapOvr>
    <a:masterClrMapping/>
  </p:clrMapOvr>
  <p:transition>
    <p:random/>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灯片编号占位符 3"/>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80898" name="Rectangle 2"/>
          <p:cNvSpPr>
            <a:spLocks noGrp="1"/>
          </p:cNvSpPr>
          <p:nvPr>
            <p:ph type="title"/>
          </p:nvPr>
        </p:nvSpPr>
        <p:spPr/>
        <p:txBody>
          <a:bodyPr wrap="square" lIns="91440" tIns="45720" rIns="91440" bIns="45720" anchor="b" anchorCtr="0"/>
          <a:lstStyle/>
          <a:p>
            <a:pPr eaLnBrk="1" hangingPunct="1"/>
            <a:r>
              <a:rPr lang="zh-CN" altLang="en-US" sz="3600" b="0" dirty="0">
                <a:latin typeface="Times New Roman" panose="02020603050405020304" pitchFamily="18" charset="0"/>
                <a:ea typeface="黑体" panose="02010609060101010101" pitchFamily="49" charset="-122"/>
              </a:rPr>
              <a:t>第</a:t>
            </a:r>
            <a:r>
              <a:rPr lang="en-US" altLang="zh-CN" sz="3600" b="0" dirty="0">
                <a:latin typeface="Times New Roman" panose="02020603050405020304" pitchFamily="18" charset="0"/>
                <a:ea typeface="黑体" panose="02010609060101010101" pitchFamily="49" charset="-122"/>
              </a:rPr>
              <a:t>1</a:t>
            </a:r>
            <a:r>
              <a:rPr lang="zh-CN" altLang="en-US" sz="3600" b="0" dirty="0">
                <a:latin typeface="Times New Roman" panose="02020603050405020304" pitchFamily="18" charset="0"/>
                <a:ea typeface="黑体" panose="02010609060101010101" pitchFamily="49" charset="-122"/>
              </a:rPr>
              <a:t>章  绪论</a:t>
            </a:r>
            <a:endParaRPr lang="zh-CN" altLang="en-US" sz="3600" b="0" dirty="0">
              <a:latin typeface="Times New Roman" panose="02020603050405020304" pitchFamily="18" charset="0"/>
              <a:ea typeface="黑体" panose="02010609060101010101" pitchFamily="49" charset="-122"/>
            </a:endParaRPr>
          </a:p>
        </p:txBody>
      </p:sp>
      <p:sp>
        <p:nvSpPr>
          <p:cNvPr id="80899" name="Rectangle 3"/>
          <p:cNvSpPr>
            <a:spLocks noGrp="1"/>
          </p:cNvSpPr>
          <p:nvPr>
            <p:ph idx="1"/>
          </p:nvPr>
        </p:nvSpPr>
        <p:spPr>
          <a:xfrm>
            <a:off x="533400" y="908050"/>
            <a:ext cx="8359775" cy="5400675"/>
          </a:xfrm>
          <a:solidFill>
            <a:srgbClr val="FFFFFF"/>
          </a:solidFill>
          <a:ln>
            <a:solidFill>
              <a:srgbClr val="000000"/>
            </a:solidFill>
            <a:miter/>
          </a:ln>
        </p:spPr>
        <p:txBody>
          <a:bodyPr wrap="square" lIns="91440" tIns="45720" rIns="91440" bIns="45720" anchor="t" anchorCtr="0"/>
          <a:lstStyle/>
          <a:p>
            <a:pPr eaLnBrk="1" hangingPunct="1">
              <a:lnSpc>
                <a:spcPct val="160000"/>
              </a:lnSpc>
            </a:pPr>
            <a:r>
              <a:rPr lang="en-US" altLang="zh-CN" b="1" dirty="0">
                <a:latin typeface="Times New Roman" panose="02020603050405020304" pitchFamily="18" charset="0"/>
              </a:rPr>
              <a:t>1.1  </a:t>
            </a:r>
            <a:r>
              <a:rPr lang="zh-CN" altLang="en-US" b="1" dirty="0">
                <a:latin typeface="Times New Roman" panose="02020603050405020304" pitchFamily="18" charset="0"/>
              </a:rPr>
              <a:t>人工智能的基本概念 </a:t>
            </a:r>
            <a:endParaRPr lang="zh-CN" altLang="en-US" b="1" dirty="0">
              <a:latin typeface="Times New Roman" panose="02020603050405020304" pitchFamily="18" charset="0"/>
            </a:endParaRPr>
          </a:p>
          <a:p>
            <a:pPr eaLnBrk="1" hangingPunct="1">
              <a:lnSpc>
                <a:spcPct val="160000"/>
              </a:lnSpc>
            </a:pPr>
            <a:r>
              <a:rPr lang="en-US" altLang="zh-CN" b="1" dirty="0">
                <a:latin typeface="Times New Roman" panose="02020603050405020304" pitchFamily="18" charset="0"/>
              </a:rPr>
              <a:t>1.2  </a:t>
            </a:r>
            <a:r>
              <a:rPr lang="zh-CN" altLang="en-US" b="1" dirty="0">
                <a:latin typeface="Times New Roman" panose="02020603050405020304" pitchFamily="18" charset="0"/>
              </a:rPr>
              <a:t>人工智能的发展简史 </a:t>
            </a:r>
            <a:endParaRPr lang="zh-CN" altLang="en-US" b="1" dirty="0">
              <a:latin typeface="Times New Roman" panose="02020603050405020304" pitchFamily="18" charset="0"/>
            </a:endParaRPr>
          </a:p>
          <a:p>
            <a:pPr eaLnBrk="1" hangingPunct="1">
              <a:lnSpc>
                <a:spcPct val="160000"/>
              </a:lnSpc>
            </a:pPr>
            <a:r>
              <a:rPr lang="en-US" altLang="zh-CN" b="1" dirty="0">
                <a:latin typeface="Times New Roman" panose="02020603050405020304" pitchFamily="18" charset="0"/>
              </a:rPr>
              <a:t>1.3  </a:t>
            </a:r>
            <a:r>
              <a:rPr lang="zh-CN" altLang="en-US" b="1" dirty="0">
                <a:latin typeface="Times New Roman" panose="02020603050405020304" pitchFamily="18" charset="0"/>
              </a:rPr>
              <a:t>人工智能研究的基本内容</a:t>
            </a:r>
            <a:endParaRPr lang="en-US" altLang="zh-CN" b="1" dirty="0">
              <a:latin typeface="Times New Roman" panose="02020603050405020304" pitchFamily="18" charset="0"/>
            </a:endParaRPr>
          </a:p>
          <a:p>
            <a:pPr eaLnBrk="1" hangingPunct="1">
              <a:lnSpc>
                <a:spcPct val="160000"/>
              </a:lnSpc>
            </a:pPr>
            <a:r>
              <a:rPr lang="en-US" altLang="zh-CN" b="1" dirty="0">
                <a:latin typeface="Times New Roman" panose="02020603050405020304" pitchFamily="18" charset="0"/>
              </a:rPr>
              <a:t>1.4  </a:t>
            </a:r>
            <a:r>
              <a:rPr lang="zh-CN" altLang="en-US" b="1" dirty="0">
                <a:latin typeface="Times New Roman" panose="02020603050405020304" pitchFamily="18" charset="0"/>
              </a:rPr>
              <a:t>人工智能的主要研究领域</a:t>
            </a:r>
            <a:endParaRPr lang="en-US" altLang="zh-CN" b="1" dirty="0">
              <a:latin typeface="Times New Roman" panose="02020603050405020304" pitchFamily="18" charset="0"/>
            </a:endParaRPr>
          </a:p>
          <a:p>
            <a:pPr eaLnBrk="1" hangingPunct="1">
              <a:lnSpc>
                <a:spcPct val="160000"/>
              </a:lnSpc>
              <a:buClr>
                <a:srgbClr val="0000FF"/>
              </a:buClr>
              <a:buSzPct val="150000"/>
              <a:buChar char="ü"/>
            </a:pPr>
            <a:r>
              <a:rPr lang="en-US" altLang="zh-CN" b="1" dirty="0">
                <a:solidFill>
                  <a:srgbClr val="0000FF"/>
                </a:solidFill>
                <a:latin typeface="Times New Roman" panose="02020603050405020304" pitchFamily="18" charset="0"/>
              </a:rPr>
              <a:t>1.5  </a:t>
            </a:r>
            <a:r>
              <a:rPr lang="zh-CN" altLang="en-US" b="1" dirty="0">
                <a:solidFill>
                  <a:srgbClr val="0000FF"/>
                </a:solidFill>
                <a:latin typeface="Times New Roman" panose="02020603050405020304" pitchFamily="18" charset="0"/>
              </a:rPr>
              <a:t>人工智能的实现途径</a:t>
            </a:r>
            <a:endParaRPr lang="en-US" altLang="zh-CN" b="1" dirty="0">
              <a:solidFill>
                <a:srgbClr val="0000FF"/>
              </a:solidFill>
              <a:latin typeface="Times New Roman" panose="02020603050405020304" pitchFamily="18" charset="0"/>
            </a:endParaRPr>
          </a:p>
          <a:p>
            <a:pPr eaLnBrk="1" hangingPunct="1">
              <a:lnSpc>
                <a:spcPct val="160000"/>
              </a:lnSpc>
            </a:pPr>
            <a:r>
              <a:rPr lang="en-US" altLang="zh-CN" b="1" dirty="0">
                <a:latin typeface="Times New Roman" panose="02020603050405020304" pitchFamily="18" charset="0"/>
              </a:rPr>
              <a:t>1.6  </a:t>
            </a:r>
            <a:r>
              <a:rPr lang="zh-CN" altLang="en-US" b="1" dirty="0">
                <a:latin typeface="Times New Roman" panose="02020603050405020304" pitchFamily="18" charset="0"/>
              </a:rPr>
              <a:t>人工智能与数学</a:t>
            </a:r>
            <a:endParaRPr lang="zh-CN" altLang="en-US" b="1" dirty="0">
              <a:latin typeface="Times New Roman" panose="02020603050405020304" pitchFamily="18" charset="0"/>
            </a:endParaRPr>
          </a:p>
          <a:p>
            <a:pPr eaLnBrk="1" hangingPunct="1">
              <a:lnSpc>
                <a:spcPct val="160000"/>
              </a:lnSpc>
              <a:buClr>
                <a:srgbClr val="0000FF"/>
              </a:buClr>
              <a:buSzPct val="150000"/>
              <a:buChar char="ü"/>
            </a:pPr>
            <a:endParaRPr lang="zh-CN" altLang="en-US" b="1" dirty="0">
              <a:solidFill>
                <a:srgbClr val="0000FF"/>
              </a:solidFill>
              <a:latin typeface="Times New Roman" panose="02020603050405020304" pitchFamily="18" charset="0"/>
            </a:endParaRPr>
          </a:p>
          <a:p>
            <a:pPr eaLnBrk="1" hangingPunct="1">
              <a:lnSpc>
                <a:spcPct val="160000"/>
              </a:lnSpc>
              <a:buClr>
                <a:srgbClr val="0000FF"/>
              </a:buClr>
              <a:buSzPct val="150000"/>
              <a:buNone/>
            </a:pPr>
            <a:endParaRPr lang="en-US" altLang="zh-CN" b="1" dirty="0">
              <a:solidFill>
                <a:srgbClr val="0000FF"/>
              </a:solidFill>
              <a:latin typeface="Times New Roman" panose="02020603050405020304" pitchFamily="18" charset="0"/>
            </a:endParaRPr>
          </a:p>
          <a:p>
            <a:pPr eaLnBrk="1" hangingPunct="1">
              <a:lnSpc>
                <a:spcPct val="160000"/>
              </a:lnSpc>
              <a:buSzPct val="150000"/>
              <a:buNone/>
            </a:pPr>
            <a:endParaRPr lang="zh-CN" altLang="en-US" b="1" dirty="0">
              <a:latin typeface="Times New Roman" panose="02020603050405020304" pitchFamily="18" charset="0"/>
            </a:endParaRP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灯片编号占位符 1"/>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81922" name="Rectangle 4"/>
          <p:cNvSpPr/>
          <p:nvPr/>
        </p:nvSpPr>
        <p:spPr>
          <a:xfrm>
            <a:off x="0" y="0"/>
            <a:ext cx="9144000" cy="765175"/>
          </a:xfrm>
          <a:prstGeom prst="rect">
            <a:avLst/>
          </a:prstGeom>
          <a:solidFill>
            <a:srgbClr val="A50021"/>
          </a:solidFill>
          <a:ln w="9525">
            <a:noFill/>
          </a:ln>
        </p:spPr>
        <p:txBody>
          <a:bodyPr anchor="b" anchorCtr="0"/>
          <a:lstStyle/>
          <a:p>
            <a:pPr indent="176530"/>
            <a:r>
              <a:rPr lang="en-US" altLang="zh-CN" sz="3600" dirty="0">
                <a:solidFill>
                  <a:schemeClr val="bg1"/>
                </a:solidFill>
                <a:latin typeface="Times New Roman" panose="02020603050405020304" pitchFamily="18" charset="0"/>
                <a:ea typeface="黑体" panose="02010609060101010101" pitchFamily="49" charset="-122"/>
              </a:rPr>
              <a:t>1.5  </a:t>
            </a:r>
            <a:r>
              <a:rPr lang="zh-CN" altLang="en-US" sz="3600" dirty="0">
                <a:solidFill>
                  <a:schemeClr val="bg1"/>
                </a:solidFill>
                <a:latin typeface="Times New Roman" panose="02020603050405020304" pitchFamily="18" charset="0"/>
                <a:ea typeface="黑体" panose="02010609060101010101" pitchFamily="49" charset="-122"/>
              </a:rPr>
              <a:t>人工智能的实现途径</a:t>
            </a:r>
            <a:endParaRPr lang="zh-CN" altLang="en-US" sz="3600" dirty="0">
              <a:solidFill>
                <a:schemeClr val="bg1"/>
              </a:solidFill>
              <a:latin typeface="Times New Roman" panose="02020603050405020304" pitchFamily="18" charset="0"/>
              <a:ea typeface="黑体" panose="02010609060101010101" pitchFamily="49" charset="-122"/>
            </a:endParaRPr>
          </a:p>
        </p:txBody>
      </p:sp>
      <p:sp>
        <p:nvSpPr>
          <p:cNvPr id="81923" name="Rectangle 5"/>
          <p:cNvSpPr/>
          <p:nvPr/>
        </p:nvSpPr>
        <p:spPr>
          <a:xfrm>
            <a:off x="347663" y="2438400"/>
            <a:ext cx="8382000" cy="2292350"/>
          </a:xfrm>
          <a:prstGeom prst="rect">
            <a:avLst/>
          </a:prstGeom>
          <a:gradFill rotWithShape="0">
            <a:gsLst>
              <a:gs pos="0">
                <a:srgbClr val="CCFFCC"/>
              </a:gs>
              <a:gs pos="100000">
                <a:srgbClr val="FFFFFF"/>
              </a:gs>
            </a:gsLst>
            <a:path path="rect">
              <a:fillToRect t="100000" r="100000"/>
            </a:path>
            <a:tileRect/>
          </a:gradFill>
          <a:ln w="9525" cap="flat" cmpd="sng">
            <a:solidFill>
              <a:srgbClr val="808080"/>
            </a:solidFill>
            <a:prstDash val="solid"/>
            <a:miter/>
            <a:headEnd type="none" w="med" len="med"/>
            <a:tailEnd type="none" w="med" len="med"/>
          </a:ln>
        </p:spPr>
        <p:txBody>
          <a:bodyPr anchor="t" anchorCtr="0">
            <a:spAutoFit/>
          </a:bodyPr>
          <a:lstStyle/>
          <a:p>
            <a:pPr algn="just">
              <a:lnSpc>
                <a:spcPct val="130000"/>
              </a:lnSpc>
              <a:spcBef>
                <a:spcPct val="30000"/>
              </a:spcBef>
              <a:buClr>
                <a:schemeClr val="accent2"/>
              </a:buClr>
              <a:buFont typeface="Wingdings" panose="05000000000000000000" pitchFamily="2" charset="2"/>
              <a:buChar char="o"/>
            </a:pPr>
            <a:r>
              <a:rPr lang="zh-CN" altLang="en-US" sz="2600" b="1" dirty="0">
                <a:latin typeface="Times New Roman" panose="02020603050405020304" pitchFamily="18" charset="0"/>
                <a:ea typeface="宋体" pitchFamily="2" charset="-122"/>
              </a:rPr>
              <a:t>以符号处理为核心的方法</a:t>
            </a:r>
            <a:r>
              <a:rPr lang="en-US" altLang="zh-CN" sz="2600" b="1" dirty="0">
                <a:latin typeface="Times New Roman" panose="02020603050405020304" pitchFamily="18" charset="0"/>
                <a:ea typeface="宋体" pitchFamily="2" charset="-122"/>
              </a:rPr>
              <a:t>——</a:t>
            </a:r>
            <a:r>
              <a:rPr lang="zh-CN" altLang="en-US" sz="2600" b="1" dirty="0">
                <a:latin typeface="Times New Roman" panose="02020603050405020304" pitchFamily="18" charset="0"/>
                <a:ea typeface="宋体" pitchFamily="2" charset="-122"/>
              </a:rPr>
              <a:t>主张通过运用计算机科学的方法进行研究，实现人工智能在计算机的模拟。</a:t>
            </a:r>
            <a:endParaRPr lang="zh-CN" altLang="en-US" sz="2600" b="1" dirty="0">
              <a:latin typeface="Times New Roman" panose="02020603050405020304" pitchFamily="18" charset="0"/>
              <a:ea typeface="宋体" pitchFamily="2" charset="-122"/>
            </a:endParaRPr>
          </a:p>
          <a:p>
            <a:pPr algn="just">
              <a:lnSpc>
                <a:spcPct val="130000"/>
              </a:lnSpc>
              <a:spcBef>
                <a:spcPct val="30000"/>
              </a:spcBef>
              <a:buClr>
                <a:schemeClr val="accent2"/>
              </a:buClr>
              <a:buFont typeface="Wingdings" panose="05000000000000000000" pitchFamily="2" charset="2"/>
              <a:buChar char="o"/>
            </a:pPr>
            <a:r>
              <a:rPr lang="zh-CN" altLang="en-US" sz="2600" b="1" dirty="0">
                <a:latin typeface="Times New Roman" panose="02020603050405020304" pitchFamily="18" charset="0"/>
                <a:ea typeface="宋体" pitchFamily="2" charset="-122"/>
              </a:rPr>
              <a:t>以网络连接为主的连接机制方法</a:t>
            </a:r>
            <a:r>
              <a:rPr lang="en-US" altLang="zh-CN" sz="2600" b="1" dirty="0">
                <a:latin typeface="Times New Roman" panose="02020603050405020304" pitchFamily="18" charset="0"/>
                <a:ea typeface="宋体" pitchFamily="2" charset="-122"/>
              </a:rPr>
              <a:t>——</a:t>
            </a:r>
            <a:r>
              <a:rPr lang="zh-CN" altLang="en-US" sz="2600" b="1" dirty="0">
                <a:latin typeface="Times New Roman" panose="02020603050405020304" pitchFamily="18" charset="0"/>
                <a:ea typeface="宋体" pitchFamily="2" charset="-122"/>
              </a:rPr>
              <a:t>主张用生物学的方法进行研究，搞清楚人类智能的本质。 </a:t>
            </a:r>
            <a:endParaRPr lang="zh-CN" altLang="en-US" sz="2600" b="1" dirty="0">
              <a:latin typeface="Times New Roman" panose="02020603050405020304" pitchFamily="18" charset="0"/>
              <a:ea typeface="宋体" pitchFamily="2" charset="-122"/>
            </a:endParaRPr>
          </a:p>
        </p:txBody>
      </p:sp>
      <p:sp>
        <p:nvSpPr>
          <p:cNvPr id="81924" name="Rectangle 6"/>
          <p:cNvSpPr/>
          <p:nvPr/>
        </p:nvSpPr>
        <p:spPr>
          <a:xfrm>
            <a:off x="347663" y="1295400"/>
            <a:ext cx="8642350" cy="981075"/>
          </a:xfrm>
          <a:prstGeom prst="rect">
            <a:avLst/>
          </a:prstGeom>
          <a:noFill/>
          <a:ln w="9525">
            <a:noFill/>
          </a:ln>
        </p:spPr>
        <p:txBody>
          <a:bodyPr anchor="t" anchorCtr="0"/>
          <a:lstStyle/>
          <a:p>
            <a:pPr marL="469900" indent="-469900"/>
            <a:r>
              <a:rPr lang="zh-CN" altLang="en-US" sz="2800" b="1" dirty="0">
                <a:latin typeface="Times New Roman" panose="02020603050405020304" pitchFamily="18" charset="0"/>
                <a:ea typeface="宋体" pitchFamily="2" charset="-122"/>
              </a:rPr>
              <a:t>人工智能问世以来，存在两种传统的研究途径：</a:t>
            </a:r>
            <a:r>
              <a:rPr lang="zh-CN" altLang="en-US" sz="2800" b="1" dirty="0">
                <a:latin typeface="宋体" pitchFamily="2" charset="-122"/>
                <a:ea typeface="宋体" pitchFamily="2" charset="-122"/>
              </a:rPr>
              <a:t> </a:t>
            </a:r>
            <a:endParaRPr lang="zh-CN" altLang="en-US" sz="2800" b="1" dirty="0">
              <a:latin typeface="宋体" pitchFamily="2" charset="-122"/>
              <a:ea typeface="宋体" pitchFamily="2" charset="-122"/>
            </a:endParaRP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灯片编号占位符 1"/>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82946" name="Rectangle 4"/>
          <p:cNvSpPr/>
          <p:nvPr/>
        </p:nvSpPr>
        <p:spPr>
          <a:xfrm>
            <a:off x="0" y="0"/>
            <a:ext cx="9144000" cy="765175"/>
          </a:xfrm>
          <a:prstGeom prst="rect">
            <a:avLst/>
          </a:prstGeom>
          <a:solidFill>
            <a:srgbClr val="A50021"/>
          </a:solidFill>
          <a:ln w="9525">
            <a:noFill/>
          </a:ln>
        </p:spPr>
        <p:txBody>
          <a:bodyPr anchor="b" anchorCtr="0"/>
          <a:lstStyle/>
          <a:p>
            <a:pPr indent="176530"/>
            <a:r>
              <a:rPr lang="en-US" altLang="zh-CN" sz="3600" dirty="0">
                <a:solidFill>
                  <a:schemeClr val="bg1"/>
                </a:solidFill>
                <a:latin typeface="Times New Roman" panose="02020603050405020304" pitchFamily="18" charset="0"/>
                <a:ea typeface="黑体" panose="02010609060101010101" pitchFamily="49" charset="-122"/>
              </a:rPr>
              <a:t>1.5  </a:t>
            </a:r>
            <a:r>
              <a:rPr lang="zh-CN" altLang="en-US" sz="3600" dirty="0">
                <a:solidFill>
                  <a:schemeClr val="bg1"/>
                </a:solidFill>
                <a:latin typeface="Times New Roman" panose="02020603050405020304" pitchFamily="18" charset="0"/>
                <a:ea typeface="黑体" panose="02010609060101010101" pitchFamily="49" charset="-122"/>
              </a:rPr>
              <a:t>人工智能的实现途径</a:t>
            </a:r>
            <a:endParaRPr lang="zh-CN" altLang="en-US" sz="3600" dirty="0">
              <a:solidFill>
                <a:schemeClr val="bg1"/>
              </a:solidFill>
              <a:latin typeface="Times New Roman" panose="02020603050405020304" pitchFamily="18" charset="0"/>
              <a:ea typeface="黑体" panose="02010609060101010101" pitchFamily="49" charset="-122"/>
            </a:endParaRPr>
          </a:p>
        </p:txBody>
      </p:sp>
      <p:sp>
        <p:nvSpPr>
          <p:cNvPr id="82947" name="Rectangle 5"/>
          <p:cNvSpPr/>
          <p:nvPr/>
        </p:nvSpPr>
        <p:spPr>
          <a:xfrm>
            <a:off x="342900" y="1295400"/>
            <a:ext cx="8382000" cy="5013325"/>
          </a:xfrm>
          <a:prstGeom prst="rect">
            <a:avLst/>
          </a:prstGeom>
          <a:gradFill rotWithShape="0">
            <a:gsLst>
              <a:gs pos="0">
                <a:srgbClr val="CCFFCC"/>
              </a:gs>
              <a:gs pos="100000">
                <a:srgbClr val="FFFFFF"/>
              </a:gs>
            </a:gsLst>
            <a:path path="rect">
              <a:fillToRect t="100000" r="100000"/>
            </a:path>
            <a:tileRect/>
          </a:gradFill>
          <a:ln w="9525" cap="flat" cmpd="sng">
            <a:solidFill>
              <a:srgbClr val="808080"/>
            </a:solidFill>
            <a:prstDash val="solid"/>
            <a:miter/>
            <a:headEnd type="none" w="med" len="med"/>
            <a:tailEnd type="none" w="med" len="med"/>
          </a:ln>
        </p:spPr>
        <p:txBody>
          <a:bodyPr anchor="t" anchorCtr="0">
            <a:spAutoFit/>
          </a:bodyPr>
          <a:lstStyle/>
          <a:p>
            <a:pPr algn="just">
              <a:lnSpc>
                <a:spcPct val="130000"/>
              </a:lnSpc>
              <a:spcBef>
                <a:spcPct val="30000"/>
              </a:spcBef>
              <a:buClr>
                <a:schemeClr val="accent2"/>
              </a:buClr>
              <a:buFont typeface="Wingdings" panose="05000000000000000000" pitchFamily="2" charset="2"/>
              <a:buChar char="o"/>
            </a:pPr>
            <a:r>
              <a:rPr lang="zh-CN" altLang="en-US" sz="2600" b="1" dirty="0">
                <a:latin typeface="Times New Roman" panose="02020603050405020304" pitchFamily="18" charset="0"/>
                <a:ea typeface="宋体" pitchFamily="2" charset="-122"/>
              </a:rPr>
              <a:t>符号主义和连接主义发展时间较长，各自的支持者较多，彼此之间存在分歧和争论，已成为目前国际人工智能学界公认的两大学派。</a:t>
            </a:r>
            <a:endParaRPr lang="zh-CN" altLang="en-US" sz="2600" b="1" dirty="0">
              <a:latin typeface="Times New Roman" panose="02020603050405020304" pitchFamily="18" charset="0"/>
              <a:ea typeface="宋体" pitchFamily="2" charset="-122"/>
            </a:endParaRPr>
          </a:p>
          <a:p>
            <a:pPr algn="just">
              <a:lnSpc>
                <a:spcPct val="130000"/>
              </a:lnSpc>
              <a:spcBef>
                <a:spcPct val="30000"/>
              </a:spcBef>
              <a:buClr>
                <a:schemeClr val="accent2"/>
              </a:buClr>
              <a:buFont typeface="Wingdings" panose="05000000000000000000" pitchFamily="2" charset="2"/>
              <a:buChar char="o"/>
            </a:pPr>
            <a:r>
              <a:rPr lang="zh-CN" altLang="en-US" sz="2600" b="1" dirty="0">
                <a:latin typeface="Times New Roman" panose="02020603050405020304" pitchFamily="18" charset="0"/>
                <a:ea typeface="宋体" pitchFamily="2" charset="-122"/>
              </a:rPr>
              <a:t>新的研究途径：学习主义、行为主义、进化主义、群体主义。</a:t>
            </a:r>
            <a:endParaRPr lang="en-US" altLang="zh-CN" sz="2600" b="1" dirty="0">
              <a:latin typeface="Times New Roman" panose="02020603050405020304" pitchFamily="18" charset="0"/>
              <a:ea typeface="宋体" pitchFamily="2" charset="-122"/>
            </a:endParaRPr>
          </a:p>
          <a:p>
            <a:pPr algn="just">
              <a:lnSpc>
                <a:spcPct val="130000"/>
              </a:lnSpc>
              <a:spcBef>
                <a:spcPct val="30000"/>
              </a:spcBef>
              <a:buClr>
                <a:schemeClr val="accent2"/>
              </a:buClr>
              <a:buFont typeface="Wingdings" panose="05000000000000000000" pitchFamily="2" charset="2"/>
              <a:buChar char="o"/>
            </a:pPr>
            <a:r>
              <a:rPr lang="zh-CN" altLang="en-US" sz="2600" b="1" dirty="0">
                <a:latin typeface="Times New Roman" panose="02020603050405020304" pitchFamily="18" charset="0"/>
                <a:ea typeface="宋体" pitchFamily="2" charset="-122"/>
              </a:rPr>
              <a:t>学习主义是实现人工智能的终极途径，由于研究人类的学习机理及模拟技术非常困难，现在还看不到从根本上解决的希望，因此严格上，目前还不存在所谓的学习主义。 </a:t>
            </a:r>
            <a:endParaRPr lang="zh-CN" altLang="en-US" sz="2600" b="1" dirty="0">
              <a:latin typeface="Times New Roman" panose="02020603050405020304" pitchFamily="18" charset="0"/>
              <a:ea typeface="宋体" pitchFamily="2" charset="-122"/>
            </a:endParaRP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灯片编号占位符 1"/>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83970" name="Rectangle 2"/>
          <p:cNvSpPr/>
          <p:nvPr/>
        </p:nvSpPr>
        <p:spPr>
          <a:xfrm>
            <a:off x="0" y="0"/>
            <a:ext cx="9144000" cy="765175"/>
          </a:xfrm>
          <a:prstGeom prst="rect">
            <a:avLst/>
          </a:prstGeom>
          <a:solidFill>
            <a:srgbClr val="A50021"/>
          </a:solidFill>
          <a:ln w="9525">
            <a:noFill/>
          </a:ln>
        </p:spPr>
        <p:txBody>
          <a:bodyPr anchor="b" anchorCtr="0"/>
          <a:lstStyle/>
          <a:p>
            <a:pPr indent="176530"/>
            <a:r>
              <a:rPr lang="en-US" altLang="zh-CN" sz="3600" dirty="0">
                <a:solidFill>
                  <a:schemeClr val="bg1"/>
                </a:solidFill>
                <a:latin typeface="Times New Roman" panose="02020603050405020304" pitchFamily="18" charset="0"/>
                <a:ea typeface="黑体" panose="02010609060101010101" pitchFamily="49" charset="-122"/>
              </a:rPr>
              <a:t>1.5  </a:t>
            </a:r>
            <a:r>
              <a:rPr lang="zh-CN" altLang="en-US" sz="3600" dirty="0">
                <a:solidFill>
                  <a:schemeClr val="bg1"/>
                </a:solidFill>
                <a:latin typeface="Times New Roman" panose="02020603050405020304" pitchFamily="18" charset="0"/>
                <a:ea typeface="黑体" panose="02010609060101010101" pitchFamily="49" charset="-122"/>
              </a:rPr>
              <a:t>人工智能的实现途径</a:t>
            </a:r>
            <a:endParaRPr lang="zh-CN" altLang="en-US" sz="3600" dirty="0">
              <a:solidFill>
                <a:schemeClr val="bg1"/>
              </a:solidFill>
              <a:latin typeface="Times New Roman" panose="02020603050405020304" pitchFamily="18" charset="0"/>
              <a:ea typeface="黑体" panose="02010609060101010101" pitchFamily="49" charset="-122"/>
            </a:endParaRPr>
          </a:p>
        </p:txBody>
      </p:sp>
      <p:sp>
        <p:nvSpPr>
          <p:cNvPr id="83971" name="Rectangle 3"/>
          <p:cNvSpPr/>
          <p:nvPr/>
        </p:nvSpPr>
        <p:spPr>
          <a:xfrm>
            <a:off x="304800" y="1676400"/>
            <a:ext cx="8534400" cy="4635500"/>
          </a:xfrm>
          <a:prstGeom prst="rect">
            <a:avLst/>
          </a:prstGeom>
          <a:gradFill rotWithShape="0">
            <a:gsLst>
              <a:gs pos="0">
                <a:srgbClr val="CCFFCC"/>
              </a:gs>
              <a:gs pos="100000">
                <a:srgbClr val="FFFFFF"/>
              </a:gs>
            </a:gsLst>
            <a:path path="rect">
              <a:fillToRect t="100000" r="100000"/>
            </a:path>
            <a:tileRect/>
          </a:gradFill>
          <a:ln w="9525" cap="flat" cmpd="sng">
            <a:solidFill>
              <a:srgbClr val="808080"/>
            </a:solidFill>
            <a:prstDash val="solid"/>
            <a:miter/>
            <a:headEnd type="none" w="med" len="med"/>
            <a:tailEnd type="none" w="med" len="med"/>
          </a:ln>
        </p:spPr>
        <p:txBody>
          <a:bodyPr anchor="t" anchorCtr="0">
            <a:spAutoFit/>
          </a:bodyPr>
          <a:lstStyle/>
          <a:p>
            <a:pPr algn="just">
              <a:lnSpc>
                <a:spcPct val="130000"/>
              </a:lnSpc>
              <a:spcBef>
                <a:spcPct val="30000"/>
              </a:spcBef>
              <a:buClr>
                <a:schemeClr val="accent2"/>
              </a:buClr>
              <a:buFont typeface="Wingdings" panose="05000000000000000000" pitchFamily="2" charset="2"/>
              <a:buChar char="o"/>
            </a:pPr>
            <a:r>
              <a:rPr lang="en-US" altLang="zh-CN" sz="2400" b="1" dirty="0">
                <a:latin typeface="Times New Roman" panose="02020603050405020304" pitchFamily="18" charset="0"/>
                <a:ea typeface="宋体" pitchFamily="2" charset="-122"/>
              </a:rPr>
              <a:t>  </a:t>
            </a:r>
            <a:r>
              <a:rPr lang="zh-CN" altLang="en-US" sz="2400" b="1" dirty="0">
                <a:latin typeface="Times New Roman" panose="02020603050405020304" pitchFamily="18" charset="0"/>
                <a:ea typeface="宋体" pitchFamily="2" charset="-122"/>
              </a:rPr>
              <a:t>也称为逻辑主义，以“符号处理”为核心的实现途径。</a:t>
            </a:r>
            <a:endParaRPr lang="zh-CN" altLang="en-US" sz="2400" b="1" dirty="0">
              <a:latin typeface="Times New Roman" panose="02020603050405020304" pitchFamily="18" charset="0"/>
              <a:ea typeface="宋体" pitchFamily="2" charset="-122"/>
            </a:endParaRPr>
          </a:p>
          <a:p>
            <a:pPr algn="just">
              <a:lnSpc>
                <a:spcPct val="130000"/>
              </a:lnSpc>
              <a:spcBef>
                <a:spcPct val="30000"/>
              </a:spcBef>
              <a:buClr>
                <a:schemeClr val="accent2"/>
              </a:buClr>
              <a:buFont typeface="Wingdings" panose="05000000000000000000" pitchFamily="2" charset="2"/>
              <a:buChar char="o"/>
            </a:pPr>
            <a:r>
              <a:rPr lang="zh-CN" altLang="en-US" sz="2400" b="1" dirty="0">
                <a:latin typeface="Times New Roman" panose="02020603050405020304" pitchFamily="18" charset="0"/>
                <a:ea typeface="宋体" pitchFamily="2" charset="-122"/>
              </a:rPr>
              <a:t>  理论基础：纽维尔和西蒙提出的物理符号系统假说。认为人类研究的目标是实现机器智能，而计算机自身具有符号处理能力，这种能力本身就蕴含着演绎推理的内涵，因而可通过运行相应的程序来体现某种基于逻辑思维的智能行为，达到模拟人类智能活动的效果。 </a:t>
            </a:r>
            <a:endParaRPr lang="en-US" altLang="zh-CN" sz="2400" b="1" dirty="0">
              <a:latin typeface="Times New Roman" panose="02020603050405020304" pitchFamily="18" charset="0"/>
              <a:ea typeface="宋体" pitchFamily="2" charset="-122"/>
            </a:endParaRPr>
          </a:p>
          <a:p>
            <a:pPr algn="just">
              <a:lnSpc>
                <a:spcPct val="130000"/>
              </a:lnSpc>
              <a:spcBef>
                <a:spcPct val="30000"/>
              </a:spcBef>
              <a:buClr>
                <a:schemeClr val="accent2"/>
              </a:buClr>
              <a:buFont typeface="Wingdings" panose="05000000000000000000" pitchFamily="2" charset="2"/>
              <a:buChar char="o"/>
            </a:pPr>
            <a:r>
              <a:rPr lang="zh-CN" altLang="en-US" sz="2400" b="1" dirty="0">
                <a:latin typeface="Times New Roman" panose="02020603050405020304" pitchFamily="18" charset="0"/>
                <a:ea typeface="宋体" pitchFamily="2" charset="-122"/>
              </a:rPr>
              <a:t>是目前研究时间最长、应用领域最广、影响最大的</a:t>
            </a:r>
            <a:r>
              <a:rPr lang="en-US" altLang="zh-CN" sz="2400" b="1" dirty="0">
                <a:latin typeface="Times New Roman" panose="02020603050405020304" pitchFamily="18" charset="0"/>
                <a:ea typeface="宋体" pitchFamily="2" charset="-122"/>
              </a:rPr>
              <a:t>AI</a:t>
            </a:r>
            <a:r>
              <a:rPr lang="zh-CN" altLang="en-US" sz="2400" b="1" dirty="0">
                <a:latin typeface="Times New Roman" panose="02020603050405020304" pitchFamily="18" charset="0"/>
                <a:ea typeface="宋体" pitchFamily="2" charset="-122"/>
              </a:rPr>
              <a:t>实现途径，在许多研究领域中占据主导地位，目前人工智能的大部分研究成果都是基于这种方法实现的。</a:t>
            </a:r>
            <a:endParaRPr lang="zh-CN" altLang="en-US" sz="2400" b="1" dirty="0">
              <a:latin typeface="Times New Roman" panose="02020603050405020304" pitchFamily="18" charset="0"/>
              <a:ea typeface="宋体" pitchFamily="2" charset="-122"/>
            </a:endParaRPr>
          </a:p>
        </p:txBody>
      </p:sp>
      <p:sp>
        <p:nvSpPr>
          <p:cNvPr id="83972" name="Rectangle 4"/>
          <p:cNvSpPr/>
          <p:nvPr/>
        </p:nvSpPr>
        <p:spPr>
          <a:xfrm>
            <a:off x="304800" y="990600"/>
            <a:ext cx="8642350" cy="5400675"/>
          </a:xfrm>
          <a:prstGeom prst="rect">
            <a:avLst/>
          </a:prstGeom>
          <a:noFill/>
          <a:ln w="9525">
            <a:noFill/>
          </a:ln>
        </p:spPr>
        <p:txBody>
          <a:bodyPr anchor="t" anchorCtr="0"/>
          <a:lstStyle/>
          <a:p>
            <a:pPr marL="469900" indent="-469900"/>
            <a:r>
              <a:rPr lang="en-US" altLang="zh-CN" sz="2800" b="1" dirty="0">
                <a:latin typeface="Times New Roman" panose="02020603050405020304" pitchFamily="18" charset="0"/>
                <a:ea typeface="宋体" pitchFamily="2" charset="-122"/>
              </a:rPr>
              <a:t>1. </a:t>
            </a:r>
            <a:r>
              <a:rPr lang="zh-CN" altLang="en-US" sz="2800" b="1" dirty="0">
                <a:latin typeface="Times New Roman" panose="02020603050405020304" pitchFamily="18" charset="0"/>
                <a:ea typeface="宋体" pitchFamily="2" charset="-122"/>
              </a:rPr>
              <a:t>符号主义</a:t>
            </a:r>
            <a:r>
              <a:rPr lang="zh-CN" altLang="en-US" sz="2800" b="1" dirty="0">
                <a:latin typeface="宋体" pitchFamily="2" charset="-122"/>
                <a:ea typeface="宋体" pitchFamily="2" charset="-122"/>
              </a:rPr>
              <a:t> </a:t>
            </a:r>
            <a:endParaRPr lang="zh-CN" altLang="en-US" sz="2800" b="1" dirty="0">
              <a:latin typeface="宋体" pitchFamily="2" charset="-122"/>
              <a:ea typeface="宋体" pitchFamily="2" charset="-122"/>
            </a:endParaRPr>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灯片编号占位符 1"/>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84994" name="Rectangle 2"/>
          <p:cNvSpPr/>
          <p:nvPr/>
        </p:nvSpPr>
        <p:spPr>
          <a:xfrm>
            <a:off x="0" y="0"/>
            <a:ext cx="9144000" cy="765175"/>
          </a:xfrm>
          <a:prstGeom prst="rect">
            <a:avLst/>
          </a:prstGeom>
          <a:solidFill>
            <a:srgbClr val="A50021"/>
          </a:solidFill>
          <a:ln w="9525">
            <a:noFill/>
          </a:ln>
        </p:spPr>
        <p:txBody>
          <a:bodyPr anchor="b" anchorCtr="0"/>
          <a:lstStyle/>
          <a:p>
            <a:pPr indent="176530"/>
            <a:r>
              <a:rPr lang="en-US" altLang="zh-CN" sz="3600" dirty="0">
                <a:solidFill>
                  <a:schemeClr val="bg1"/>
                </a:solidFill>
                <a:latin typeface="Times New Roman" panose="02020603050405020304" pitchFamily="18" charset="0"/>
                <a:ea typeface="黑体" panose="02010609060101010101" pitchFamily="49" charset="-122"/>
              </a:rPr>
              <a:t>1.5  </a:t>
            </a:r>
            <a:r>
              <a:rPr lang="zh-CN" altLang="en-US" sz="3600" dirty="0">
                <a:solidFill>
                  <a:schemeClr val="bg1"/>
                </a:solidFill>
                <a:latin typeface="Times New Roman" panose="02020603050405020304" pitchFamily="18" charset="0"/>
                <a:ea typeface="黑体" panose="02010609060101010101" pitchFamily="49" charset="-122"/>
              </a:rPr>
              <a:t>人工智能的实现途径</a:t>
            </a:r>
            <a:endParaRPr lang="zh-CN" altLang="en-US" sz="3600" dirty="0">
              <a:solidFill>
                <a:schemeClr val="bg1"/>
              </a:solidFill>
              <a:latin typeface="Times New Roman" panose="02020603050405020304" pitchFamily="18" charset="0"/>
              <a:ea typeface="黑体" panose="02010609060101010101" pitchFamily="49" charset="-122"/>
            </a:endParaRPr>
          </a:p>
        </p:txBody>
      </p:sp>
      <p:sp>
        <p:nvSpPr>
          <p:cNvPr id="84995" name="Rectangle 3"/>
          <p:cNvSpPr/>
          <p:nvPr/>
        </p:nvSpPr>
        <p:spPr>
          <a:xfrm>
            <a:off x="304800" y="1676400"/>
            <a:ext cx="8534400" cy="3563938"/>
          </a:xfrm>
          <a:prstGeom prst="rect">
            <a:avLst/>
          </a:prstGeom>
          <a:gradFill rotWithShape="0">
            <a:gsLst>
              <a:gs pos="0">
                <a:srgbClr val="CCFFCC"/>
              </a:gs>
              <a:gs pos="100000">
                <a:srgbClr val="FFFFFF"/>
              </a:gs>
            </a:gsLst>
            <a:path path="rect">
              <a:fillToRect t="100000" r="100000"/>
            </a:path>
            <a:tileRect/>
          </a:gradFill>
          <a:ln w="9525" cap="flat" cmpd="sng">
            <a:solidFill>
              <a:srgbClr val="808080"/>
            </a:solidFill>
            <a:prstDash val="solid"/>
            <a:miter/>
            <a:headEnd type="none" w="med" len="med"/>
            <a:tailEnd type="none" w="med" len="med"/>
          </a:ln>
        </p:spPr>
        <p:txBody>
          <a:bodyPr anchor="t" anchorCtr="0">
            <a:spAutoFit/>
          </a:bodyPr>
          <a:lstStyle/>
          <a:p>
            <a:pPr algn="just">
              <a:lnSpc>
                <a:spcPct val="130000"/>
              </a:lnSpc>
              <a:spcBef>
                <a:spcPct val="30000"/>
              </a:spcBef>
              <a:buClr>
                <a:schemeClr val="accent2"/>
              </a:buClr>
              <a:buFont typeface="Wingdings" panose="05000000000000000000" pitchFamily="2" charset="2"/>
              <a:buChar char="o"/>
            </a:pPr>
            <a:r>
              <a:rPr lang="zh-CN" altLang="en-US" sz="2400" b="1" dirty="0">
                <a:latin typeface="Times New Roman" panose="02020603050405020304" pitchFamily="18" charset="0"/>
                <a:ea typeface="宋体" pitchFamily="2" charset="-122"/>
              </a:rPr>
              <a:t> 符号途径中的三个核心问题是：搜索、知识表示和推理。其“思维”过程是搜索知识库，以获取知识，然后根据知识进行推理，得出结论。</a:t>
            </a:r>
            <a:endParaRPr lang="zh-CN" altLang="en-US" sz="2400" b="1" dirty="0">
              <a:latin typeface="Times New Roman" panose="02020603050405020304" pitchFamily="18" charset="0"/>
              <a:ea typeface="宋体" pitchFamily="2" charset="-122"/>
            </a:endParaRPr>
          </a:p>
          <a:p>
            <a:pPr algn="just">
              <a:lnSpc>
                <a:spcPct val="130000"/>
              </a:lnSpc>
              <a:spcBef>
                <a:spcPct val="30000"/>
              </a:spcBef>
              <a:buClr>
                <a:schemeClr val="accent2"/>
              </a:buClr>
              <a:buFont typeface="Wingdings" panose="05000000000000000000" pitchFamily="2" charset="2"/>
              <a:buChar char="o"/>
            </a:pPr>
            <a:r>
              <a:rPr lang="zh-CN" altLang="en-US" sz="2400" b="1" dirty="0">
                <a:latin typeface="Times New Roman" panose="02020603050405020304" pitchFamily="18" charset="0"/>
                <a:ea typeface="宋体" pitchFamily="2" charset="-122"/>
              </a:rPr>
              <a:t>  符号主义的疑问：人类并不仅仅依靠逻辑推理来解决问题，非逻辑推理在思维过程中也起着重要作用，如人的视觉感知主要依靠形象思维。而且当知识库规模很大时，如何保证在可接受时间范围内进行搜索和管理。 </a:t>
            </a:r>
            <a:endParaRPr lang="en-US" altLang="zh-CN" sz="2400" b="1" dirty="0">
              <a:latin typeface="Times New Roman" panose="02020603050405020304" pitchFamily="18" charset="0"/>
              <a:ea typeface="宋体" pitchFamily="2" charset="-122"/>
            </a:endParaRPr>
          </a:p>
        </p:txBody>
      </p:sp>
      <p:sp>
        <p:nvSpPr>
          <p:cNvPr id="84996" name="Rectangle 4"/>
          <p:cNvSpPr/>
          <p:nvPr/>
        </p:nvSpPr>
        <p:spPr>
          <a:xfrm>
            <a:off x="304800" y="990600"/>
            <a:ext cx="8642350" cy="5400675"/>
          </a:xfrm>
          <a:prstGeom prst="rect">
            <a:avLst/>
          </a:prstGeom>
          <a:noFill/>
          <a:ln w="9525">
            <a:noFill/>
          </a:ln>
        </p:spPr>
        <p:txBody>
          <a:bodyPr anchor="t" anchorCtr="0"/>
          <a:lstStyle/>
          <a:p>
            <a:pPr marL="469900" indent="-469900"/>
            <a:r>
              <a:rPr lang="en-US" altLang="zh-CN" sz="2800" b="1" dirty="0">
                <a:latin typeface="Times New Roman" panose="02020603050405020304" pitchFamily="18" charset="0"/>
                <a:ea typeface="宋体" pitchFamily="2" charset="-122"/>
              </a:rPr>
              <a:t>1. </a:t>
            </a:r>
            <a:r>
              <a:rPr lang="zh-CN" altLang="en-US" sz="2800" b="1" dirty="0">
                <a:latin typeface="Times New Roman" panose="02020603050405020304" pitchFamily="18" charset="0"/>
                <a:ea typeface="宋体" pitchFamily="2" charset="-122"/>
              </a:rPr>
              <a:t>符号主义</a:t>
            </a:r>
            <a:r>
              <a:rPr lang="zh-CN" altLang="en-US" sz="2800" b="1" dirty="0">
                <a:latin typeface="宋体" pitchFamily="2" charset="-122"/>
                <a:ea typeface="宋体" pitchFamily="2" charset="-122"/>
              </a:rPr>
              <a:t> </a:t>
            </a:r>
            <a:endParaRPr lang="zh-CN" altLang="en-US" sz="2800" b="1" dirty="0">
              <a:latin typeface="宋体" pitchFamily="2" charset="-122"/>
              <a:ea typeface="宋体" pitchFamily="2" charset="-122"/>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灯片编号占位符 3"/>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15362" name="Rectangle 2"/>
          <p:cNvSpPr>
            <a:spLocks noGrp="1"/>
          </p:cNvSpPr>
          <p:nvPr>
            <p:ph type="title"/>
          </p:nvPr>
        </p:nvSpPr>
        <p:spPr/>
        <p:txBody>
          <a:bodyPr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1.1.1  </a:t>
            </a:r>
            <a:r>
              <a:rPr lang="zh-CN" altLang="en-US" sz="3600" b="0" dirty="0">
                <a:latin typeface="Times New Roman" panose="02020603050405020304" pitchFamily="18" charset="0"/>
                <a:ea typeface="黑体" panose="02010609060101010101" pitchFamily="49" charset="-122"/>
              </a:rPr>
              <a:t>智能的概念</a:t>
            </a:r>
            <a:endParaRPr lang="zh-CN" altLang="en-US" sz="3600" b="0" dirty="0">
              <a:latin typeface="Times New Roman" panose="02020603050405020304" pitchFamily="18" charset="0"/>
              <a:ea typeface="黑体" panose="02010609060101010101" pitchFamily="49" charset="-122"/>
            </a:endParaRPr>
          </a:p>
        </p:txBody>
      </p:sp>
      <p:sp>
        <p:nvSpPr>
          <p:cNvPr id="9220" name="Rectangle 3"/>
          <p:cNvSpPr>
            <a:spLocks noGrp="1" noChangeArrowheads="1"/>
          </p:cNvSpPr>
          <p:nvPr>
            <p:ph idx="1"/>
          </p:nvPr>
        </p:nvSpPr>
        <p:spPr bwMode="auto">
          <a:xfrm>
            <a:off x="457200" y="1143000"/>
            <a:ext cx="8229600" cy="51816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190500" marR="0" lvl="0" indent="-190500" algn="just" defTabSz="914400" rtl="0" eaLnBrk="1" fontAlgn="base" latinLnBrk="0" hangingPunct="1">
              <a:lnSpc>
                <a:spcPct val="120000"/>
              </a:lnSpc>
              <a:spcBef>
                <a:spcPts val="600"/>
              </a:spcBef>
              <a:spcAft>
                <a:spcPct val="0"/>
              </a:spcAft>
              <a:buClr>
                <a:schemeClr val="accent2"/>
              </a:buClr>
              <a:buSzTx/>
              <a:buFont typeface="Wingdings" panose="05000000000000000000" pitchFamily="2" charset="2"/>
              <a:buChar char="§"/>
              <a:defRPr/>
            </a:pPr>
            <a:r>
              <a:rPr kumimoji="0" lang="zh-CN" altLang="en-US" sz="2600" b="1" i="0" u="none" strike="noStrike" kern="1200" cap="none" spc="0" normalizeH="0" baseline="0" noProof="0" dirty="0">
                <a:ln>
                  <a:noFill/>
                </a:ln>
                <a:solidFill>
                  <a:schemeClr val="tx1"/>
                </a:solidFill>
                <a:effectLst/>
                <a:uLnTx/>
                <a:uFillTx/>
                <a:latin typeface="宋体" pitchFamily="2" charset="-122"/>
                <a:ea typeface="+mn-ea"/>
                <a:cs typeface="+mn-cs"/>
              </a:rPr>
              <a:t>什么是智能？</a:t>
            </a:r>
            <a:endParaRPr kumimoji="0" lang="zh-CN" altLang="en-US" sz="2600" b="1" i="0" u="none" strike="noStrike" kern="1200" cap="none" spc="0" normalizeH="0" baseline="0" noProof="0" dirty="0">
              <a:ln>
                <a:noFill/>
              </a:ln>
              <a:solidFill>
                <a:schemeClr val="tx1"/>
              </a:solidFill>
              <a:effectLst/>
              <a:uLnTx/>
              <a:uFillTx/>
              <a:latin typeface="宋体" pitchFamily="2" charset="-122"/>
              <a:ea typeface="+mn-ea"/>
              <a:cs typeface="+mn-cs"/>
            </a:endParaRPr>
          </a:p>
          <a:p>
            <a:pPr marL="914400" marR="0" lvl="1" indent="-457200" algn="l" defTabSz="914400" rtl="0" eaLnBrk="1" fontAlgn="base" latinLnBrk="0" hangingPunct="1">
              <a:lnSpc>
                <a:spcPct val="130000"/>
              </a:lnSpc>
              <a:spcBef>
                <a:spcPct val="20000"/>
              </a:spcBef>
              <a:spcAft>
                <a:spcPct val="0"/>
              </a:spcAft>
              <a:buClr>
                <a:schemeClr val="accent2"/>
              </a:buClr>
              <a:buSzPct val="70000"/>
              <a:buFont typeface="Wingdings" panose="05000000000000000000" pitchFamily="2" charset="2"/>
              <a:buChar char="l"/>
              <a:defRPr/>
            </a:pPr>
            <a:r>
              <a:rPr kumimoji="0" lang="zh-CN" altLang="en-US" sz="2400" b="1" i="0" u="none" strike="noStrike" kern="1200" cap="none" spc="0" normalizeH="0" baseline="0" noProof="0" dirty="0">
                <a:ln>
                  <a:noFill/>
                </a:ln>
                <a:solidFill>
                  <a:schemeClr val="tx1"/>
                </a:solidFill>
                <a:effectLst/>
                <a:uLnTx/>
                <a:uFillTx/>
                <a:latin typeface="+mn-ea"/>
                <a:ea typeface="+mn-ea"/>
                <a:cs typeface="+mn-cs"/>
              </a:rPr>
              <a:t>现代汉语词典：</a:t>
            </a:r>
            <a:endParaRPr kumimoji="0" lang="en-US" altLang="zh-CN" sz="2400" b="1" i="0" u="none" strike="noStrike" kern="1200" cap="none" spc="0" normalizeH="0" baseline="0" noProof="0" dirty="0">
              <a:ln>
                <a:noFill/>
              </a:ln>
              <a:solidFill>
                <a:schemeClr val="tx1"/>
              </a:solidFill>
              <a:effectLst/>
              <a:uLnTx/>
              <a:uFillTx/>
              <a:latin typeface="+mn-ea"/>
              <a:ea typeface="+mn-ea"/>
              <a:cs typeface="+mn-cs"/>
            </a:endParaRPr>
          </a:p>
          <a:p>
            <a:pPr marL="1257300" marR="0" lvl="2" indent="-342900" algn="l" defTabSz="914400" rtl="0" eaLnBrk="1" fontAlgn="base" latinLnBrk="0" hangingPunct="1">
              <a:lnSpc>
                <a:spcPct val="130000"/>
              </a:lnSpc>
              <a:spcBef>
                <a:spcPct val="20000"/>
              </a:spcBef>
              <a:spcAft>
                <a:spcPct val="0"/>
              </a:spcAft>
              <a:buClr>
                <a:schemeClr val="accent2"/>
              </a:buClr>
              <a:buSzPct val="70000"/>
              <a:buFont typeface="Wingdings" panose="05000000000000000000" pitchFamily="2" charset="2"/>
              <a:buChar char="ü"/>
              <a:defRPr/>
            </a:pPr>
            <a:r>
              <a:rPr kumimoji="0" lang="zh-CN" altLang="en-US" sz="2400" b="1" i="0" u="none" strike="noStrike" kern="1200" cap="none" spc="0" normalizeH="0" baseline="0" noProof="0" dirty="0">
                <a:ln>
                  <a:noFill/>
                </a:ln>
                <a:solidFill>
                  <a:schemeClr val="tx1"/>
                </a:solidFill>
                <a:effectLst/>
                <a:uLnTx/>
                <a:uFillTx/>
                <a:latin typeface="+mn-ea"/>
                <a:ea typeface="+mn-ea"/>
                <a:cs typeface="+mn-cs"/>
              </a:rPr>
              <a:t>智慧和才能；或者具有人的某些智慧和才能。</a:t>
            </a:r>
            <a:endParaRPr kumimoji="0" lang="en-US" altLang="zh-CN" sz="2400" b="1" i="0" u="none" strike="noStrike" kern="1200" cap="none" spc="0" normalizeH="0" baseline="0" noProof="0" dirty="0">
              <a:ln>
                <a:noFill/>
              </a:ln>
              <a:solidFill>
                <a:schemeClr val="tx1"/>
              </a:solidFill>
              <a:effectLst/>
              <a:uLnTx/>
              <a:uFillTx/>
              <a:latin typeface="+mn-ea"/>
              <a:ea typeface="+mn-ea"/>
              <a:cs typeface="+mn-cs"/>
            </a:endParaRPr>
          </a:p>
          <a:p>
            <a:pPr marL="914400" marR="0" lvl="1" indent="-457200" algn="l" defTabSz="914400" rtl="0" eaLnBrk="1" fontAlgn="base" latinLnBrk="0" hangingPunct="1">
              <a:lnSpc>
                <a:spcPct val="130000"/>
              </a:lnSpc>
              <a:spcBef>
                <a:spcPct val="20000"/>
              </a:spcBef>
              <a:spcAft>
                <a:spcPct val="0"/>
              </a:spcAft>
              <a:buClr>
                <a:schemeClr val="accent2"/>
              </a:buClr>
              <a:buSzPct val="70000"/>
              <a:buFont typeface="Wingdings" panose="05000000000000000000" pitchFamily="2" charset="2"/>
              <a:buChar char="l"/>
              <a:defRPr/>
            </a:pPr>
            <a:r>
              <a:rPr kumimoji="0" lang="zh-CN" altLang="en-US" sz="2400" b="1" i="0" u="none" strike="noStrike" kern="1200" cap="none" spc="0" normalizeH="0" baseline="0" noProof="0" dirty="0">
                <a:ln>
                  <a:noFill/>
                </a:ln>
                <a:solidFill>
                  <a:schemeClr val="tx1"/>
                </a:solidFill>
                <a:effectLst/>
                <a:uLnTx/>
                <a:uFillTx/>
                <a:latin typeface="+mn-ea"/>
                <a:ea typeface="+mn-ea"/>
                <a:cs typeface="+mn-cs"/>
              </a:rPr>
              <a:t>牛津高阶英语词典（</a:t>
            </a:r>
            <a:r>
              <a:rPr kumimoji="0" lang="en-US" altLang="zh-CN" sz="2400" b="1" i="0" u="none" strike="noStrike" kern="1200" cap="none" spc="0" normalizeH="0" baseline="0" noProof="0" dirty="0">
                <a:ln>
                  <a:noFill/>
                </a:ln>
                <a:solidFill>
                  <a:schemeClr val="tx1"/>
                </a:solidFill>
                <a:effectLst/>
                <a:uLnTx/>
                <a:uFillTx/>
                <a:latin typeface="+mn-ea"/>
                <a:ea typeface="+mn-ea"/>
                <a:cs typeface="+mn-cs"/>
              </a:rPr>
              <a:t>OXFORD ADVANCED LEARNER</a:t>
            </a:r>
            <a:r>
              <a:rPr kumimoji="0" lang="en-US" altLang="zh-CN" sz="2400" b="1" i="0" u="none" strike="noStrike" kern="1200" cap="none" spc="0" normalizeH="0" baseline="0" noProof="0" dirty="0">
                <a:ln>
                  <a:noFill/>
                </a:ln>
                <a:solidFill>
                  <a:schemeClr val="tx1"/>
                </a:solidFill>
                <a:effectLst/>
                <a:uLnTx/>
                <a:uFillTx/>
                <a:latin typeface="+mn-ea"/>
                <a:ea typeface="+mn-ea"/>
                <a:cs typeface="+mn-cs"/>
                <a:sym typeface="Symbol" panose="05050102010706020507"/>
              </a:rPr>
              <a:t></a:t>
            </a:r>
            <a:r>
              <a:rPr kumimoji="0" lang="en-US" altLang="zh-CN" sz="2400" b="1" i="0" u="none" strike="noStrike" kern="1200" cap="none" spc="0" normalizeH="0" baseline="0" noProof="0" dirty="0">
                <a:ln>
                  <a:noFill/>
                </a:ln>
                <a:solidFill>
                  <a:schemeClr val="tx1"/>
                </a:solidFill>
                <a:effectLst/>
                <a:uLnTx/>
                <a:uFillTx/>
                <a:latin typeface="+mn-ea"/>
                <a:ea typeface="+mn-ea"/>
                <a:cs typeface="+mn-cs"/>
              </a:rPr>
              <a:t>S DICTIONARY</a:t>
            </a:r>
            <a:r>
              <a:rPr kumimoji="0" lang="zh-CN" altLang="en-US" sz="2400" b="1" i="0" u="none" strike="noStrike" kern="1200" cap="none" spc="0" normalizeH="0" baseline="0" noProof="0" dirty="0">
                <a:ln>
                  <a:noFill/>
                </a:ln>
                <a:solidFill>
                  <a:schemeClr val="tx1"/>
                </a:solidFill>
                <a:effectLst/>
                <a:uLnTx/>
                <a:uFillTx/>
                <a:latin typeface="+mn-ea"/>
                <a:ea typeface="+mn-ea"/>
                <a:cs typeface="+mn-cs"/>
              </a:rPr>
              <a:t>）：</a:t>
            </a:r>
            <a:endParaRPr kumimoji="0" lang="en-US" altLang="zh-CN" sz="2400" b="1" i="0" u="none" strike="noStrike" kern="1200" cap="none" spc="0" normalizeH="0" baseline="0" noProof="0" dirty="0">
              <a:ln>
                <a:noFill/>
              </a:ln>
              <a:solidFill>
                <a:schemeClr val="tx1"/>
              </a:solidFill>
              <a:effectLst/>
              <a:uLnTx/>
              <a:uFillTx/>
              <a:latin typeface="+mn-ea"/>
              <a:ea typeface="+mn-ea"/>
              <a:cs typeface="+mn-cs"/>
            </a:endParaRPr>
          </a:p>
          <a:p>
            <a:pPr marL="1257300" marR="0" lvl="2" indent="-342900" algn="l" defTabSz="914400" rtl="0" eaLnBrk="1" fontAlgn="base" latinLnBrk="0" hangingPunct="1">
              <a:lnSpc>
                <a:spcPct val="130000"/>
              </a:lnSpc>
              <a:spcBef>
                <a:spcPct val="20000"/>
              </a:spcBef>
              <a:spcAft>
                <a:spcPct val="0"/>
              </a:spcAft>
              <a:buClr>
                <a:schemeClr val="accent2"/>
              </a:buClr>
              <a:buSzPct val="70000"/>
              <a:buFont typeface="Wingdings" panose="05000000000000000000" pitchFamily="2" charset="2"/>
              <a:buChar char="ü"/>
              <a:defRPr/>
            </a:pPr>
            <a:r>
              <a:rPr kumimoji="0" lang="zh-CN" altLang="en-US" sz="2400" b="1" i="0" u="none" strike="noStrike" kern="1200" cap="none" spc="0" normalizeH="0" baseline="0" noProof="0" dirty="0">
                <a:ln>
                  <a:noFill/>
                </a:ln>
                <a:solidFill>
                  <a:schemeClr val="tx1"/>
                </a:solidFill>
                <a:effectLst/>
                <a:uLnTx/>
                <a:uFillTx/>
                <a:latin typeface="+mn-ea"/>
                <a:ea typeface="+mn-ea"/>
                <a:cs typeface="+mn-cs"/>
              </a:rPr>
              <a:t>以逻辑的方式学习、理解、思考事物的能力</a:t>
            </a:r>
            <a:endParaRPr kumimoji="0" lang="en-US" altLang="zh-CN" sz="2400" b="1" i="0" u="none" strike="noStrike" kern="1200" cap="none" spc="0" normalizeH="0" baseline="0" noProof="0" dirty="0">
              <a:ln>
                <a:noFill/>
              </a:ln>
              <a:solidFill>
                <a:schemeClr val="tx1"/>
              </a:solidFill>
              <a:effectLst/>
              <a:uLnTx/>
              <a:uFillTx/>
              <a:latin typeface="+mn-ea"/>
              <a:ea typeface="+mn-ea"/>
              <a:cs typeface="+mn-cs"/>
            </a:endParaRPr>
          </a:p>
          <a:p>
            <a:pPr marL="1257300" marR="0" lvl="2" indent="-342900" algn="l" defTabSz="914400" rtl="0" eaLnBrk="1" fontAlgn="base" latinLnBrk="0" hangingPunct="1">
              <a:lnSpc>
                <a:spcPct val="130000"/>
              </a:lnSpc>
              <a:spcBef>
                <a:spcPct val="20000"/>
              </a:spcBef>
              <a:spcAft>
                <a:spcPct val="0"/>
              </a:spcAft>
              <a:buClr>
                <a:schemeClr val="accent2"/>
              </a:buClr>
              <a:buSzPct val="70000"/>
              <a:buFont typeface="Wingdings" panose="05000000000000000000" pitchFamily="2" charset="2"/>
              <a:buChar char="ü"/>
              <a:defRPr/>
            </a:pPr>
            <a:r>
              <a:rPr kumimoji="0" lang="en-US" altLang="zh-CN" sz="2400" b="1" i="0" u="none" strike="noStrike" kern="1200" cap="none" spc="0" normalizeH="0" baseline="0" noProof="0" dirty="0">
                <a:ln>
                  <a:noFill/>
                </a:ln>
                <a:solidFill>
                  <a:schemeClr val="tx1"/>
                </a:solidFill>
                <a:effectLst/>
                <a:uLnTx/>
                <a:uFillTx/>
                <a:latin typeface="+mn-ea"/>
                <a:ea typeface="+mn-ea"/>
                <a:cs typeface="+mn-cs"/>
              </a:rPr>
              <a:t>The ability to learn understand and think in a logical way about</a:t>
            </a:r>
            <a:endParaRPr kumimoji="0" lang="zh-CN" altLang="en-US" sz="2400" b="1" i="0" u="none" strike="noStrike" kern="1200" cap="none" spc="0" normalizeH="0" baseline="0" noProof="0" dirty="0">
              <a:ln>
                <a:noFill/>
              </a:ln>
              <a:solidFill>
                <a:schemeClr val="tx1"/>
              </a:solidFill>
              <a:effectLst/>
              <a:uLnTx/>
              <a:uFillTx/>
              <a:latin typeface="+mn-ea"/>
              <a:ea typeface="+mn-ea"/>
              <a:cs typeface="+mn-cs"/>
            </a:endParaRP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灯片编号占位符 1"/>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86018" name="Rectangle 2"/>
          <p:cNvSpPr/>
          <p:nvPr/>
        </p:nvSpPr>
        <p:spPr>
          <a:xfrm>
            <a:off x="0" y="0"/>
            <a:ext cx="9144000" cy="765175"/>
          </a:xfrm>
          <a:prstGeom prst="rect">
            <a:avLst/>
          </a:prstGeom>
          <a:solidFill>
            <a:srgbClr val="A50021"/>
          </a:solidFill>
          <a:ln w="9525">
            <a:noFill/>
          </a:ln>
        </p:spPr>
        <p:txBody>
          <a:bodyPr anchor="b" anchorCtr="0"/>
          <a:lstStyle/>
          <a:p>
            <a:pPr indent="176530"/>
            <a:r>
              <a:rPr lang="en-US" altLang="zh-CN" sz="3600" dirty="0">
                <a:solidFill>
                  <a:schemeClr val="bg1"/>
                </a:solidFill>
                <a:latin typeface="Times New Roman" panose="02020603050405020304" pitchFamily="18" charset="0"/>
                <a:ea typeface="黑体" panose="02010609060101010101" pitchFamily="49" charset="-122"/>
              </a:rPr>
              <a:t>1.5  </a:t>
            </a:r>
            <a:r>
              <a:rPr lang="zh-CN" altLang="en-US" sz="3600" dirty="0">
                <a:solidFill>
                  <a:schemeClr val="bg1"/>
                </a:solidFill>
                <a:latin typeface="Times New Roman" panose="02020603050405020304" pitchFamily="18" charset="0"/>
                <a:ea typeface="黑体" panose="02010609060101010101" pitchFamily="49" charset="-122"/>
              </a:rPr>
              <a:t>人工智能的实现途径</a:t>
            </a:r>
            <a:endParaRPr lang="zh-CN" altLang="en-US" sz="3600" dirty="0">
              <a:solidFill>
                <a:schemeClr val="bg1"/>
              </a:solidFill>
              <a:latin typeface="Times New Roman" panose="02020603050405020304" pitchFamily="18" charset="0"/>
              <a:ea typeface="黑体" panose="02010609060101010101" pitchFamily="49" charset="-122"/>
            </a:endParaRPr>
          </a:p>
        </p:txBody>
      </p:sp>
      <p:sp>
        <p:nvSpPr>
          <p:cNvPr id="86019" name="Rectangle 3"/>
          <p:cNvSpPr/>
          <p:nvPr/>
        </p:nvSpPr>
        <p:spPr>
          <a:xfrm>
            <a:off x="304800" y="1676400"/>
            <a:ext cx="8534400" cy="4044950"/>
          </a:xfrm>
          <a:prstGeom prst="rect">
            <a:avLst/>
          </a:prstGeom>
          <a:gradFill rotWithShape="0">
            <a:gsLst>
              <a:gs pos="0">
                <a:srgbClr val="CCFFCC"/>
              </a:gs>
              <a:gs pos="100000">
                <a:srgbClr val="FFFFFF"/>
              </a:gs>
            </a:gsLst>
            <a:path path="rect">
              <a:fillToRect t="100000" r="100000"/>
            </a:path>
            <a:tileRect/>
          </a:gradFill>
          <a:ln w="9525" cap="flat" cmpd="sng">
            <a:solidFill>
              <a:srgbClr val="808080"/>
            </a:solidFill>
            <a:prstDash val="solid"/>
            <a:miter/>
            <a:headEnd type="none" w="med" len="med"/>
            <a:tailEnd type="none" w="med" len="med"/>
          </a:ln>
        </p:spPr>
        <p:txBody>
          <a:bodyPr anchor="t" anchorCtr="0">
            <a:spAutoFit/>
          </a:bodyPr>
          <a:lstStyle/>
          <a:p>
            <a:pPr algn="just">
              <a:lnSpc>
                <a:spcPct val="130000"/>
              </a:lnSpc>
              <a:spcBef>
                <a:spcPct val="30000"/>
              </a:spcBef>
              <a:buClr>
                <a:schemeClr val="accent2"/>
              </a:buClr>
              <a:buFont typeface="Wingdings" panose="05000000000000000000" pitchFamily="2" charset="2"/>
              <a:buChar char="o"/>
            </a:pPr>
            <a:r>
              <a:rPr lang="zh-CN" altLang="en-US" sz="2400" b="1" dirty="0">
                <a:latin typeface="Times New Roman" panose="02020603050405020304" pitchFamily="18" charset="0"/>
                <a:ea typeface="宋体" pitchFamily="2" charset="-122"/>
              </a:rPr>
              <a:t> 又称神经计算，是以结构模拟为核心的</a:t>
            </a:r>
            <a:r>
              <a:rPr lang="en-US" altLang="zh-CN" sz="2400" b="1" dirty="0">
                <a:latin typeface="Times New Roman" panose="02020603050405020304" pitchFamily="18" charset="0"/>
                <a:ea typeface="宋体" pitchFamily="2" charset="-122"/>
              </a:rPr>
              <a:t>AI</a:t>
            </a:r>
            <a:r>
              <a:rPr lang="zh-CN" altLang="en-US" sz="2400" b="1" dirty="0">
                <a:latin typeface="Times New Roman" panose="02020603050405020304" pitchFamily="18" charset="0"/>
                <a:ea typeface="宋体" pitchFamily="2" charset="-122"/>
              </a:rPr>
              <a:t>实现途径，具有仿生意义。目前的主要实现方式是人工神经网络。</a:t>
            </a:r>
            <a:endParaRPr lang="zh-CN" altLang="en-US" sz="2400" b="1" dirty="0">
              <a:latin typeface="Times New Roman" panose="02020603050405020304" pitchFamily="18" charset="0"/>
              <a:ea typeface="宋体" pitchFamily="2" charset="-122"/>
            </a:endParaRPr>
          </a:p>
          <a:p>
            <a:pPr algn="just">
              <a:lnSpc>
                <a:spcPct val="130000"/>
              </a:lnSpc>
              <a:spcBef>
                <a:spcPct val="30000"/>
              </a:spcBef>
              <a:buClr>
                <a:schemeClr val="accent2"/>
              </a:buClr>
              <a:buFont typeface="Wingdings" panose="05000000000000000000" pitchFamily="2" charset="2"/>
              <a:buChar char="o"/>
            </a:pPr>
            <a:r>
              <a:rPr lang="zh-CN" altLang="en-US" sz="2400" b="1" dirty="0">
                <a:latin typeface="Times New Roman" panose="02020603050405020304" pitchFamily="18" charset="0"/>
                <a:ea typeface="宋体" pitchFamily="2" charset="-122"/>
              </a:rPr>
              <a:t>  该方法是在人脑神经网络及其相互连接而成网络的启示下，试图通过多人工神经元间的并行协同作用来实现对人类智能的模拟。认为：大脑是人类一切智能活动的基础，因而从大脑神经元及其连接机制着手进行研究，搞清楚大脑的结构及它进行信息处理的过程及机理，可望揭示人类智能的奥秘，从而真正实现人类智慧在机器上的模拟。 </a:t>
            </a:r>
            <a:endParaRPr lang="en-US" altLang="zh-CN" sz="2400" b="1" dirty="0">
              <a:latin typeface="Times New Roman" panose="02020603050405020304" pitchFamily="18" charset="0"/>
              <a:ea typeface="宋体" pitchFamily="2" charset="-122"/>
            </a:endParaRPr>
          </a:p>
        </p:txBody>
      </p:sp>
      <p:sp>
        <p:nvSpPr>
          <p:cNvPr id="86020" name="Rectangle 4"/>
          <p:cNvSpPr/>
          <p:nvPr/>
        </p:nvSpPr>
        <p:spPr>
          <a:xfrm>
            <a:off x="304800" y="990600"/>
            <a:ext cx="8642350" cy="5400675"/>
          </a:xfrm>
          <a:prstGeom prst="rect">
            <a:avLst/>
          </a:prstGeom>
          <a:noFill/>
          <a:ln w="9525">
            <a:noFill/>
          </a:ln>
        </p:spPr>
        <p:txBody>
          <a:bodyPr anchor="t" anchorCtr="0"/>
          <a:lstStyle/>
          <a:p>
            <a:pPr marL="469900" indent="-469900"/>
            <a:r>
              <a:rPr lang="en-US" altLang="zh-CN" sz="2800" b="1" dirty="0">
                <a:latin typeface="Times New Roman" panose="02020603050405020304" pitchFamily="18" charset="0"/>
                <a:ea typeface="宋体" pitchFamily="2" charset="-122"/>
              </a:rPr>
              <a:t>2. </a:t>
            </a:r>
            <a:r>
              <a:rPr lang="zh-CN" altLang="en-US" sz="2800" b="1" dirty="0">
                <a:latin typeface="Times New Roman" panose="02020603050405020304" pitchFamily="18" charset="0"/>
                <a:ea typeface="宋体" pitchFamily="2" charset="-122"/>
              </a:rPr>
              <a:t>连接主义</a:t>
            </a:r>
            <a:r>
              <a:rPr lang="zh-CN" altLang="en-US" sz="2800" b="1" dirty="0">
                <a:latin typeface="宋体" pitchFamily="2" charset="-122"/>
                <a:ea typeface="宋体" pitchFamily="2" charset="-122"/>
              </a:rPr>
              <a:t> </a:t>
            </a:r>
            <a:endParaRPr lang="zh-CN" altLang="en-US" sz="2800" b="1" dirty="0">
              <a:latin typeface="宋体" pitchFamily="2" charset="-122"/>
              <a:ea typeface="宋体" pitchFamily="2" charset="-122"/>
            </a:endParaRP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灯片编号占位符 1"/>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87042" name="Rectangle 2"/>
          <p:cNvSpPr/>
          <p:nvPr/>
        </p:nvSpPr>
        <p:spPr>
          <a:xfrm>
            <a:off x="0" y="0"/>
            <a:ext cx="9144000" cy="765175"/>
          </a:xfrm>
          <a:prstGeom prst="rect">
            <a:avLst/>
          </a:prstGeom>
          <a:solidFill>
            <a:srgbClr val="A50021"/>
          </a:solidFill>
          <a:ln w="9525">
            <a:noFill/>
          </a:ln>
        </p:spPr>
        <p:txBody>
          <a:bodyPr anchor="b" anchorCtr="0"/>
          <a:lstStyle/>
          <a:p>
            <a:pPr indent="176530"/>
            <a:r>
              <a:rPr lang="en-US" altLang="zh-CN" sz="3600" dirty="0">
                <a:solidFill>
                  <a:schemeClr val="bg1"/>
                </a:solidFill>
                <a:latin typeface="Times New Roman" panose="02020603050405020304" pitchFamily="18" charset="0"/>
                <a:ea typeface="黑体" panose="02010609060101010101" pitchFamily="49" charset="-122"/>
              </a:rPr>
              <a:t>1.5  </a:t>
            </a:r>
            <a:r>
              <a:rPr lang="zh-CN" altLang="en-US" sz="3600" dirty="0">
                <a:solidFill>
                  <a:schemeClr val="bg1"/>
                </a:solidFill>
                <a:latin typeface="Times New Roman" panose="02020603050405020304" pitchFamily="18" charset="0"/>
                <a:ea typeface="黑体" panose="02010609060101010101" pitchFamily="49" charset="-122"/>
              </a:rPr>
              <a:t>人工智能的实现途径</a:t>
            </a:r>
            <a:endParaRPr lang="zh-CN" altLang="en-US" sz="3600" dirty="0">
              <a:solidFill>
                <a:schemeClr val="bg1"/>
              </a:solidFill>
              <a:latin typeface="Times New Roman" panose="02020603050405020304" pitchFamily="18" charset="0"/>
              <a:ea typeface="黑体" panose="02010609060101010101" pitchFamily="49" charset="-122"/>
            </a:endParaRPr>
          </a:p>
        </p:txBody>
      </p:sp>
      <p:sp>
        <p:nvSpPr>
          <p:cNvPr id="87043" name="Rectangle 3"/>
          <p:cNvSpPr/>
          <p:nvPr/>
        </p:nvSpPr>
        <p:spPr>
          <a:xfrm>
            <a:off x="457200" y="1676400"/>
            <a:ext cx="8229600" cy="3194050"/>
          </a:xfrm>
          <a:prstGeom prst="rect">
            <a:avLst/>
          </a:prstGeom>
          <a:gradFill rotWithShape="0">
            <a:gsLst>
              <a:gs pos="0">
                <a:srgbClr val="CCFFCC"/>
              </a:gs>
              <a:gs pos="100000">
                <a:srgbClr val="FFFFFF"/>
              </a:gs>
            </a:gsLst>
            <a:path path="rect">
              <a:fillToRect t="100000" r="100000"/>
            </a:path>
            <a:tileRect/>
          </a:gradFill>
          <a:ln w="9525" cap="flat" cmpd="sng">
            <a:solidFill>
              <a:srgbClr val="808080"/>
            </a:solidFill>
            <a:prstDash val="solid"/>
            <a:miter/>
            <a:headEnd type="none" w="med" len="med"/>
            <a:tailEnd type="none" w="med" len="med"/>
          </a:ln>
        </p:spPr>
        <p:txBody>
          <a:bodyPr anchor="t" anchorCtr="0">
            <a:spAutoFit/>
          </a:bodyPr>
          <a:lstStyle/>
          <a:p>
            <a:pPr algn="just">
              <a:lnSpc>
                <a:spcPct val="130000"/>
              </a:lnSpc>
              <a:spcBef>
                <a:spcPct val="30000"/>
              </a:spcBef>
              <a:buClr>
                <a:schemeClr val="accent2"/>
              </a:buClr>
              <a:buFont typeface="Wingdings" panose="05000000000000000000" pitchFamily="2" charset="2"/>
              <a:buChar char="o"/>
            </a:pPr>
            <a:r>
              <a:rPr lang="zh-CN" altLang="en-US" sz="2400" b="1" dirty="0">
                <a:latin typeface="Times New Roman" panose="02020603050405020304" pitchFamily="18" charset="0"/>
                <a:ea typeface="宋体" pitchFamily="2" charset="-122"/>
              </a:rPr>
              <a:t> 连接主义的核心问题是网络结构和学习方法。</a:t>
            </a:r>
            <a:endParaRPr lang="zh-CN" altLang="en-US" sz="2400" b="1" dirty="0">
              <a:latin typeface="Times New Roman" panose="02020603050405020304" pitchFamily="18" charset="0"/>
              <a:ea typeface="宋体" pitchFamily="2" charset="-122"/>
            </a:endParaRPr>
          </a:p>
          <a:p>
            <a:pPr algn="just">
              <a:lnSpc>
                <a:spcPct val="130000"/>
              </a:lnSpc>
              <a:spcBef>
                <a:spcPct val="30000"/>
              </a:spcBef>
              <a:buClr>
                <a:schemeClr val="accent2"/>
              </a:buClr>
              <a:buFont typeface="Wingdings" panose="05000000000000000000" pitchFamily="2" charset="2"/>
              <a:buChar char="o"/>
            </a:pPr>
            <a:r>
              <a:rPr lang="zh-CN" altLang="en-US" sz="2400" b="1" dirty="0">
                <a:latin typeface="Times New Roman" panose="02020603050405020304" pitchFamily="18" charset="0"/>
                <a:ea typeface="宋体" pitchFamily="2" charset="-122"/>
              </a:rPr>
              <a:t>  适合于模拟人类的形象思维过程；求解问题时，可以比较快地求一个近似解。</a:t>
            </a:r>
            <a:endParaRPr lang="en-US" altLang="zh-CN" sz="2400" b="1" dirty="0">
              <a:latin typeface="Times New Roman" panose="02020603050405020304" pitchFamily="18" charset="0"/>
              <a:ea typeface="宋体" pitchFamily="2" charset="-122"/>
            </a:endParaRPr>
          </a:p>
          <a:p>
            <a:pPr algn="just">
              <a:lnSpc>
                <a:spcPct val="130000"/>
              </a:lnSpc>
              <a:spcBef>
                <a:spcPct val="30000"/>
              </a:spcBef>
              <a:buClr>
                <a:schemeClr val="accent2"/>
              </a:buClr>
              <a:buFont typeface="Wingdings" panose="05000000000000000000" pitchFamily="2" charset="2"/>
              <a:buChar char="o"/>
            </a:pPr>
            <a:r>
              <a:rPr lang="zh-CN" altLang="en-US" sz="2400" b="1" dirty="0">
                <a:latin typeface="Times New Roman" panose="02020603050405020304" pitchFamily="18" charset="0"/>
                <a:ea typeface="宋体" pitchFamily="2" charset="-122"/>
              </a:rPr>
              <a:t>连接主义不适合于模拟人的逻辑思维过程，而且就目前神经网络的研究现状来看，由固定的体系结构与组成方案所构成的系统，还达不到开发多种多样知识的要求。 </a:t>
            </a:r>
            <a:endParaRPr lang="en-US" altLang="zh-CN" sz="2400" b="1" dirty="0">
              <a:latin typeface="Times New Roman" panose="02020603050405020304" pitchFamily="18" charset="0"/>
              <a:ea typeface="宋体" pitchFamily="2" charset="-122"/>
            </a:endParaRPr>
          </a:p>
        </p:txBody>
      </p:sp>
      <p:sp>
        <p:nvSpPr>
          <p:cNvPr id="87044" name="Rectangle 4"/>
          <p:cNvSpPr/>
          <p:nvPr/>
        </p:nvSpPr>
        <p:spPr>
          <a:xfrm>
            <a:off x="304800" y="990600"/>
            <a:ext cx="8642350" cy="5400675"/>
          </a:xfrm>
          <a:prstGeom prst="rect">
            <a:avLst/>
          </a:prstGeom>
          <a:noFill/>
          <a:ln w="9525">
            <a:noFill/>
          </a:ln>
        </p:spPr>
        <p:txBody>
          <a:bodyPr anchor="t" anchorCtr="0"/>
          <a:lstStyle/>
          <a:p>
            <a:pPr marL="469900" indent="-469900"/>
            <a:r>
              <a:rPr lang="en-US" altLang="zh-CN" sz="2800" b="1" dirty="0">
                <a:latin typeface="Times New Roman" panose="02020603050405020304" pitchFamily="18" charset="0"/>
                <a:ea typeface="宋体" pitchFamily="2" charset="-122"/>
              </a:rPr>
              <a:t>2. </a:t>
            </a:r>
            <a:r>
              <a:rPr lang="zh-CN" altLang="en-US" sz="2800" b="1" dirty="0">
                <a:latin typeface="Times New Roman" panose="02020603050405020304" pitchFamily="18" charset="0"/>
                <a:ea typeface="宋体" pitchFamily="2" charset="-122"/>
              </a:rPr>
              <a:t>连接主义</a:t>
            </a:r>
            <a:r>
              <a:rPr lang="zh-CN" altLang="en-US" sz="2800" b="1" dirty="0">
                <a:latin typeface="宋体" pitchFamily="2" charset="-122"/>
                <a:ea typeface="宋体" pitchFamily="2" charset="-122"/>
              </a:rPr>
              <a:t> </a:t>
            </a:r>
            <a:endParaRPr lang="zh-CN" altLang="en-US" sz="2800" b="1" dirty="0">
              <a:latin typeface="宋体" pitchFamily="2" charset="-122"/>
              <a:ea typeface="宋体" pitchFamily="2" charset="-122"/>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灯片编号占位符 1"/>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88066" name="Rectangle 2"/>
          <p:cNvSpPr/>
          <p:nvPr/>
        </p:nvSpPr>
        <p:spPr>
          <a:xfrm>
            <a:off x="0" y="0"/>
            <a:ext cx="9144000" cy="765175"/>
          </a:xfrm>
          <a:prstGeom prst="rect">
            <a:avLst/>
          </a:prstGeom>
          <a:solidFill>
            <a:srgbClr val="A50021"/>
          </a:solidFill>
          <a:ln w="9525">
            <a:noFill/>
          </a:ln>
        </p:spPr>
        <p:txBody>
          <a:bodyPr anchor="b" anchorCtr="0"/>
          <a:lstStyle/>
          <a:p>
            <a:pPr indent="176530"/>
            <a:r>
              <a:rPr lang="en-US" altLang="zh-CN" sz="3600" dirty="0">
                <a:solidFill>
                  <a:schemeClr val="bg1"/>
                </a:solidFill>
                <a:latin typeface="Times New Roman" panose="02020603050405020304" pitchFamily="18" charset="0"/>
                <a:ea typeface="黑体" panose="02010609060101010101" pitchFamily="49" charset="-122"/>
              </a:rPr>
              <a:t>1.5  </a:t>
            </a:r>
            <a:r>
              <a:rPr lang="zh-CN" altLang="en-US" sz="3600" dirty="0">
                <a:solidFill>
                  <a:schemeClr val="bg1"/>
                </a:solidFill>
                <a:latin typeface="Times New Roman" panose="02020603050405020304" pitchFamily="18" charset="0"/>
                <a:ea typeface="黑体" panose="02010609060101010101" pitchFamily="49" charset="-122"/>
              </a:rPr>
              <a:t>人工智能的实现途径</a:t>
            </a:r>
            <a:endParaRPr lang="zh-CN" altLang="en-US" sz="3600" dirty="0">
              <a:solidFill>
                <a:schemeClr val="bg1"/>
              </a:solidFill>
              <a:latin typeface="Times New Roman" panose="02020603050405020304" pitchFamily="18" charset="0"/>
              <a:ea typeface="黑体" panose="02010609060101010101" pitchFamily="49" charset="-122"/>
            </a:endParaRPr>
          </a:p>
        </p:txBody>
      </p:sp>
      <p:sp>
        <p:nvSpPr>
          <p:cNvPr id="88067" name="Rectangle 3"/>
          <p:cNvSpPr/>
          <p:nvPr/>
        </p:nvSpPr>
        <p:spPr>
          <a:xfrm>
            <a:off x="457200" y="1676400"/>
            <a:ext cx="8229600" cy="3895725"/>
          </a:xfrm>
          <a:prstGeom prst="rect">
            <a:avLst/>
          </a:prstGeom>
          <a:gradFill rotWithShape="0">
            <a:gsLst>
              <a:gs pos="0">
                <a:srgbClr val="CCFFCC"/>
              </a:gs>
              <a:gs pos="100000">
                <a:srgbClr val="FFFFFF"/>
              </a:gs>
            </a:gsLst>
            <a:path path="rect">
              <a:fillToRect t="100000" r="100000"/>
            </a:path>
            <a:tileRect/>
          </a:gradFill>
          <a:ln w="9525" cap="flat" cmpd="sng">
            <a:solidFill>
              <a:srgbClr val="808080"/>
            </a:solidFill>
            <a:prstDash val="solid"/>
            <a:miter/>
            <a:headEnd type="none" w="med" len="med"/>
            <a:tailEnd type="none" w="med" len="med"/>
          </a:ln>
        </p:spPr>
        <p:txBody>
          <a:bodyPr anchor="t" anchorCtr="0">
            <a:spAutoFit/>
          </a:bodyPr>
          <a:lstStyle/>
          <a:p>
            <a:pPr algn="just">
              <a:lnSpc>
                <a:spcPct val="130000"/>
              </a:lnSpc>
              <a:spcBef>
                <a:spcPct val="30000"/>
              </a:spcBef>
              <a:buClr>
                <a:schemeClr val="accent2"/>
              </a:buClr>
              <a:buFont typeface="Wingdings" panose="05000000000000000000" pitchFamily="2" charset="2"/>
              <a:buChar char="o"/>
            </a:pPr>
            <a:r>
              <a:rPr lang="zh-CN" altLang="en-US" sz="2400" b="1" dirty="0">
                <a:latin typeface="Times New Roman" panose="02020603050405020304" pitchFamily="18" charset="0"/>
                <a:ea typeface="宋体" pitchFamily="2" charset="-122"/>
              </a:rPr>
              <a:t> 学习是机器获取知识的根本途径，是否具备学习能力，是机器是否有智能的重要标志。</a:t>
            </a:r>
            <a:endParaRPr lang="zh-CN" altLang="en-US" sz="2400" b="1" dirty="0">
              <a:latin typeface="Times New Roman" panose="02020603050405020304" pitchFamily="18" charset="0"/>
              <a:ea typeface="宋体" pitchFamily="2" charset="-122"/>
            </a:endParaRPr>
          </a:p>
          <a:p>
            <a:pPr algn="just">
              <a:lnSpc>
                <a:spcPct val="130000"/>
              </a:lnSpc>
              <a:spcBef>
                <a:spcPct val="30000"/>
              </a:spcBef>
              <a:buClr>
                <a:schemeClr val="accent2"/>
              </a:buClr>
              <a:buFont typeface="Wingdings" panose="05000000000000000000" pitchFamily="2" charset="2"/>
              <a:buChar char="o"/>
            </a:pPr>
            <a:r>
              <a:rPr lang="zh-CN" altLang="en-US" sz="2400" b="1" dirty="0">
                <a:latin typeface="Times New Roman" panose="02020603050405020304" pitchFamily="18" charset="0"/>
                <a:ea typeface="宋体" pitchFamily="2" charset="-122"/>
              </a:rPr>
              <a:t> 学习主义是最终走向人工智能的根本途径。</a:t>
            </a:r>
            <a:endParaRPr lang="en-US" altLang="zh-CN" sz="2400" b="1" dirty="0">
              <a:latin typeface="Times New Roman" panose="02020603050405020304" pitchFamily="18" charset="0"/>
              <a:ea typeface="宋体" pitchFamily="2" charset="-122"/>
            </a:endParaRPr>
          </a:p>
          <a:p>
            <a:pPr algn="just">
              <a:lnSpc>
                <a:spcPct val="130000"/>
              </a:lnSpc>
              <a:spcBef>
                <a:spcPct val="30000"/>
              </a:spcBef>
              <a:buClr>
                <a:schemeClr val="accent2"/>
              </a:buClr>
              <a:buFont typeface="Wingdings" panose="05000000000000000000" pitchFamily="2" charset="2"/>
              <a:buChar char="o"/>
            </a:pPr>
            <a:r>
              <a:rPr lang="zh-CN" altLang="en-US" sz="2400" b="1" dirty="0">
                <a:latin typeface="Times New Roman" panose="02020603050405020304" pitchFamily="18" charset="0"/>
                <a:ea typeface="宋体" pitchFamily="2" charset="-122"/>
              </a:rPr>
              <a:t> 人们对分类学习机理、方法以及如何实现等问题的认识还处于非常初级的阶段。</a:t>
            </a:r>
            <a:endParaRPr lang="en-US" altLang="zh-CN" sz="2400" b="1" dirty="0">
              <a:latin typeface="Times New Roman" panose="02020603050405020304" pitchFamily="18" charset="0"/>
              <a:ea typeface="宋体" pitchFamily="2" charset="-122"/>
            </a:endParaRPr>
          </a:p>
          <a:p>
            <a:pPr algn="just">
              <a:lnSpc>
                <a:spcPct val="130000"/>
              </a:lnSpc>
              <a:spcBef>
                <a:spcPct val="30000"/>
              </a:spcBef>
              <a:buClr>
                <a:schemeClr val="accent2"/>
              </a:buClr>
              <a:buFont typeface="Wingdings" panose="05000000000000000000" pitchFamily="2" charset="2"/>
              <a:buChar char="o"/>
            </a:pPr>
            <a:r>
              <a:rPr lang="en-US" altLang="zh-CN" sz="2400" b="1" dirty="0">
                <a:latin typeface="Times New Roman" panose="02020603050405020304" pitchFamily="18" charset="0"/>
                <a:ea typeface="宋体" pitchFamily="2" charset="-122"/>
              </a:rPr>
              <a:t> </a:t>
            </a:r>
            <a:r>
              <a:rPr lang="zh-CN" altLang="en-US" sz="2400" b="1" dirty="0">
                <a:latin typeface="Times New Roman" panose="02020603050405020304" pitchFamily="18" charset="0"/>
                <a:ea typeface="宋体" pitchFamily="2" charset="-122"/>
              </a:rPr>
              <a:t>学习途径还需要解决很多难题，如自然语言理解等。</a:t>
            </a:r>
            <a:endParaRPr lang="en-US" altLang="zh-CN" sz="2400" b="1" dirty="0">
              <a:latin typeface="Times New Roman" panose="02020603050405020304" pitchFamily="18" charset="0"/>
              <a:ea typeface="宋体" pitchFamily="2" charset="-122"/>
            </a:endParaRPr>
          </a:p>
          <a:p>
            <a:pPr algn="just">
              <a:lnSpc>
                <a:spcPct val="130000"/>
              </a:lnSpc>
              <a:spcBef>
                <a:spcPct val="30000"/>
              </a:spcBef>
              <a:buClr>
                <a:schemeClr val="accent2"/>
              </a:buClr>
              <a:buFont typeface="Wingdings" panose="05000000000000000000" pitchFamily="2" charset="2"/>
              <a:buChar char="o"/>
            </a:pPr>
            <a:r>
              <a:rPr lang="en-US" altLang="zh-CN" sz="2400" b="1" dirty="0">
                <a:latin typeface="Times New Roman" panose="02020603050405020304" pitchFamily="18" charset="0"/>
                <a:ea typeface="宋体" pitchFamily="2" charset="-122"/>
              </a:rPr>
              <a:t> </a:t>
            </a:r>
            <a:r>
              <a:rPr lang="zh-CN" altLang="en-US" sz="2400" b="1" dirty="0">
                <a:latin typeface="Times New Roman" panose="02020603050405020304" pitchFamily="18" charset="0"/>
                <a:ea typeface="宋体" pitchFamily="2" charset="-122"/>
              </a:rPr>
              <a:t>学习问题是众多人工智能分支中的瓶颈问题和热点问题。 </a:t>
            </a:r>
            <a:endParaRPr lang="en-US" altLang="zh-CN" sz="2400" b="1" dirty="0">
              <a:latin typeface="Times New Roman" panose="02020603050405020304" pitchFamily="18" charset="0"/>
              <a:ea typeface="宋体" pitchFamily="2" charset="-122"/>
            </a:endParaRPr>
          </a:p>
        </p:txBody>
      </p:sp>
      <p:sp>
        <p:nvSpPr>
          <p:cNvPr id="88068" name="Rectangle 4"/>
          <p:cNvSpPr/>
          <p:nvPr/>
        </p:nvSpPr>
        <p:spPr>
          <a:xfrm>
            <a:off x="304800" y="990600"/>
            <a:ext cx="8642350" cy="5400675"/>
          </a:xfrm>
          <a:prstGeom prst="rect">
            <a:avLst/>
          </a:prstGeom>
          <a:noFill/>
          <a:ln w="9525">
            <a:noFill/>
          </a:ln>
        </p:spPr>
        <p:txBody>
          <a:bodyPr anchor="t" anchorCtr="0"/>
          <a:lstStyle/>
          <a:p>
            <a:pPr marL="469900" indent="-469900"/>
            <a:r>
              <a:rPr lang="en-US" altLang="zh-CN" sz="2800" b="1" dirty="0">
                <a:latin typeface="Times New Roman" panose="02020603050405020304" pitchFamily="18" charset="0"/>
                <a:ea typeface="宋体" pitchFamily="2" charset="-122"/>
              </a:rPr>
              <a:t>3. </a:t>
            </a:r>
            <a:r>
              <a:rPr lang="zh-CN" altLang="en-US" sz="2800" b="1" dirty="0">
                <a:latin typeface="Times New Roman" panose="02020603050405020304" pitchFamily="18" charset="0"/>
                <a:ea typeface="宋体" pitchFamily="2" charset="-122"/>
              </a:rPr>
              <a:t>学习主义</a:t>
            </a:r>
            <a:r>
              <a:rPr lang="zh-CN" altLang="en-US" sz="2800" b="1" dirty="0">
                <a:latin typeface="宋体" pitchFamily="2" charset="-122"/>
                <a:ea typeface="宋体" pitchFamily="2" charset="-122"/>
              </a:rPr>
              <a:t> </a:t>
            </a:r>
            <a:endParaRPr lang="zh-CN" altLang="en-US" sz="2800" b="1" dirty="0">
              <a:latin typeface="宋体" pitchFamily="2" charset="-122"/>
              <a:ea typeface="宋体" pitchFamily="2" charset="-122"/>
            </a:endParaRP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灯片编号占位符 1"/>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89090" name="Rectangle 2"/>
          <p:cNvSpPr/>
          <p:nvPr/>
        </p:nvSpPr>
        <p:spPr>
          <a:xfrm>
            <a:off x="0" y="0"/>
            <a:ext cx="9144000" cy="765175"/>
          </a:xfrm>
          <a:prstGeom prst="rect">
            <a:avLst/>
          </a:prstGeom>
          <a:solidFill>
            <a:srgbClr val="A50021"/>
          </a:solidFill>
          <a:ln w="9525">
            <a:noFill/>
          </a:ln>
        </p:spPr>
        <p:txBody>
          <a:bodyPr anchor="b" anchorCtr="0"/>
          <a:lstStyle/>
          <a:p>
            <a:pPr indent="176530"/>
            <a:r>
              <a:rPr lang="en-US" altLang="zh-CN" sz="3600" dirty="0">
                <a:solidFill>
                  <a:schemeClr val="bg1"/>
                </a:solidFill>
                <a:latin typeface="Times New Roman" panose="02020603050405020304" pitchFamily="18" charset="0"/>
                <a:ea typeface="黑体" panose="02010609060101010101" pitchFamily="49" charset="-122"/>
              </a:rPr>
              <a:t>1.5  </a:t>
            </a:r>
            <a:r>
              <a:rPr lang="zh-CN" altLang="en-US" sz="3600" dirty="0">
                <a:solidFill>
                  <a:schemeClr val="bg1"/>
                </a:solidFill>
                <a:latin typeface="Times New Roman" panose="02020603050405020304" pitchFamily="18" charset="0"/>
                <a:ea typeface="黑体" panose="02010609060101010101" pitchFamily="49" charset="-122"/>
              </a:rPr>
              <a:t>人工智能的实现途径</a:t>
            </a:r>
            <a:endParaRPr lang="zh-CN" altLang="en-US" sz="3600" dirty="0">
              <a:solidFill>
                <a:schemeClr val="bg1"/>
              </a:solidFill>
              <a:latin typeface="Times New Roman" panose="02020603050405020304" pitchFamily="18" charset="0"/>
              <a:ea typeface="黑体" panose="02010609060101010101" pitchFamily="49" charset="-122"/>
            </a:endParaRPr>
          </a:p>
        </p:txBody>
      </p:sp>
      <p:sp>
        <p:nvSpPr>
          <p:cNvPr id="89091" name="Rectangle 3"/>
          <p:cNvSpPr/>
          <p:nvPr/>
        </p:nvSpPr>
        <p:spPr>
          <a:xfrm>
            <a:off x="457200" y="1676400"/>
            <a:ext cx="8229600" cy="4265613"/>
          </a:xfrm>
          <a:prstGeom prst="rect">
            <a:avLst/>
          </a:prstGeom>
          <a:gradFill rotWithShape="0">
            <a:gsLst>
              <a:gs pos="0">
                <a:srgbClr val="CCFFCC"/>
              </a:gs>
              <a:gs pos="100000">
                <a:srgbClr val="FFFFFF"/>
              </a:gs>
            </a:gsLst>
            <a:path path="rect">
              <a:fillToRect t="100000" r="100000"/>
            </a:path>
            <a:tileRect/>
          </a:gradFill>
          <a:ln w="9525" cap="flat" cmpd="sng">
            <a:solidFill>
              <a:srgbClr val="808080"/>
            </a:solidFill>
            <a:prstDash val="solid"/>
            <a:miter/>
            <a:headEnd type="none" w="med" len="med"/>
            <a:tailEnd type="none" w="med" len="med"/>
          </a:ln>
        </p:spPr>
        <p:txBody>
          <a:bodyPr anchor="t" anchorCtr="0">
            <a:spAutoFit/>
          </a:bodyPr>
          <a:lstStyle/>
          <a:p>
            <a:pPr algn="just">
              <a:lnSpc>
                <a:spcPct val="130000"/>
              </a:lnSpc>
              <a:spcBef>
                <a:spcPct val="30000"/>
              </a:spcBef>
              <a:buClr>
                <a:schemeClr val="accent2"/>
              </a:buClr>
              <a:buFont typeface="Wingdings" panose="05000000000000000000" pitchFamily="2" charset="2"/>
              <a:buChar char="o"/>
            </a:pPr>
            <a:r>
              <a:rPr lang="zh-CN" altLang="en-US" sz="2400" b="1" dirty="0">
                <a:latin typeface="Times New Roman" panose="02020603050405020304" pitchFamily="18" charset="0"/>
                <a:ea typeface="宋体" pitchFamily="2" charset="-122"/>
              </a:rPr>
              <a:t> 基于行为</a:t>
            </a:r>
            <a:r>
              <a:rPr lang="en-US" altLang="zh-CN" sz="2400" b="1" dirty="0">
                <a:latin typeface="Times New Roman" panose="02020603050405020304" pitchFamily="18" charset="0"/>
                <a:ea typeface="宋体" pitchFamily="2" charset="-122"/>
              </a:rPr>
              <a:t>——</a:t>
            </a:r>
            <a:r>
              <a:rPr lang="zh-CN" altLang="en-US" sz="2400" b="1" dirty="0">
                <a:latin typeface="Times New Roman" panose="02020603050405020304" pitchFamily="18" charset="0"/>
                <a:ea typeface="宋体" pitchFamily="2" charset="-122"/>
              </a:rPr>
              <a:t>感知模式，认为智能来自感知行为，来自于对外界复杂环境的适应，而不是表示和推理。</a:t>
            </a:r>
            <a:endParaRPr lang="zh-CN" altLang="en-US" sz="2400" b="1" dirty="0">
              <a:latin typeface="Times New Roman" panose="02020603050405020304" pitchFamily="18" charset="0"/>
              <a:ea typeface="宋体" pitchFamily="2" charset="-122"/>
            </a:endParaRPr>
          </a:p>
          <a:p>
            <a:pPr algn="just">
              <a:lnSpc>
                <a:spcPct val="130000"/>
              </a:lnSpc>
              <a:spcBef>
                <a:spcPct val="30000"/>
              </a:spcBef>
              <a:buClr>
                <a:schemeClr val="accent2"/>
              </a:buClr>
              <a:buFont typeface="Wingdings" panose="05000000000000000000" pitchFamily="2" charset="2"/>
              <a:buChar char="o"/>
            </a:pPr>
            <a:r>
              <a:rPr lang="zh-CN" altLang="en-US" sz="2400" b="1" dirty="0">
                <a:latin typeface="Times New Roman" panose="02020603050405020304" pitchFamily="18" charset="0"/>
                <a:ea typeface="宋体" pitchFamily="2" charset="-122"/>
              </a:rPr>
              <a:t> 主张智能的基本构造单元是一些简单的行为，如避让、前移等，更为复杂的行为是通过这些简单的行为的相互作用而产生。</a:t>
            </a:r>
            <a:endParaRPr lang="en-US" altLang="zh-CN" sz="2400" b="1" dirty="0">
              <a:latin typeface="Times New Roman" panose="02020603050405020304" pitchFamily="18" charset="0"/>
              <a:ea typeface="宋体" pitchFamily="2" charset="-122"/>
            </a:endParaRPr>
          </a:p>
          <a:p>
            <a:pPr algn="just">
              <a:lnSpc>
                <a:spcPct val="130000"/>
              </a:lnSpc>
              <a:spcBef>
                <a:spcPct val="30000"/>
              </a:spcBef>
              <a:buClr>
                <a:schemeClr val="accent2"/>
              </a:buClr>
              <a:buFont typeface="Wingdings" panose="05000000000000000000" pitchFamily="2" charset="2"/>
              <a:buChar char="o"/>
            </a:pPr>
            <a:r>
              <a:rPr lang="zh-CN" altLang="en-US" sz="2400" b="1" dirty="0">
                <a:latin typeface="Times New Roman" panose="02020603050405020304" pitchFamily="18" charset="0"/>
                <a:ea typeface="宋体" pitchFamily="2" charset="-122"/>
              </a:rPr>
              <a:t> 代表人物：麻省理工学院人工智能实验室的罗德尼</a:t>
            </a:r>
            <a:r>
              <a:rPr lang="en-US" altLang="zh-CN" sz="2400" b="1" dirty="0">
                <a:latin typeface="Times New Roman" panose="02020603050405020304" pitchFamily="18" charset="0"/>
                <a:ea typeface="宋体" pitchFamily="2" charset="-122"/>
              </a:rPr>
              <a:t>.</a:t>
            </a:r>
            <a:r>
              <a:rPr lang="zh-CN" altLang="en-US" sz="2400" b="1" dirty="0">
                <a:latin typeface="Times New Roman" panose="02020603050405020304" pitchFamily="18" charset="0"/>
                <a:ea typeface="宋体" pitchFamily="2" charset="-122"/>
              </a:rPr>
              <a:t>布鲁克斯</a:t>
            </a:r>
            <a:r>
              <a:rPr lang="en-US" altLang="zh-CN" sz="2400" b="1" dirty="0">
                <a:latin typeface="Times New Roman" panose="02020603050405020304" pitchFamily="18" charset="0"/>
                <a:ea typeface="宋体" pitchFamily="2" charset="-122"/>
              </a:rPr>
              <a:t>——</a:t>
            </a:r>
            <a:r>
              <a:rPr lang="zh-CN" altLang="en-US" sz="2400" b="1" dirty="0">
                <a:latin typeface="Times New Roman" panose="02020603050405020304" pitchFamily="18" charset="0"/>
                <a:ea typeface="宋体" pitchFamily="2" charset="-122"/>
              </a:rPr>
              <a:t>机器虫。</a:t>
            </a:r>
            <a:endParaRPr lang="en-US" altLang="zh-CN" sz="2400" b="1" dirty="0">
              <a:latin typeface="Times New Roman" panose="02020603050405020304" pitchFamily="18" charset="0"/>
              <a:ea typeface="宋体" pitchFamily="2" charset="-122"/>
            </a:endParaRPr>
          </a:p>
          <a:p>
            <a:pPr algn="just">
              <a:lnSpc>
                <a:spcPct val="130000"/>
              </a:lnSpc>
              <a:spcBef>
                <a:spcPct val="30000"/>
              </a:spcBef>
              <a:buClr>
                <a:schemeClr val="accent2"/>
              </a:buClr>
            </a:pPr>
            <a:endParaRPr lang="en-US" altLang="zh-CN" sz="2400" b="1" dirty="0">
              <a:latin typeface="Times New Roman" panose="02020603050405020304" pitchFamily="18" charset="0"/>
              <a:ea typeface="宋体" pitchFamily="2" charset="-122"/>
            </a:endParaRPr>
          </a:p>
        </p:txBody>
      </p:sp>
      <p:sp>
        <p:nvSpPr>
          <p:cNvPr id="89092" name="Rectangle 4"/>
          <p:cNvSpPr/>
          <p:nvPr/>
        </p:nvSpPr>
        <p:spPr>
          <a:xfrm>
            <a:off x="304800" y="990600"/>
            <a:ext cx="8642350" cy="5400675"/>
          </a:xfrm>
          <a:prstGeom prst="rect">
            <a:avLst/>
          </a:prstGeom>
          <a:noFill/>
          <a:ln w="9525">
            <a:noFill/>
          </a:ln>
        </p:spPr>
        <p:txBody>
          <a:bodyPr anchor="t" anchorCtr="0"/>
          <a:lstStyle/>
          <a:p>
            <a:pPr marL="469900" indent="-469900"/>
            <a:r>
              <a:rPr lang="en-US" altLang="zh-CN" sz="2800" b="1" dirty="0">
                <a:latin typeface="Times New Roman" panose="02020603050405020304" pitchFamily="18" charset="0"/>
                <a:ea typeface="宋体" pitchFamily="2" charset="-122"/>
              </a:rPr>
              <a:t>4. </a:t>
            </a:r>
            <a:r>
              <a:rPr lang="zh-CN" altLang="en-US" sz="2800" b="1" dirty="0">
                <a:latin typeface="Times New Roman" panose="02020603050405020304" pitchFamily="18" charset="0"/>
                <a:ea typeface="宋体" pitchFamily="2" charset="-122"/>
              </a:rPr>
              <a:t>行为主义</a:t>
            </a:r>
            <a:r>
              <a:rPr lang="zh-CN" altLang="en-US" sz="2800" b="1" dirty="0">
                <a:latin typeface="宋体" pitchFamily="2" charset="-122"/>
                <a:ea typeface="宋体" pitchFamily="2" charset="-122"/>
              </a:rPr>
              <a:t> </a:t>
            </a:r>
            <a:endParaRPr lang="zh-CN" altLang="en-US" sz="2800" b="1" dirty="0">
              <a:latin typeface="宋体" pitchFamily="2" charset="-122"/>
              <a:ea typeface="宋体" pitchFamily="2" charset="-122"/>
            </a:endParaRP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灯片编号占位符 1"/>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90114" name="Rectangle 2"/>
          <p:cNvSpPr/>
          <p:nvPr/>
        </p:nvSpPr>
        <p:spPr>
          <a:xfrm>
            <a:off x="0" y="0"/>
            <a:ext cx="9144000" cy="765175"/>
          </a:xfrm>
          <a:prstGeom prst="rect">
            <a:avLst/>
          </a:prstGeom>
          <a:solidFill>
            <a:srgbClr val="A50021"/>
          </a:solidFill>
          <a:ln w="9525">
            <a:noFill/>
          </a:ln>
        </p:spPr>
        <p:txBody>
          <a:bodyPr anchor="b" anchorCtr="0"/>
          <a:lstStyle/>
          <a:p>
            <a:pPr indent="176530"/>
            <a:r>
              <a:rPr lang="en-US" altLang="zh-CN" sz="3600" dirty="0">
                <a:solidFill>
                  <a:schemeClr val="bg1"/>
                </a:solidFill>
                <a:latin typeface="Times New Roman" panose="02020603050405020304" pitchFamily="18" charset="0"/>
                <a:ea typeface="黑体" panose="02010609060101010101" pitchFamily="49" charset="-122"/>
              </a:rPr>
              <a:t>1.5  </a:t>
            </a:r>
            <a:r>
              <a:rPr lang="zh-CN" altLang="en-US" sz="3600" dirty="0">
                <a:solidFill>
                  <a:schemeClr val="bg1"/>
                </a:solidFill>
                <a:latin typeface="Times New Roman" panose="02020603050405020304" pitchFamily="18" charset="0"/>
                <a:ea typeface="黑体" panose="02010609060101010101" pitchFamily="49" charset="-122"/>
              </a:rPr>
              <a:t>人工智能的实现途径</a:t>
            </a:r>
            <a:endParaRPr lang="zh-CN" altLang="en-US" sz="3600" dirty="0">
              <a:solidFill>
                <a:schemeClr val="bg1"/>
              </a:solidFill>
              <a:latin typeface="Times New Roman" panose="02020603050405020304" pitchFamily="18" charset="0"/>
              <a:ea typeface="黑体" panose="02010609060101010101" pitchFamily="49" charset="-122"/>
            </a:endParaRPr>
          </a:p>
        </p:txBody>
      </p:sp>
      <p:sp>
        <p:nvSpPr>
          <p:cNvPr id="90115" name="Rectangle 3"/>
          <p:cNvSpPr/>
          <p:nvPr/>
        </p:nvSpPr>
        <p:spPr>
          <a:xfrm>
            <a:off x="434975" y="1600200"/>
            <a:ext cx="8382000" cy="4351338"/>
          </a:xfrm>
          <a:prstGeom prst="rect">
            <a:avLst/>
          </a:prstGeom>
          <a:gradFill rotWithShape="0">
            <a:gsLst>
              <a:gs pos="0">
                <a:srgbClr val="CCFFCC"/>
              </a:gs>
              <a:gs pos="100000">
                <a:srgbClr val="FFFFFF"/>
              </a:gs>
            </a:gsLst>
            <a:path path="rect">
              <a:fillToRect t="100000" r="100000"/>
            </a:path>
            <a:tileRect/>
          </a:gradFill>
          <a:ln w="9525" cap="flat" cmpd="sng">
            <a:solidFill>
              <a:srgbClr val="808080"/>
            </a:solidFill>
            <a:prstDash val="solid"/>
            <a:miter/>
            <a:headEnd type="none" w="med" len="med"/>
            <a:tailEnd type="none" w="med" len="med"/>
          </a:ln>
        </p:spPr>
        <p:txBody>
          <a:bodyPr anchor="t" anchorCtr="0">
            <a:spAutoFit/>
          </a:bodyPr>
          <a:lstStyle/>
          <a:p>
            <a:pPr algn="just">
              <a:lnSpc>
                <a:spcPct val="130000"/>
              </a:lnSpc>
              <a:spcBef>
                <a:spcPct val="30000"/>
              </a:spcBef>
              <a:buClr>
                <a:schemeClr val="accent2"/>
              </a:buClr>
              <a:buFont typeface="Wingdings" panose="05000000000000000000" pitchFamily="2" charset="2"/>
              <a:buChar char="o"/>
            </a:pPr>
            <a:r>
              <a:rPr lang="zh-CN" altLang="en-US" sz="2400" b="1" dirty="0">
                <a:latin typeface="Times New Roman" panose="02020603050405020304" pitchFamily="18" charset="0"/>
                <a:ea typeface="宋体" pitchFamily="2" charset="-122"/>
              </a:rPr>
              <a:t> </a:t>
            </a:r>
            <a:r>
              <a:rPr lang="zh-CN" altLang="en-US" sz="2200" b="1" dirty="0">
                <a:latin typeface="Times New Roman" panose="02020603050405020304" pitchFamily="18" charset="0"/>
                <a:ea typeface="宋体" pitchFamily="2" charset="-122"/>
              </a:rPr>
              <a:t>又称模拟进化或进化计算，是生物学与人工智能相结合的产物。</a:t>
            </a:r>
            <a:endParaRPr lang="zh-CN" altLang="en-US" sz="2200" b="1" dirty="0">
              <a:latin typeface="Times New Roman" panose="02020603050405020304" pitchFamily="18" charset="0"/>
              <a:ea typeface="宋体" pitchFamily="2" charset="-122"/>
            </a:endParaRPr>
          </a:p>
          <a:p>
            <a:pPr algn="just">
              <a:lnSpc>
                <a:spcPct val="130000"/>
              </a:lnSpc>
              <a:spcBef>
                <a:spcPct val="30000"/>
              </a:spcBef>
              <a:buClr>
                <a:schemeClr val="accent2"/>
              </a:buClr>
              <a:buFont typeface="Wingdings" panose="05000000000000000000" pitchFamily="2" charset="2"/>
              <a:buChar char="o"/>
            </a:pPr>
            <a:r>
              <a:rPr lang="zh-CN" altLang="en-US" sz="2200" b="1" dirty="0">
                <a:latin typeface="Times New Roman" panose="02020603050405020304" pitchFamily="18" charset="0"/>
                <a:ea typeface="宋体" pitchFamily="2" charset="-122"/>
              </a:rPr>
              <a:t> 基本思想：模拟生物进化过程，借助遗传学和进化论的有关理论，通过智能实体一代一代的遗传和进化，逐渐获得越来越适应于环境和目标的解决方案。</a:t>
            </a:r>
            <a:endParaRPr lang="en-US" altLang="zh-CN" sz="2200" b="1" dirty="0">
              <a:latin typeface="Times New Roman" panose="02020603050405020304" pitchFamily="18" charset="0"/>
              <a:ea typeface="宋体" pitchFamily="2" charset="-122"/>
            </a:endParaRPr>
          </a:p>
          <a:p>
            <a:pPr algn="just">
              <a:lnSpc>
                <a:spcPct val="130000"/>
              </a:lnSpc>
              <a:spcBef>
                <a:spcPct val="30000"/>
              </a:spcBef>
              <a:buClr>
                <a:schemeClr val="accent2"/>
              </a:buClr>
              <a:buFont typeface="Wingdings" panose="05000000000000000000" pitchFamily="2" charset="2"/>
              <a:buChar char="o"/>
            </a:pPr>
            <a:r>
              <a:rPr lang="zh-CN" altLang="en-US" sz="2200" b="1" dirty="0">
                <a:latin typeface="Times New Roman" panose="02020603050405020304" pitchFamily="18" charset="0"/>
                <a:ea typeface="宋体" pitchFamily="2" charset="-122"/>
              </a:rPr>
              <a:t> 代表人物：密歇根大学安娜堡分校约翰</a:t>
            </a:r>
            <a:r>
              <a:rPr lang="en-US" altLang="zh-CN" sz="2200" b="1" dirty="0">
                <a:latin typeface="Times New Roman" panose="02020603050405020304" pitchFamily="18" charset="0"/>
                <a:ea typeface="宋体" pitchFamily="2" charset="-122"/>
              </a:rPr>
              <a:t>.</a:t>
            </a:r>
            <a:r>
              <a:rPr lang="zh-CN" altLang="en-US" sz="2200" b="1" dirty="0">
                <a:latin typeface="Times New Roman" panose="02020603050405020304" pitchFamily="18" charset="0"/>
                <a:ea typeface="宋体" pitchFamily="2" charset="-122"/>
              </a:rPr>
              <a:t>霍兰德及其团队</a:t>
            </a:r>
            <a:r>
              <a:rPr lang="en-US" altLang="zh-CN" sz="2200" b="1" dirty="0">
                <a:latin typeface="Times New Roman" panose="02020603050405020304" pitchFamily="18" charset="0"/>
                <a:ea typeface="宋体" pitchFamily="2" charset="-122"/>
              </a:rPr>
              <a:t>——</a:t>
            </a:r>
            <a:r>
              <a:rPr lang="zh-CN" altLang="en-US" sz="2200" b="1" dirty="0">
                <a:latin typeface="Times New Roman" panose="02020603050405020304" pitchFamily="18" charset="0"/>
                <a:ea typeface="宋体" pitchFamily="2" charset="-122"/>
              </a:rPr>
              <a:t>遗传算法（主流的优化和搜索算法之一）。</a:t>
            </a:r>
            <a:endParaRPr lang="en-US" altLang="zh-CN" sz="2200" b="1" dirty="0">
              <a:latin typeface="Times New Roman" panose="02020603050405020304" pitchFamily="18" charset="0"/>
              <a:ea typeface="宋体" pitchFamily="2" charset="-122"/>
            </a:endParaRPr>
          </a:p>
          <a:p>
            <a:pPr algn="just">
              <a:lnSpc>
                <a:spcPct val="130000"/>
              </a:lnSpc>
              <a:spcBef>
                <a:spcPct val="30000"/>
              </a:spcBef>
              <a:buClr>
                <a:schemeClr val="accent2"/>
              </a:buClr>
              <a:buFont typeface="Wingdings" panose="05000000000000000000" pitchFamily="2" charset="2"/>
              <a:buChar char="o"/>
            </a:pPr>
            <a:r>
              <a:rPr lang="en-US" altLang="zh-CN" sz="2200" b="1" dirty="0">
                <a:latin typeface="Times New Roman" panose="02020603050405020304" pitchFamily="18" charset="0"/>
                <a:ea typeface="宋体" pitchFamily="2" charset="-122"/>
              </a:rPr>
              <a:t> </a:t>
            </a:r>
            <a:r>
              <a:rPr lang="zh-CN" altLang="en-US" sz="2200" b="1" dirty="0">
                <a:latin typeface="Times New Roman" panose="02020603050405020304" pitchFamily="18" charset="0"/>
                <a:ea typeface="宋体" pitchFamily="2" charset="-122"/>
              </a:rPr>
              <a:t>学习主义是通过学习提高单个个体的能力，是一种自我的提高，进化主义是通过遗传和环境选择的方式提高种群的能力，是一种群体性的提高。</a:t>
            </a:r>
            <a:endParaRPr lang="en-US" altLang="zh-CN" sz="2200" b="1" dirty="0">
              <a:latin typeface="Times New Roman" panose="02020603050405020304" pitchFamily="18" charset="0"/>
              <a:ea typeface="宋体" pitchFamily="2" charset="-122"/>
            </a:endParaRPr>
          </a:p>
        </p:txBody>
      </p:sp>
      <p:sp>
        <p:nvSpPr>
          <p:cNvPr id="90116" name="Rectangle 4"/>
          <p:cNvSpPr/>
          <p:nvPr/>
        </p:nvSpPr>
        <p:spPr>
          <a:xfrm>
            <a:off x="304800" y="990600"/>
            <a:ext cx="8642350" cy="5400675"/>
          </a:xfrm>
          <a:prstGeom prst="rect">
            <a:avLst/>
          </a:prstGeom>
          <a:noFill/>
          <a:ln w="9525">
            <a:noFill/>
          </a:ln>
        </p:spPr>
        <p:txBody>
          <a:bodyPr anchor="t" anchorCtr="0"/>
          <a:lstStyle/>
          <a:p>
            <a:pPr marL="469900" indent="-469900"/>
            <a:r>
              <a:rPr lang="en-US" altLang="zh-CN" sz="2800" b="1" dirty="0">
                <a:latin typeface="Times New Roman" panose="02020603050405020304" pitchFamily="18" charset="0"/>
                <a:ea typeface="宋体" pitchFamily="2" charset="-122"/>
              </a:rPr>
              <a:t>5. </a:t>
            </a:r>
            <a:r>
              <a:rPr lang="zh-CN" altLang="en-US" sz="2800" b="1" dirty="0">
                <a:latin typeface="Times New Roman" panose="02020603050405020304" pitchFamily="18" charset="0"/>
                <a:ea typeface="宋体" pitchFamily="2" charset="-122"/>
              </a:rPr>
              <a:t>进化主义</a:t>
            </a:r>
            <a:r>
              <a:rPr lang="zh-CN" altLang="en-US" sz="2800" b="1" dirty="0">
                <a:latin typeface="宋体" pitchFamily="2" charset="-122"/>
                <a:ea typeface="宋体" pitchFamily="2" charset="-122"/>
              </a:rPr>
              <a:t> </a:t>
            </a:r>
            <a:endParaRPr lang="zh-CN" altLang="en-US" sz="2800" b="1" dirty="0">
              <a:latin typeface="宋体" pitchFamily="2" charset="-122"/>
              <a:ea typeface="宋体" pitchFamily="2" charset="-122"/>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灯片编号占位符 1"/>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91138" name="Rectangle 2"/>
          <p:cNvSpPr/>
          <p:nvPr/>
        </p:nvSpPr>
        <p:spPr>
          <a:xfrm>
            <a:off x="0" y="0"/>
            <a:ext cx="9144000" cy="765175"/>
          </a:xfrm>
          <a:prstGeom prst="rect">
            <a:avLst/>
          </a:prstGeom>
          <a:solidFill>
            <a:srgbClr val="A50021"/>
          </a:solidFill>
          <a:ln w="9525">
            <a:noFill/>
          </a:ln>
        </p:spPr>
        <p:txBody>
          <a:bodyPr anchor="b" anchorCtr="0"/>
          <a:lstStyle/>
          <a:p>
            <a:pPr indent="176530"/>
            <a:r>
              <a:rPr lang="en-US" altLang="zh-CN" sz="3600" dirty="0">
                <a:solidFill>
                  <a:schemeClr val="bg1"/>
                </a:solidFill>
                <a:latin typeface="Times New Roman" panose="02020603050405020304" pitchFamily="18" charset="0"/>
                <a:ea typeface="黑体" panose="02010609060101010101" pitchFamily="49" charset="-122"/>
              </a:rPr>
              <a:t>1.5  </a:t>
            </a:r>
            <a:r>
              <a:rPr lang="zh-CN" altLang="en-US" sz="3600" dirty="0">
                <a:solidFill>
                  <a:schemeClr val="bg1"/>
                </a:solidFill>
                <a:latin typeface="Times New Roman" panose="02020603050405020304" pitchFamily="18" charset="0"/>
                <a:ea typeface="黑体" panose="02010609060101010101" pitchFamily="49" charset="-122"/>
              </a:rPr>
              <a:t>人工智能的实现途径</a:t>
            </a:r>
            <a:endParaRPr lang="zh-CN" altLang="en-US" sz="3600" dirty="0">
              <a:solidFill>
                <a:schemeClr val="bg1"/>
              </a:solidFill>
              <a:latin typeface="Times New Roman" panose="02020603050405020304" pitchFamily="18" charset="0"/>
              <a:ea typeface="黑体" panose="02010609060101010101" pitchFamily="49" charset="-122"/>
            </a:endParaRPr>
          </a:p>
        </p:txBody>
      </p:sp>
      <p:sp>
        <p:nvSpPr>
          <p:cNvPr id="91139" name="Rectangle 3"/>
          <p:cNvSpPr/>
          <p:nvPr/>
        </p:nvSpPr>
        <p:spPr>
          <a:xfrm>
            <a:off x="457200" y="1981200"/>
            <a:ext cx="8229600" cy="2124075"/>
          </a:xfrm>
          <a:prstGeom prst="rect">
            <a:avLst/>
          </a:prstGeom>
          <a:gradFill rotWithShape="0">
            <a:gsLst>
              <a:gs pos="0">
                <a:srgbClr val="CCFFCC"/>
              </a:gs>
              <a:gs pos="100000">
                <a:srgbClr val="FFFFFF"/>
              </a:gs>
            </a:gsLst>
            <a:path path="rect">
              <a:fillToRect t="100000" r="100000"/>
            </a:path>
            <a:tileRect/>
          </a:gradFill>
          <a:ln w="9525" cap="flat" cmpd="sng">
            <a:solidFill>
              <a:srgbClr val="808080"/>
            </a:solidFill>
            <a:prstDash val="solid"/>
            <a:miter/>
            <a:headEnd type="none" w="med" len="med"/>
            <a:tailEnd type="none" w="med" len="med"/>
          </a:ln>
        </p:spPr>
        <p:txBody>
          <a:bodyPr anchor="t" anchorCtr="0">
            <a:spAutoFit/>
          </a:bodyPr>
          <a:lstStyle/>
          <a:p>
            <a:pPr algn="just">
              <a:lnSpc>
                <a:spcPct val="130000"/>
              </a:lnSpc>
              <a:spcBef>
                <a:spcPct val="30000"/>
              </a:spcBef>
              <a:buClr>
                <a:schemeClr val="accent2"/>
              </a:buClr>
              <a:buFont typeface="Wingdings" panose="05000000000000000000" pitchFamily="2" charset="2"/>
              <a:buChar char="o"/>
            </a:pPr>
            <a:r>
              <a:rPr lang="zh-CN" altLang="en-US" sz="2400" b="1" dirty="0">
                <a:latin typeface="Times New Roman" panose="02020603050405020304" pitchFamily="18" charset="0"/>
                <a:ea typeface="宋体" pitchFamily="2" charset="-122"/>
              </a:rPr>
              <a:t> 通过个体之间的合作解决问题，表现出群体智能，而非个体智能。</a:t>
            </a:r>
            <a:endParaRPr lang="zh-CN" altLang="en-US" sz="2400" b="1" dirty="0">
              <a:latin typeface="Times New Roman" panose="02020603050405020304" pitchFamily="18" charset="0"/>
              <a:ea typeface="宋体" pitchFamily="2" charset="-122"/>
            </a:endParaRPr>
          </a:p>
          <a:p>
            <a:pPr algn="just">
              <a:lnSpc>
                <a:spcPct val="130000"/>
              </a:lnSpc>
              <a:spcBef>
                <a:spcPct val="30000"/>
              </a:spcBef>
              <a:buClr>
                <a:schemeClr val="accent2"/>
              </a:buClr>
              <a:buFont typeface="Wingdings" panose="05000000000000000000" pitchFamily="2" charset="2"/>
              <a:buChar char="o"/>
            </a:pPr>
            <a:r>
              <a:rPr lang="zh-CN" altLang="en-US" sz="2400" b="1" dirty="0">
                <a:latin typeface="Times New Roman" panose="02020603050405020304" pitchFamily="18" charset="0"/>
                <a:ea typeface="宋体" pitchFamily="2" charset="-122"/>
              </a:rPr>
              <a:t> 体现：多智能体技术和以粒子群算法、蚁群算法为代表的群体智能优化算法。</a:t>
            </a:r>
            <a:endParaRPr lang="en-US" altLang="zh-CN" sz="2400" b="1" dirty="0">
              <a:latin typeface="Times New Roman" panose="02020603050405020304" pitchFamily="18" charset="0"/>
              <a:ea typeface="宋体" pitchFamily="2" charset="-122"/>
            </a:endParaRPr>
          </a:p>
        </p:txBody>
      </p:sp>
      <p:sp>
        <p:nvSpPr>
          <p:cNvPr id="91140" name="Rectangle 4"/>
          <p:cNvSpPr/>
          <p:nvPr/>
        </p:nvSpPr>
        <p:spPr>
          <a:xfrm>
            <a:off x="304800" y="990600"/>
            <a:ext cx="8642350" cy="5400675"/>
          </a:xfrm>
          <a:prstGeom prst="rect">
            <a:avLst/>
          </a:prstGeom>
          <a:noFill/>
          <a:ln w="9525">
            <a:noFill/>
          </a:ln>
        </p:spPr>
        <p:txBody>
          <a:bodyPr anchor="t" anchorCtr="0"/>
          <a:lstStyle/>
          <a:p>
            <a:pPr marL="469900" indent="-469900"/>
            <a:r>
              <a:rPr lang="en-US" altLang="zh-CN" sz="2800" b="1" dirty="0">
                <a:latin typeface="Times New Roman" panose="02020603050405020304" pitchFamily="18" charset="0"/>
                <a:ea typeface="宋体" pitchFamily="2" charset="-122"/>
              </a:rPr>
              <a:t>6. </a:t>
            </a:r>
            <a:r>
              <a:rPr lang="zh-CN" altLang="en-US" sz="2800" b="1" dirty="0">
                <a:latin typeface="Times New Roman" panose="02020603050405020304" pitchFamily="18" charset="0"/>
                <a:ea typeface="宋体" pitchFamily="2" charset="-122"/>
              </a:rPr>
              <a:t>群体主义</a:t>
            </a:r>
            <a:r>
              <a:rPr lang="zh-CN" altLang="en-US" sz="2800" b="1" dirty="0">
                <a:latin typeface="宋体" pitchFamily="2" charset="-122"/>
                <a:ea typeface="宋体" pitchFamily="2" charset="-122"/>
              </a:rPr>
              <a:t> </a:t>
            </a:r>
            <a:endParaRPr lang="zh-CN" altLang="en-US" sz="2800" b="1" dirty="0">
              <a:latin typeface="宋体" pitchFamily="2" charset="-122"/>
              <a:ea typeface="宋体" pitchFamily="2" charset="-122"/>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灯片编号占位符 1"/>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92162" name="TextBox 3"/>
          <p:cNvSpPr txBox="1"/>
          <p:nvPr/>
        </p:nvSpPr>
        <p:spPr>
          <a:xfrm>
            <a:off x="914400" y="1143000"/>
            <a:ext cx="7543800" cy="2143125"/>
          </a:xfrm>
          <a:prstGeom prst="rect">
            <a:avLst/>
          </a:prstGeom>
          <a:noFill/>
          <a:ln w="9525">
            <a:noFill/>
          </a:ln>
        </p:spPr>
        <p:txBody>
          <a:bodyPr anchor="ctr" anchorCtr="0"/>
          <a:lstStyle/>
          <a:p>
            <a:r>
              <a:rPr lang="zh-CN" altLang="en-US" sz="2600" dirty="0">
                <a:solidFill>
                  <a:srgbClr val="000000"/>
                </a:solidFill>
                <a:latin typeface="微软雅黑" charset="-122"/>
                <a:ea typeface="微软雅黑" charset="-122"/>
                <a:sym typeface="微软雅黑" charset="-122"/>
              </a:rPr>
              <a:t>人工智能问世以来，存在哪两种传统的研究途径？</a:t>
            </a:r>
            <a:endParaRPr lang="zh-CN" altLang="en-US" sz="2600" dirty="0">
              <a:solidFill>
                <a:srgbClr val="000000"/>
              </a:solidFill>
              <a:latin typeface="微软雅黑" charset="-122"/>
              <a:ea typeface="微软雅黑" charset="-122"/>
              <a:sym typeface="微软雅黑" charset="-122"/>
            </a:endParaRPr>
          </a:p>
        </p:txBody>
      </p:sp>
      <p:sp>
        <p:nvSpPr>
          <p:cNvPr id="5" name="圆角矩形 4"/>
          <p:cNvSpPr/>
          <p:nvPr/>
        </p:nvSpPr>
        <p:spPr>
          <a:xfrm>
            <a:off x="6172200" y="6215063"/>
            <a:ext cx="1543050" cy="411163"/>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0" i="0" u="none" strike="noStrike" kern="1200" cap="none" spc="0" normalizeH="0" baseline="0" noProof="0">
                <a:ln>
                  <a:noFill/>
                </a:ln>
                <a:solidFill>
                  <a:srgbClr val="FFFFFF"/>
                </a:solidFill>
                <a:effectLst/>
                <a:uLnTx/>
                <a:uFillTx/>
                <a:latin typeface="微软雅黑" charset="-122"/>
                <a:ea typeface="微软雅黑" charset="-122"/>
                <a:cs typeface="+mn-cs"/>
                <a:sym typeface="微软雅黑" charset="-122"/>
              </a:rPr>
              <a:t>作答</a:t>
            </a:r>
            <a:endParaRPr kumimoji="0" lang="zh-CN" altLang="en-US" sz="1600" b="0" i="0" u="none" strike="noStrike" kern="1200" cap="none" spc="0" normalizeH="0" baseline="0" noProof="0">
              <a:ln>
                <a:noFill/>
              </a:ln>
              <a:solidFill>
                <a:srgbClr val="FFFFFF"/>
              </a:solidFill>
              <a:effectLst/>
              <a:uLnTx/>
              <a:uFillTx/>
              <a:latin typeface="微软雅黑" charset="-122"/>
              <a:ea typeface="微软雅黑" charset="-122"/>
              <a:cs typeface="+mn-cs"/>
              <a:sym typeface="微软雅黑" charset="-122"/>
            </a:endParaRPr>
          </a:p>
        </p:txBody>
      </p:sp>
      <p:sp>
        <p:nvSpPr>
          <p:cNvPr id="11" name="矩形 10"/>
          <p:cNvSpPr/>
          <p:nvPr/>
        </p:nvSpPr>
        <p:spPr>
          <a:xfrm>
            <a:off x="0" y="5849938"/>
            <a:ext cx="9144000" cy="365125"/>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anchor="ctr" anchorCtr="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dirty="0">
                <a:ln>
                  <a:noFill/>
                </a:ln>
                <a:solidFill>
                  <a:srgbClr val="F84F41"/>
                </a:solidFill>
                <a:effectLst/>
                <a:uLnTx/>
                <a:uFillTx/>
                <a:latin typeface="微软雅黑" charset="-122"/>
                <a:ea typeface="微软雅黑" charset="-122"/>
                <a:cs typeface="+mn-cs"/>
                <a:sym typeface="微软雅黑" charset="-122"/>
              </a:rPr>
              <a:t>正常使用主观题需</a:t>
            </a:r>
            <a:r>
              <a:rPr kumimoji="0" lang="en-US" altLang="zh-CN" sz="1200" b="0" i="0" u="none" strike="noStrike" kern="1200" cap="none" spc="0" normalizeH="0" baseline="0" noProof="0" dirty="0">
                <a:ln>
                  <a:noFill/>
                </a:ln>
                <a:solidFill>
                  <a:srgbClr val="F84F41"/>
                </a:solidFill>
                <a:effectLst/>
                <a:uLnTx/>
                <a:uFillTx/>
                <a:latin typeface="微软雅黑" charset="-122"/>
                <a:ea typeface="微软雅黑" charset="-122"/>
                <a:cs typeface="+mn-cs"/>
                <a:sym typeface="微软雅黑" charset="-122"/>
              </a:rPr>
              <a:t>2.0</a:t>
            </a:r>
            <a:r>
              <a:rPr kumimoji="0" lang="zh-CN" altLang="en-US" sz="1200" b="0" i="0" u="none" strike="noStrike" kern="1200" cap="none" spc="0" normalizeH="0" baseline="0" noProof="0" dirty="0">
                <a:ln>
                  <a:noFill/>
                </a:ln>
                <a:solidFill>
                  <a:srgbClr val="F84F41"/>
                </a:solidFill>
                <a:effectLst/>
                <a:uLnTx/>
                <a:uFillTx/>
                <a:latin typeface="微软雅黑" charset="-122"/>
                <a:ea typeface="微软雅黑" charset="-122"/>
                <a:cs typeface="+mn-cs"/>
                <a:sym typeface="微软雅黑" charset="-122"/>
              </a:rPr>
              <a:t>以上版本雨课堂</a:t>
            </a:r>
            <a:endParaRPr kumimoji="0" lang="zh-CN" altLang="en-US" sz="1200" b="0" i="0" u="none" strike="noStrike" kern="1200" cap="none" spc="0" normalizeH="0" baseline="0" noProof="0" dirty="0">
              <a:ln>
                <a:noFill/>
              </a:ln>
              <a:solidFill>
                <a:srgbClr val="F84F41"/>
              </a:solidFill>
              <a:effectLst/>
              <a:uLnTx/>
              <a:uFillTx/>
              <a:latin typeface="微软雅黑" charset="-122"/>
              <a:ea typeface="微软雅黑" charset="-122"/>
              <a:cs typeface="+mn-cs"/>
              <a:sym typeface="微软雅黑" charset="-122"/>
            </a:endParaRPr>
          </a:p>
        </p:txBody>
      </p:sp>
      <p:grpSp>
        <p:nvGrpSpPr>
          <p:cNvPr id="92165" name="组合 9"/>
          <p:cNvGrpSpPr/>
          <p:nvPr/>
        </p:nvGrpSpPr>
        <p:grpSpPr>
          <a:xfrm>
            <a:off x="0" y="0"/>
            <a:ext cx="9144000" cy="635000"/>
            <a:chOff x="0" y="0"/>
            <a:chExt cx="9144000" cy="635000"/>
          </a:xfrm>
        </p:grpSpPr>
        <p:sp>
          <p:nvSpPr>
            <p:cNvPr id="6" name="TitleBackground"/>
            <p:cNvSpPr/>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7" name="ColorBlock"/>
            <p:cNvSpPr/>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92168" name="TypeText"/>
            <p:cNvSpPr txBox="1"/>
            <p:nvPr/>
          </p:nvSpPr>
          <p:spPr>
            <a:xfrm>
              <a:off x="254000" y="0"/>
              <a:ext cx="1905000" cy="635000"/>
            </a:xfrm>
            <a:prstGeom prst="rect">
              <a:avLst/>
            </a:prstGeom>
            <a:noFill/>
            <a:ln w="9525">
              <a:noFill/>
            </a:ln>
          </p:spPr>
          <p:txBody>
            <a:bodyPr wrap="none" anchor="ctr" anchorCtr="0"/>
            <a:lstStyle/>
            <a:p>
              <a:r>
                <a:rPr lang="zh-CN" altLang="en-US" sz="2600" dirty="0">
                  <a:solidFill>
                    <a:srgbClr val="000000"/>
                  </a:solidFill>
                  <a:latin typeface="微软雅黑" charset="-122"/>
                  <a:ea typeface="微软雅黑" charset="-122"/>
                  <a:sym typeface="微软雅黑" charset="-122"/>
                </a:rPr>
                <a:t>主观题</a:t>
              </a:r>
              <a:endParaRPr lang="zh-CN" altLang="en-US" sz="2600" dirty="0">
                <a:solidFill>
                  <a:srgbClr val="000000"/>
                </a:solidFill>
                <a:latin typeface="微软雅黑" charset="-122"/>
                <a:ea typeface="微软雅黑" charset="-122"/>
                <a:sym typeface="微软雅黑" charset="-122"/>
              </a:endParaRPr>
            </a:p>
          </p:txBody>
        </p:sp>
        <p:sp>
          <p:nvSpPr>
            <p:cNvPr id="92169" name="TipText"/>
            <p:cNvSpPr txBox="1"/>
            <p:nvPr/>
          </p:nvSpPr>
          <p:spPr>
            <a:xfrm>
              <a:off x="1525905" y="109220"/>
              <a:ext cx="2286000" cy="508000"/>
            </a:xfrm>
            <a:prstGeom prst="rect">
              <a:avLst/>
            </a:prstGeom>
            <a:noFill/>
            <a:ln w="9525">
              <a:noFill/>
            </a:ln>
          </p:spPr>
          <p:txBody>
            <a:bodyPr wrap="none" anchor="ctr" anchorCtr="0"/>
            <a:lstStyle/>
            <a:p>
              <a:r>
                <a:rPr lang="en-US" altLang="zh-CN" sz="2000" dirty="0">
                  <a:solidFill>
                    <a:srgbClr val="808080"/>
                  </a:solidFill>
                  <a:latin typeface="微软雅黑" charset="-122"/>
                  <a:ea typeface="微软雅黑" charset="-122"/>
                  <a:sym typeface="微软雅黑" charset="-122"/>
                </a:rPr>
                <a:t>10</a:t>
              </a:r>
              <a:r>
                <a:rPr lang="zh-CN" altLang="en-US" sz="2000" dirty="0">
                  <a:solidFill>
                    <a:srgbClr val="808080"/>
                  </a:solidFill>
                  <a:latin typeface="微软雅黑" charset="-122"/>
                  <a:ea typeface="微软雅黑" charset="-122"/>
                  <a:sym typeface="微软雅黑" charset="-122"/>
                </a:rPr>
                <a:t>分</a:t>
              </a:r>
              <a:endParaRPr lang="zh-CN" altLang="en-US" sz="2000" dirty="0">
                <a:solidFill>
                  <a:srgbClr val="808080"/>
                </a:solidFill>
                <a:latin typeface="微软雅黑" charset="-122"/>
                <a:ea typeface="微软雅黑" charset="-122"/>
                <a:sym typeface="微软雅黑" charset="-122"/>
              </a:endParaRPr>
            </a:p>
          </p:txBody>
        </p:sp>
      </p:grpSp>
      <p:pic>
        <p:nvPicPr>
          <p:cNvPr id="92170" name="图片 2"/>
          <p:cNvPicPr/>
          <p:nvPr/>
        </p:nvPicPr>
        <p:blipFill>
          <a:blip r:embed="rId1"/>
          <a:stretch>
            <a:fillRect/>
          </a:stretch>
        </p:blipFill>
        <p:spPr>
          <a:xfrm>
            <a:off x="7594600" y="63500"/>
            <a:ext cx="1422400" cy="508000"/>
          </a:xfrm>
          <a:prstGeom prst="rect">
            <a:avLst/>
          </a:prstGeom>
          <a:noFill/>
          <a:ln w="9525">
            <a:noFill/>
          </a:ln>
        </p:spPr>
      </p:pic>
    </p:spTree>
  </p:cSld>
  <p:clrMapOvr>
    <a:masterClrMapping/>
  </p:clrMapOvr>
  <p:transition>
    <p:random/>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灯片编号占位符 3"/>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93186" name="Rectangle 2"/>
          <p:cNvSpPr>
            <a:spLocks noGrp="1"/>
          </p:cNvSpPr>
          <p:nvPr>
            <p:ph type="title"/>
          </p:nvPr>
        </p:nvSpPr>
        <p:spPr/>
        <p:txBody>
          <a:bodyPr wrap="square" lIns="91440" tIns="45720" rIns="91440" bIns="45720" anchor="b" anchorCtr="0"/>
          <a:lstStyle/>
          <a:p>
            <a:pPr eaLnBrk="1" hangingPunct="1"/>
            <a:r>
              <a:rPr lang="zh-CN" altLang="en-US" sz="3600" b="0" dirty="0">
                <a:latin typeface="Times New Roman" panose="02020603050405020304" pitchFamily="18" charset="0"/>
                <a:ea typeface="黑体" panose="02010609060101010101" pitchFamily="49" charset="-122"/>
              </a:rPr>
              <a:t>第</a:t>
            </a:r>
            <a:r>
              <a:rPr lang="en-US" altLang="zh-CN" sz="3600" b="0" dirty="0">
                <a:latin typeface="Times New Roman" panose="02020603050405020304" pitchFamily="18" charset="0"/>
                <a:ea typeface="黑体" panose="02010609060101010101" pitchFamily="49" charset="-122"/>
              </a:rPr>
              <a:t>1</a:t>
            </a:r>
            <a:r>
              <a:rPr lang="zh-CN" altLang="en-US" sz="3600" b="0" dirty="0">
                <a:latin typeface="Times New Roman" panose="02020603050405020304" pitchFamily="18" charset="0"/>
                <a:ea typeface="黑体" panose="02010609060101010101" pitchFamily="49" charset="-122"/>
              </a:rPr>
              <a:t>章  绪论</a:t>
            </a:r>
            <a:endParaRPr lang="zh-CN" altLang="en-US" sz="3600" b="0" dirty="0">
              <a:latin typeface="Times New Roman" panose="02020603050405020304" pitchFamily="18" charset="0"/>
              <a:ea typeface="黑体" panose="02010609060101010101" pitchFamily="49" charset="-122"/>
            </a:endParaRPr>
          </a:p>
        </p:txBody>
      </p:sp>
      <p:sp>
        <p:nvSpPr>
          <p:cNvPr id="23556" name="Rectangle 3"/>
          <p:cNvSpPr>
            <a:spLocks noGrp="1" noChangeArrowheads="1"/>
          </p:cNvSpPr>
          <p:nvPr>
            <p:ph idx="1"/>
          </p:nvPr>
        </p:nvSpPr>
        <p:spPr bwMode="auto">
          <a:xfrm>
            <a:off x="533400" y="908050"/>
            <a:ext cx="8359775" cy="540067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469900" marR="0" lvl="0" indent="-469900" algn="l" defTabSz="914400" rtl="0" eaLnBrk="1" fontAlgn="base" latinLnBrk="0" hangingPunct="1">
              <a:lnSpc>
                <a:spcPct val="160000"/>
              </a:lnSpc>
              <a:spcBef>
                <a:spcPct val="40000"/>
              </a:spcBef>
              <a:spcAft>
                <a:spcPct val="0"/>
              </a:spcAft>
              <a:buClr>
                <a:schemeClr val="accent2"/>
              </a:buClr>
              <a:buSzTx/>
              <a:buFont typeface="Wingdings" panose="05000000000000000000" pitchFamily="2" charset="2"/>
              <a:buChar char="o"/>
              <a:defRPr/>
            </a:pP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1.1  </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人工智能的基本概念 </a:t>
            </a:r>
            <a:endPar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endParaRPr>
          </a:p>
          <a:p>
            <a:pPr marL="469900" marR="0" lvl="0" indent="-469900" algn="l" defTabSz="914400" rtl="0" eaLnBrk="1" fontAlgn="base" latinLnBrk="0" hangingPunct="1">
              <a:lnSpc>
                <a:spcPct val="160000"/>
              </a:lnSpc>
              <a:spcBef>
                <a:spcPct val="40000"/>
              </a:spcBef>
              <a:spcAft>
                <a:spcPct val="0"/>
              </a:spcAft>
              <a:buClr>
                <a:schemeClr val="accent2"/>
              </a:buClr>
              <a:buSzTx/>
              <a:buFont typeface="Wingdings" panose="05000000000000000000" pitchFamily="2" charset="2"/>
              <a:buChar char="o"/>
              <a:defRPr/>
            </a:pP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1.2  </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人工智能的发展简史 </a:t>
            </a:r>
            <a:endPar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endParaRPr>
          </a:p>
          <a:p>
            <a:pPr marL="469900" marR="0" lvl="0" indent="-469900" algn="l" defTabSz="914400" rtl="0" eaLnBrk="1" fontAlgn="base" latinLnBrk="0" hangingPunct="1">
              <a:lnSpc>
                <a:spcPct val="160000"/>
              </a:lnSpc>
              <a:spcBef>
                <a:spcPct val="40000"/>
              </a:spcBef>
              <a:spcAft>
                <a:spcPct val="0"/>
              </a:spcAft>
              <a:buClr>
                <a:schemeClr val="accent2"/>
              </a:buClr>
              <a:buSzTx/>
              <a:buFont typeface="Wingdings" panose="05000000000000000000" pitchFamily="2" charset="2"/>
              <a:buChar char="o"/>
              <a:defRPr/>
            </a:pP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1.3  </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人工智能研究的基本内容</a:t>
            </a:r>
            <a:endPar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endParaRPr>
          </a:p>
          <a:p>
            <a:pPr marL="469900" marR="0" lvl="0" indent="-469900" algn="l" defTabSz="914400" rtl="0" eaLnBrk="1" fontAlgn="base" latinLnBrk="0" hangingPunct="1">
              <a:lnSpc>
                <a:spcPct val="160000"/>
              </a:lnSpc>
              <a:spcBef>
                <a:spcPct val="40000"/>
              </a:spcBef>
              <a:spcAft>
                <a:spcPct val="0"/>
              </a:spcAft>
              <a:buClr>
                <a:schemeClr val="accent2"/>
              </a:buClr>
              <a:buSzPct val="100000"/>
              <a:buFont typeface="Wingdings" panose="05000000000000000000" pitchFamily="2" charset="2"/>
              <a:buChar char="o"/>
              <a:defRPr/>
            </a:pP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1.4  </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人工智能的主要研究领域</a:t>
            </a:r>
            <a:endPar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endParaRPr>
          </a:p>
          <a:p>
            <a:pPr marL="469900" marR="0" lvl="0" indent="-469900" algn="l" defTabSz="914400" rtl="0" eaLnBrk="1" fontAlgn="base" latinLnBrk="0" hangingPunct="1">
              <a:lnSpc>
                <a:spcPct val="160000"/>
              </a:lnSpc>
              <a:spcBef>
                <a:spcPct val="40000"/>
              </a:spcBef>
              <a:spcAft>
                <a:spcPct val="0"/>
              </a:spcAft>
              <a:buClr>
                <a:schemeClr val="accent2"/>
              </a:buClr>
              <a:buSzPct val="100000"/>
              <a:buFont typeface="Wingdings" panose="05000000000000000000" pitchFamily="2" charset="2"/>
              <a:buChar char="o"/>
              <a:defRPr/>
            </a:pP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1.5  </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人工智能的实现途径</a:t>
            </a:r>
            <a:endPar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endParaRPr>
          </a:p>
          <a:p>
            <a:pPr marL="469900" marR="0" lvl="0" indent="-469900" algn="l" defTabSz="914400" rtl="0" eaLnBrk="1" fontAlgn="base" latinLnBrk="0" hangingPunct="1">
              <a:lnSpc>
                <a:spcPct val="160000"/>
              </a:lnSpc>
              <a:spcBef>
                <a:spcPct val="40000"/>
              </a:spcBef>
              <a:spcAft>
                <a:spcPct val="0"/>
              </a:spcAft>
              <a:buClr>
                <a:srgbClr val="0000FF"/>
              </a:buClr>
              <a:buSzPct val="150000"/>
              <a:buFont typeface="Wingdings" panose="05000000000000000000" pitchFamily="2" charset="2"/>
              <a:buChar char="ü"/>
              <a:defRPr/>
            </a:pPr>
            <a:r>
              <a:rPr kumimoji="0" lang="en-US" altLang="zh-CN" sz="2800" b="1" i="0" u="none" strike="noStrike" kern="1200" cap="none" spc="0" normalizeH="0" baseline="0" noProof="0" dirty="0">
                <a:ln>
                  <a:noFill/>
                </a:ln>
                <a:solidFill>
                  <a:srgbClr val="0000FF"/>
                </a:solidFill>
                <a:effectLst/>
                <a:uLnTx/>
                <a:uFillTx/>
                <a:latin typeface="Times New Roman" panose="02020603050405020304" pitchFamily="18" charset="0"/>
                <a:ea typeface="+mn-ea"/>
                <a:cs typeface="+mn-cs"/>
              </a:rPr>
              <a:t>1.6  </a:t>
            </a:r>
            <a:r>
              <a:rPr kumimoji="0"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mn-ea"/>
                <a:cs typeface="+mn-cs"/>
              </a:rPr>
              <a:t>人工智能与数学</a:t>
            </a:r>
            <a:endParaRPr kumimoji="0"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mn-ea"/>
              <a:cs typeface="+mn-cs"/>
            </a:endParaRPr>
          </a:p>
          <a:p>
            <a:pPr marL="0" marR="0" lvl="0" indent="0" algn="l" defTabSz="914400" rtl="0" eaLnBrk="1" fontAlgn="base" latinLnBrk="0" hangingPunct="1">
              <a:lnSpc>
                <a:spcPct val="160000"/>
              </a:lnSpc>
              <a:spcBef>
                <a:spcPct val="40000"/>
              </a:spcBef>
              <a:spcAft>
                <a:spcPct val="0"/>
              </a:spcAft>
              <a:buClr>
                <a:srgbClr val="0000FF"/>
              </a:buClr>
              <a:buSzPct val="150000"/>
              <a:buFont typeface="Wingdings" panose="05000000000000000000" pitchFamily="2" charset="2"/>
              <a:buNone/>
              <a:defRPr/>
            </a:pPr>
            <a:endParaRPr kumimoji="0" lang="en-US" altLang="zh-CN" sz="2800" b="1" i="0" u="none" strike="noStrike" kern="1200" cap="none" spc="0" normalizeH="0" baseline="0" noProof="0" dirty="0">
              <a:ln>
                <a:noFill/>
              </a:ln>
              <a:solidFill>
                <a:srgbClr val="0000FF"/>
              </a:solidFill>
              <a:effectLst/>
              <a:uLnTx/>
              <a:uFillTx/>
              <a:latin typeface="Times New Roman" panose="02020603050405020304" pitchFamily="18" charset="0"/>
              <a:ea typeface="+mn-ea"/>
              <a:cs typeface="+mn-cs"/>
            </a:endParaRPr>
          </a:p>
          <a:p>
            <a:pPr marL="0" marR="0" lvl="0" indent="0" algn="l" defTabSz="914400" rtl="0" eaLnBrk="1" fontAlgn="base" latinLnBrk="0" hangingPunct="1">
              <a:lnSpc>
                <a:spcPct val="160000"/>
              </a:lnSpc>
              <a:spcBef>
                <a:spcPct val="40000"/>
              </a:spcBef>
              <a:spcAft>
                <a:spcPct val="0"/>
              </a:spcAft>
              <a:buClr>
                <a:schemeClr val="accent2"/>
              </a:buClr>
              <a:buSzPct val="150000"/>
              <a:buFont typeface="Wingdings" panose="05000000000000000000" pitchFamily="2" charset="2"/>
              <a:buNone/>
              <a:defRPr/>
            </a:pPr>
            <a:endPar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endParaRPr>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灯片编号占位符 1"/>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94210" name="Rectangle 2"/>
          <p:cNvSpPr/>
          <p:nvPr/>
        </p:nvSpPr>
        <p:spPr>
          <a:xfrm>
            <a:off x="0" y="0"/>
            <a:ext cx="9144000" cy="765175"/>
          </a:xfrm>
          <a:prstGeom prst="rect">
            <a:avLst/>
          </a:prstGeom>
          <a:solidFill>
            <a:srgbClr val="A50021"/>
          </a:solidFill>
          <a:ln w="9525">
            <a:noFill/>
          </a:ln>
        </p:spPr>
        <p:txBody>
          <a:bodyPr anchor="b" anchorCtr="0"/>
          <a:lstStyle/>
          <a:p>
            <a:pPr indent="176530"/>
            <a:r>
              <a:rPr lang="en-US" altLang="zh-CN" sz="3600" dirty="0">
                <a:solidFill>
                  <a:srgbClr val="FFFFFF"/>
                </a:solidFill>
                <a:latin typeface="Times New Roman" panose="02020603050405020304" pitchFamily="18" charset="0"/>
                <a:ea typeface="黑体" panose="02010609060101010101" pitchFamily="49" charset="-122"/>
              </a:rPr>
              <a:t>1.6  </a:t>
            </a:r>
            <a:r>
              <a:rPr lang="zh-CN" altLang="en-US" sz="3600" dirty="0">
                <a:solidFill>
                  <a:srgbClr val="FFFFFF"/>
                </a:solidFill>
                <a:latin typeface="Times New Roman" panose="02020603050405020304" pitchFamily="18" charset="0"/>
                <a:ea typeface="黑体" panose="02010609060101010101" pitchFamily="49" charset="-122"/>
              </a:rPr>
              <a:t>人工智能与数学</a:t>
            </a:r>
            <a:endParaRPr lang="zh-CN" altLang="en-US" sz="3600" dirty="0">
              <a:solidFill>
                <a:srgbClr val="FFFFFF"/>
              </a:solidFill>
              <a:latin typeface="Times New Roman" panose="02020603050405020304" pitchFamily="18" charset="0"/>
              <a:ea typeface="黑体" panose="02010609060101010101" pitchFamily="49" charset="-122"/>
            </a:endParaRPr>
          </a:p>
        </p:txBody>
      </p:sp>
      <p:sp>
        <p:nvSpPr>
          <p:cNvPr id="94211" name="Rectangle 3"/>
          <p:cNvSpPr/>
          <p:nvPr/>
        </p:nvSpPr>
        <p:spPr>
          <a:xfrm>
            <a:off x="434975" y="1828800"/>
            <a:ext cx="8229600" cy="1531938"/>
          </a:xfrm>
          <a:prstGeom prst="rect">
            <a:avLst/>
          </a:prstGeom>
          <a:gradFill rotWithShape="0">
            <a:gsLst>
              <a:gs pos="0">
                <a:srgbClr val="CCFFCC"/>
              </a:gs>
              <a:gs pos="100000">
                <a:srgbClr val="FFFFFF"/>
              </a:gs>
            </a:gsLst>
            <a:path path="rect">
              <a:fillToRect t="100000" r="100000"/>
            </a:path>
            <a:tileRect/>
          </a:gradFill>
          <a:ln w="9525" cap="flat" cmpd="sng">
            <a:solidFill>
              <a:srgbClr val="808080"/>
            </a:solidFill>
            <a:prstDash val="solid"/>
            <a:miter/>
            <a:headEnd type="none" w="med" len="med"/>
            <a:tailEnd type="none" w="med" len="med"/>
          </a:ln>
        </p:spPr>
        <p:txBody>
          <a:bodyPr anchor="t" anchorCtr="0">
            <a:spAutoFit/>
          </a:bodyPr>
          <a:lstStyle/>
          <a:p>
            <a:pPr algn="just">
              <a:lnSpc>
                <a:spcPct val="130000"/>
              </a:lnSpc>
              <a:spcBef>
                <a:spcPct val="30000"/>
              </a:spcBef>
              <a:buClr>
                <a:srgbClr val="CC0000"/>
              </a:buClr>
            </a:pPr>
            <a:r>
              <a:rPr lang="zh-CN" altLang="en-US" sz="2400" b="1" dirty="0">
                <a:solidFill>
                  <a:srgbClr val="000000"/>
                </a:solidFill>
                <a:latin typeface="Times New Roman" panose="02020603050405020304" pitchFamily="18" charset="0"/>
                <a:ea typeface="宋体" pitchFamily="2" charset="-122"/>
              </a:rPr>
              <a:t>    一方面，人工智能的基础之一是数学，因此人工智能想要行稳致远，就必须先把数学的基本问题解决好；另一方面，人工智能的发展也对数学领域的研究产生了重要的推动作用。</a:t>
            </a:r>
            <a:endParaRPr lang="zh-CN" altLang="en-US" sz="2400" b="1" dirty="0">
              <a:solidFill>
                <a:srgbClr val="000000"/>
              </a:solidFill>
              <a:latin typeface="Times New Roman" panose="02020603050405020304" pitchFamily="18" charset="0"/>
              <a:ea typeface="宋体" pitchFamily="2" charset="-122"/>
            </a:endParaRPr>
          </a:p>
        </p:txBody>
      </p:sp>
      <p:sp>
        <p:nvSpPr>
          <p:cNvPr id="94212" name="Rectangle 4"/>
          <p:cNvSpPr/>
          <p:nvPr/>
        </p:nvSpPr>
        <p:spPr>
          <a:xfrm>
            <a:off x="304800" y="990600"/>
            <a:ext cx="8642350" cy="5400675"/>
          </a:xfrm>
          <a:prstGeom prst="rect">
            <a:avLst/>
          </a:prstGeom>
          <a:noFill/>
          <a:ln w="9525">
            <a:noFill/>
          </a:ln>
        </p:spPr>
        <p:txBody>
          <a:bodyPr anchor="t" anchorCtr="0"/>
          <a:lstStyle/>
          <a:p>
            <a:pPr marL="469900" indent="-469900"/>
            <a:r>
              <a:rPr lang="en-US" altLang="zh-CN" sz="2800" b="1" dirty="0">
                <a:solidFill>
                  <a:srgbClr val="000000"/>
                </a:solidFill>
                <a:latin typeface="Times New Roman" panose="02020603050405020304" pitchFamily="18" charset="0"/>
                <a:ea typeface="宋体" pitchFamily="2" charset="-122"/>
              </a:rPr>
              <a:t>AI</a:t>
            </a:r>
            <a:r>
              <a:rPr lang="zh-CN" altLang="en-US" sz="2800" b="1" dirty="0">
                <a:solidFill>
                  <a:srgbClr val="000000"/>
                </a:solidFill>
                <a:latin typeface="Times New Roman" panose="02020603050405020304" pitchFamily="18" charset="0"/>
                <a:ea typeface="宋体" pitchFamily="2" charset="-122"/>
              </a:rPr>
              <a:t>与数学：融通共进</a:t>
            </a:r>
            <a:endParaRPr lang="zh-CN" altLang="en-US" sz="2800" b="1" dirty="0">
              <a:solidFill>
                <a:srgbClr val="000000"/>
              </a:solidFill>
              <a:latin typeface="Times New Roman" panose="02020603050405020304" pitchFamily="18" charset="0"/>
              <a:ea typeface="宋体" pitchFamily="2" charset="-122"/>
            </a:endParaRP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灯片编号占位符 1"/>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95234" name="Rectangle 2"/>
          <p:cNvSpPr/>
          <p:nvPr/>
        </p:nvSpPr>
        <p:spPr>
          <a:xfrm>
            <a:off x="0" y="0"/>
            <a:ext cx="9144000" cy="765175"/>
          </a:xfrm>
          <a:prstGeom prst="rect">
            <a:avLst/>
          </a:prstGeom>
          <a:solidFill>
            <a:srgbClr val="A50021"/>
          </a:solidFill>
          <a:ln w="9525">
            <a:noFill/>
          </a:ln>
        </p:spPr>
        <p:txBody>
          <a:bodyPr anchor="b" anchorCtr="0"/>
          <a:lstStyle/>
          <a:p>
            <a:pPr indent="176530"/>
            <a:r>
              <a:rPr lang="en-US" altLang="zh-CN" sz="3600" dirty="0">
                <a:solidFill>
                  <a:srgbClr val="FFFFFF"/>
                </a:solidFill>
                <a:latin typeface="Times New Roman" panose="02020603050405020304" pitchFamily="18" charset="0"/>
                <a:ea typeface="黑体" panose="02010609060101010101" pitchFamily="49" charset="-122"/>
              </a:rPr>
              <a:t>1.6  </a:t>
            </a:r>
            <a:r>
              <a:rPr lang="zh-CN" altLang="en-US" sz="3600" dirty="0">
                <a:solidFill>
                  <a:srgbClr val="FFFFFF"/>
                </a:solidFill>
                <a:latin typeface="Times New Roman" panose="02020603050405020304" pitchFamily="18" charset="0"/>
                <a:ea typeface="黑体" panose="02010609060101010101" pitchFamily="49" charset="-122"/>
              </a:rPr>
              <a:t>人工智能与数学</a:t>
            </a:r>
            <a:endParaRPr lang="zh-CN" altLang="en-US" sz="3600" dirty="0">
              <a:solidFill>
                <a:srgbClr val="FFFFFF"/>
              </a:solidFill>
              <a:latin typeface="Times New Roman" panose="02020603050405020304" pitchFamily="18" charset="0"/>
              <a:ea typeface="黑体" panose="02010609060101010101" pitchFamily="49" charset="-122"/>
            </a:endParaRPr>
          </a:p>
        </p:txBody>
      </p:sp>
      <p:sp>
        <p:nvSpPr>
          <p:cNvPr id="95235" name="Rectangle 3"/>
          <p:cNvSpPr/>
          <p:nvPr/>
        </p:nvSpPr>
        <p:spPr>
          <a:xfrm>
            <a:off x="434975" y="1828800"/>
            <a:ext cx="8229600" cy="2492375"/>
          </a:xfrm>
          <a:prstGeom prst="rect">
            <a:avLst/>
          </a:prstGeom>
          <a:gradFill rotWithShape="0">
            <a:gsLst>
              <a:gs pos="0">
                <a:srgbClr val="CCFFCC"/>
              </a:gs>
              <a:gs pos="100000">
                <a:srgbClr val="FFFFFF"/>
              </a:gs>
            </a:gsLst>
            <a:path path="rect">
              <a:fillToRect t="100000" r="100000"/>
            </a:path>
            <a:tileRect/>
          </a:gradFill>
          <a:ln w="9525" cap="flat" cmpd="sng">
            <a:solidFill>
              <a:srgbClr val="808080"/>
            </a:solidFill>
            <a:prstDash val="solid"/>
            <a:miter/>
            <a:headEnd type="none" w="med" len="med"/>
            <a:tailEnd type="none" w="med" len="med"/>
          </a:ln>
        </p:spPr>
        <p:txBody>
          <a:bodyPr anchor="t" anchorCtr="0">
            <a:spAutoFit/>
          </a:bodyPr>
          <a:lstStyle/>
          <a:p>
            <a:pPr algn="just">
              <a:lnSpc>
                <a:spcPct val="130000"/>
              </a:lnSpc>
              <a:spcBef>
                <a:spcPct val="30000"/>
              </a:spcBef>
              <a:buClr>
                <a:srgbClr val="CC0000"/>
              </a:buClr>
            </a:pPr>
            <a:r>
              <a:rPr lang="zh-CN" altLang="en-US" sz="2400" b="1" dirty="0">
                <a:solidFill>
                  <a:srgbClr val="000000"/>
                </a:solidFill>
                <a:latin typeface="Times New Roman" panose="02020603050405020304" pitchFamily="18" charset="0"/>
                <a:ea typeface="宋体" pitchFamily="2" charset="-122"/>
              </a:rPr>
              <a:t>    智能就是模拟人的一种行为或者说能力，即在给定环境中，能通过与环境的交互和自行来提高自身解决问题的能力，而采用一个机器或者软件来模拟这种智能时，就是机器学习。从数学的维度而言，机器学习表示的是一个函数空间或参数空间的优化问题。</a:t>
            </a:r>
            <a:endParaRPr lang="zh-CN" altLang="en-US" sz="2400" b="1" dirty="0">
              <a:solidFill>
                <a:srgbClr val="000000"/>
              </a:solidFill>
              <a:latin typeface="Times New Roman" panose="02020603050405020304" pitchFamily="18" charset="0"/>
              <a:ea typeface="宋体" pitchFamily="2" charset="-122"/>
            </a:endParaRPr>
          </a:p>
        </p:txBody>
      </p:sp>
      <p:sp>
        <p:nvSpPr>
          <p:cNvPr id="95236" name="Rectangle 4"/>
          <p:cNvSpPr/>
          <p:nvPr/>
        </p:nvSpPr>
        <p:spPr>
          <a:xfrm>
            <a:off x="304800" y="990600"/>
            <a:ext cx="8642350" cy="5400675"/>
          </a:xfrm>
          <a:prstGeom prst="rect">
            <a:avLst/>
          </a:prstGeom>
          <a:noFill/>
          <a:ln w="9525">
            <a:noFill/>
          </a:ln>
        </p:spPr>
        <p:txBody>
          <a:bodyPr anchor="t" anchorCtr="0"/>
          <a:lstStyle/>
          <a:p>
            <a:pPr marL="469900" indent="-469900"/>
            <a:r>
              <a:rPr lang="en-US" altLang="zh-CN" sz="2800" b="1" dirty="0">
                <a:solidFill>
                  <a:srgbClr val="000000"/>
                </a:solidFill>
                <a:latin typeface="Times New Roman" panose="02020603050405020304" pitchFamily="18" charset="0"/>
                <a:ea typeface="宋体" pitchFamily="2" charset="-122"/>
              </a:rPr>
              <a:t>AI</a:t>
            </a:r>
            <a:r>
              <a:rPr lang="zh-CN" altLang="en-US" sz="2800" b="1" dirty="0">
                <a:solidFill>
                  <a:srgbClr val="000000"/>
                </a:solidFill>
                <a:latin typeface="Times New Roman" panose="02020603050405020304" pitchFamily="18" charset="0"/>
                <a:ea typeface="宋体" pitchFamily="2" charset="-122"/>
              </a:rPr>
              <a:t>与数学：方法论上具有一致性</a:t>
            </a:r>
            <a:endParaRPr lang="zh-CN" altLang="en-US" sz="2800" b="1" dirty="0">
              <a:solidFill>
                <a:srgbClr val="000000"/>
              </a:solidFill>
              <a:latin typeface="Times New Roman" panose="02020603050405020304" pitchFamily="18" charset="0"/>
              <a:ea typeface="宋体" pitchFamily="2" charset="-122"/>
            </a:endParaRPr>
          </a:p>
          <a:p>
            <a:pPr marL="469900" indent="-469900"/>
            <a:endParaRPr lang="zh-CN" altLang="en-US" sz="2800" b="1" dirty="0">
              <a:solidFill>
                <a:srgbClr val="000000"/>
              </a:solidFill>
              <a:latin typeface="Times New Roman" panose="02020603050405020304" pitchFamily="18" charset="0"/>
              <a:ea typeface="宋体" pitchFamily="2" charset="-122"/>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灯片编号占位符 3"/>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16386" name="Rectangle 2"/>
          <p:cNvSpPr>
            <a:spLocks noGrp="1"/>
          </p:cNvSpPr>
          <p:nvPr>
            <p:ph type="title"/>
          </p:nvPr>
        </p:nvSpPr>
        <p:spPr/>
        <p:txBody>
          <a:bodyPr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1.1.1  </a:t>
            </a:r>
            <a:r>
              <a:rPr lang="zh-CN" altLang="en-US" sz="3600" b="0" dirty="0">
                <a:latin typeface="Times New Roman" panose="02020603050405020304" pitchFamily="18" charset="0"/>
                <a:ea typeface="黑体" panose="02010609060101010101" pitchFamily="49" charset="-122"/>
              </a:rPr>
              <a:t>智能的概念</a:t>
            </a:r>
            <a:endParaRPr lang="zh-CN" altLang="en-US" sz="3600" b="0" dirty="0">
              <a:latin typeface="Times New Roman" panose="02020603050405020304" pitchFamily="18" charset="0"/>
              <a:ea typeface="黑体" panose="02010609060101010101" pitchFamily="49" charset="-122"/>
            </a:endParaRPr>
          </a:p>
        </p:txBody>
      </p:sp>
      <p:sp>
        <p:nvSpPr>
          <p:cNvPr id="13316" name="Rectangle 3"/>
          <p:cNvSpPr>
            <a:spLocks noGrp="1" noChangeArrowheads="1"/>
          </p:cNvSpPr>
          <p:nvPr>
            <p:ph idx="1"/>
          </p:nvPr>
        </p:nvSpPr>
        <p:spPr bwMode="auto">
          <a:xfrm>
            <a:off x="152400" y="1076325"/>
            <a:ext cx="8534400" cy="540067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360680" marR="0" lvl="0" indent="-360680" algn="just" defTabSz="914400" rtl="0" eaLnBrk="1" fontAlgn="base" latinLnBrk="0" hangingPunct="1">
              <a:lnSpc>
                <a:spcPct val="130000"/>
              </a:lnSpc>
              <a:spcBef>
                <a:spcPts val="0"/>
              </a:spcBef>
              <a:spcAft>
                <a:spcPct val="0"/>
              </a:spcAft>
              <a:buClr>
                <a:schemeClr val="accent2"/>
              </a:buClr>
              <a:buSzTx/>
              <a:buFont typeface="Wingdings" panose="05000000000000000000" pitchFamily="2" charset="2"/>
              <a:buChar char="§"/>
              <a:defRPr/>
            </a:pPr>
            <a:r>
              <a:rPr kumimoji="0" lang="zh-CN" altLang="en-US" sz="2600" b="1" i="0" u="none" strike="noStrike" kern="1200" cap="none" spc="0" normalizeH="0" baseline="0" noProof="0" dirty="0">
                <a:ln>
                  <a:noFill/>
                </a:ln>
                <a:solidFill>
                  <a:schemeClr val="tx1"/>
                </a:solidFill>
                <a:effectLst/>
                <a:uLnTx/>
                <a:uFillTx/>
                <a:latin typeface="宋体" pitchFamily="2" charset="-122"/>
                <a:ea typeface="+mn-ea"/>
                <a:cs typeface="+mn-cs"/>
              </a:rPr>
              <a:t>自然界四大奥秘：物质的本质、宇宙的起源、生命的本  质、智能的发生。</a:t>
            </a:r>
            <a:endParaRPr kumimoji="0" lang="zh-CN" altLang="en-US" sz="2600" b="1" i="0" u="none" strike="noStrike" kern="1200" cap="none" spc="0" normalizeH="0" baseline="0" noProof="0" dirty="0">
              <a:ln>
                <a:noFill/>
              </a:ln>
              <a:solidFill>
                <a:schemeClr val="tx1"/>
              </a:solidFill>
              <a:effectLst/>
              <a:uLnTx/>
              <a:uFillTx/>
              <a:latin typeface="宋体" pitchFamily="2" charset="-122"/>
              <a:ea typeface="+mn-ea"/>
              <a:cs typeface="+mn-cs"/>
            </a:endParaRPr>
          </a:p>
          <a:p>
            <a:pPr marL="190500" marR="0" lvl="0" indent="-190500" algn="just" defTabSz="914400" rtl="0" eaLnBrk="1" fontAlgn="base" latinLnBrk="0" hangingPunct="1">
              <a:lnSpc>
                <a:spcPct val="130000"/>
              </a:lnSpc>
              <a:spcBef>
                <a:spcPct val="20000"/>
              </a:spcBef>
              <a:spcAft>
                <a:spcPct val="0"/>
              </a:spcAft>
              <a:buClr>
                <a:schemeClr val="accent2"/>
              </a:buClr>
              <a:buSzTx/>
              <a:buFont typeface="Wingdings" panose="05000000000000000000" pitchFamily="2" charset="2"/>
              <a:buChar char="§"/>
              <a:defRPr/>
            </a:pPr>
            <a:r>
              <a:rPr kumimoji="0" lang="zh-CN" altLang="en-US" sz="2600" b="1" i="0" u="none" strike="noStrike" kern="1200" cap="none" spc="0" normalizeH="0" baseline="0" noProof="0" dirty="0">
                <a:ln>
                  <a:noFill/>
                </a:ln>
                <a:solidFill>
                  <a:schemeClr val="tx1"/>
                </a:solidFill>
                <a:effectLst/>
                <a:uLnTx/>
                <a:uFillTx/>
                <a:latin typeface="宋体" pitchFamily="2" charset="-122"/>
                <a:ea typeface="+mn-ea"/>
                <a:cs typeface="+mn-cs"/>
              </a:rPr>
              <a:t> 对智能还没有确切的定义，主要流派有：</a:t>
            </a:r>
            <a:endParaRPr kumimoji="0" lang="zh-CN" altLang="en-US" sz="2600" b="1" i="0" u="none" strike="noStrike" kern="1200" cap="none" spc="0" normalizeH="0" baseline="0" noProof="0" dirty="0">
              <a:ln>
                <a:noFill/>
              </a:ln>
              <a:solidFill>
                <a:schemeClr val="tx1"/>
              </a:solidFill>
              <a:effectLst/>
              <a:uLnTx/>
              <a:uFillTx/>
              <a:latin typeface="宋体" pitchFamily="2" charset="-122"/>
              <a:ea typeface="+mn-ea"/>
              <a:cs typeface="+mn-cs"/>
            </a:endParaRPr>
          </a:p>
          <a:p>
            <a:pPr marL="190500" marR="0" lvl="0" indent="-190500" algn="just" defTabSz="914400" rtl="0" eaLnBrk="1" fontAlgn="base" latinLnBrk="0" hangingPunct="1">
              <a:lnSpc>
                <a:spcPct val="130000"/>
              </a:lnSpc>
              <a:spcBef>
                <a:spcPct val="0"/>
              </a:spcBef>
              <a:spcAft>
                <a:spcPct val="0"/>
              </a:spcAft>
              <a:buClr>
                <a:schemeClr val="accent2"/>
              </a:buClr>
              <a:buSzTx/>
              <a:buFont typeface="Wingdings" panose="05000000000000000000" pitchFamily="2" charset="2"/>
              <a:buNone/>
              <a:defRPr/>
            </a:pPr>
            <a:r>
              <a:rPr kumimoji="0" lang="zh-CN" altLang="en-US" sz="26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  （</a:t>
            </a:r>
            <a:r>
              <a:rPr kumimoji="0" lang="en-US" altLang="zh-CN" sz="26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1</a:t>
            </a:r>
            <a:r>
              <a:rPr kumimoji="0" lang="zh-CN" altLang="en-US" sz="26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）思维理论：智能的核心是思维</a:t>
            </a:r>
            <a:endParaRPr kumimoji="0" lang="zh-CN" altLang="en-US" sz="26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endParaRPr>
          </a:p>
          <a:p>
            <a:pPr marL="190500" marR="0" lvl="0" indent="-190500" algn="just" defTabSz="914400" rtl="0" eaLnBrk="1" fontAlgn="base" latinLnBrk="0" hangingPunct="1">
              <a:lnSpc>
                <a:spcPct val="130000"/>
              </a:lnSpc>
              <a:spcBef>
                <a:spcPct val="0"/>
              </a:spcBef>
              <a:spcAft>
                <a:spcPct val="0"/>
              </a:spcAft>
              <a:buClr>
                <a:schemeClr val="accent2"/>
              </a:buClr>
              <a:buSzTx/>
              <a:buFont typeface="Wingdings" panose="05000000000000000000" pitchFamily="2" charset="2"/>
              <a:buNone/>
              <a:defRPr/>
            </a:pPr>
            <a:r>
              <a:rPr kumimoji="0" lang="zh-CN" altLang="en-US" sz="26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  （</a:t>
            </a:r>
            <a:r>
              <a:rPr kumimoji="0" lang="en-US" altLang="zh-CN" sz="26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2</a:t>
            </a:r>
            <a:r>
              <a:rPr kumimoji="0" lang="zh-CN" altLang="en-US" sz="26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）知识阈值理论：智能取决于知识的数量及一般化程度</a:t>
            </a:r>
            <a:endParaRPr kumimoji="0" lang="zh-CN" altLang="en-US" sz="26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endParaRPr>
          </a:p>
          <a:p>
            <a:pPr marL="190500" marR="0" lvl="0" indent="-190500" algn="just" defTabSz="914400" rtl="0" eaLnBrk="1" fontAlgn="base" latinLnBrk="0" hangingPunct="1">
              <a:lnSpc>
                <a:spcPct val="130000"/>
              </a:lnSpc>
              <a:spcBef>
                <a:spcPct val="0"/>
              </a:spcBef>
              <a:spcAft>
                <a:spcPct val="0"/>
              </a:spcAft>
              <a:buClr>
                <a:schemeClr val="accent2"/>
              </a:buClr>
              <a:buSzTx/>
              <a:buFont typeface="Wingdings" panose="05000000000000000000" pitchFamily="2" charset="2"/>
              <a:buNone/>
              <a:defRPr/>
            </a:pPr>
            <a:r>
              <a:rPr kumimoji="0" lang="zh-CN" altLang="en-US" sz="26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  （</a:t>
            </a:r>
            <a:r>
              <a:rPr kumimoji="0" lang="en-US" altLang="zh-CN" sz="26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3</a:t>
            </a:r>
            <a:r>
              <a:rPr kumimoji="0" lang="zh-CN" altLang="en-US" sz="26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）进化理论：用</a:t>
            </a:r>
            <a:r>
              <a:rPr kumimoji="0" lang="zh-CN" altLang="en-US" sz="2600" b="1" i="0" u="none" strike="noStrike" kern="1200" cap="none" spc="0" normalizeH="0" baseline="0" noProof="0" dirty="0">
                <a:ln>
                  <a:noFill/>
                </a:ln>
                <a:solidFill>
                  <a:schemeClr val="tx1"/>
                </a:solidFill>
                <a:effectLst/>
                <a:uLnTx/>
                <a:uFillTx/>
                <a:latin typeface="宋体" pitchFamily="2" charset="-122"/>
                <a:ea typeface="+mn-ea"/>
                <a:cs typeface="+mn-cs"/>
              </a:rPr>
              <a:t>控制取代知识的表示  </a:t>
            </a:r>
            <a:endParaRPr kumimoji="0" lang="zh-CN" altLang="en-US" sz="26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endParaRPr>
          </a:p>
          <a:p>
            <a:pPr marL="190500" marR="0" lvl="0" indent="-190500" algn="just" defTabSz="914400" rtl="0" eaLnBrk="1" fontAlgn="base" latinLnBrk="0" hangingPunct="1">
              <a:lnSpc>
                <a:spcPct val="120000"/>
              </a:lnSpc>
              <a:spcBef>
                <a:spcPct val="0"/>
              </a:spcBef>
              <a:spcAft>
                <a:spcPct val="0"/>
              </a:spcAft>
              <a:buClr>
                <a:schemeClr val="accent2"/>
              </a:buClr>
              <a:buSzTx/>
              <a:buFont typeface="Wingdings" panose="05000000000000000000" pitchFamily="2" charset="2"/>
              <a:buChar char="§"/>
              <a:defRPr/>
            </a:pPr>
            <a:r>
              <a:rPr kumimoji="0" lang="zh-CN" altLang="en-US" sz="26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  智能是</a:t>
            </a:r>
            <a:r>
              <a:rPr kumimoji="0" lang="zh-CN" altLang="en-US" sz="2600" b="1" i="0" u="none" strike="noStrike" kern="1200" cap="none" spc="0" normalizeH="0" baseline="0" noProof="0" dirty="0">
                <a:ln>
                  <a:noFill/>
                </a:ln>
                <a:solidFill>
                  <a:schemeClr val="accent2"/>
                </a:solidFill>
                <a:effectLst/>
                <a:uLnTx/>
                <a:uFillTx/>
                <a:latin typeface="Times New Roman" panose="02020603050405020304" pitchFamily="18" charset="0"/>
                <a:ea typeface="+mn-ea"/>
                <a:cs typeface="+mn-cs"/>
              </a:rPr>
              <a:t>知识</a:t>
            </a:r>
            <a:r>
              <a:rPr kumimoji="0" lang="zh-CN" altLang="en-US" sz="26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与</a:t>
            </a:r>
            <a:r>
              <a:rPr kumimoji="0" lang="zh-CN" altLang="en-US" sz="2600" b="1" i="0" u="none" strike="noStrike" kern="1200" cap="none" spc="0" normalizeH="0" baseline="0" noProof="0" dirty="0">
                <a:ln>
                  <a:noFill/>
                </a:ln>
                <a:solidFill>
                  <a:schemeClr val="accent2"/>
                </a:solidFill>
                <a:effectLst/>
                <a:uLnTx/>
                <a:uFillTx/>
                <a:latin typeface="Times New Roman" panose="02020603050405020304" pitchFamily="18" charset="0"/>
                <a:ea typeface="+mn-ea"/>
                <a:cs typeface="+mn-cs"/>
              </a:rPr>
              <a:t>智力</a:t>
            </a:r>
            <a:r>
              <a:rPr kumimoji="0" lang="zh-CN" altLang="en-US" sz="26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的总和</a:t>
            </a:r>
            <a:endParaRPr kumimoji="0" lang="zh-CN" altLang="en-US" sz="26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endParaRPr>
          </a:p>
        </p:txBody>
      </p:sp>
      <p:sp>
        <p:nvSpPr>
          <p:cNvPr id="24580" name="AutoShape 4"/>
          <p:cNvSpPr/>
          <p:nvPr/>
        </p:nvSpPr>
        <p:spPr bwMode="auto">
          <a:xfrm>
            <a:off x="2238375" y="5334000"/>
            <a:ext cx="4406900" cy="457200"/>
          </a:xfrm>
          <a:prstGeom prst="accentCallout2">
            <a:avLst>
              <a:gd name="adj1" fmla="val 25000"/>
              <a:gd name="adj2" fmla="val -1727"/>
              <a:gd name="adj3" fmla="val 25000"/>
              <a:gd name="adj4" fmla="val -3278"/>
              <a:gd name="adj5" fmla="val -50000"/>
              <a:gd name="adj6" fmla="val -4898"/>
            </a:avLst>
          </a:prstGeom>
          <a:gradFill rotWithShape="0">
            <a:gsLst>
              <a:gs pos="0">
                <a:schemeClr val="accent1"/>
              </a:gs>
              <a:gs pos="50000">
                <a:schemeClr val="bg1"/>
              </a:gs>
              <a:gs pos="100000">
                <a:schemeClr val="accent1"/>
              </a:gs>
            </a:gsLst>
            <a:lin ang="54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600" b="1" i="0" u="none" strike="noStrike" kern="1200" cap="none" spc="0" normalizeH="0" baseline="0" noProof="0" dirty="0">
                <a:ln>
                  <a:noFill/>
                </a:ln>
                <a:solidFill>
                  <a:schemeClr val="tx1"/>
                </a:solidFill>
                <a:effectLst/>
                <a:uLnTx/>
                <a:uFillTx/>
                <a:latin typeface="Times New Roman" panose="02020603050405020304" pitchFamily="18" charset="0"/>
                <a:ea typeface="宋体" pitchFamily="2" charset="-122"/>
                <a:cs typeface="+mn-cs"/>
              </a:rPr>
              <a:t>知识是一切智能行为的基础</a:t>
            </a:r>
            <a:endParaRPr kumimoji="0" lang="zh-CN" altLang="en-US" sz="2600" b="1" i="0" u="none" strike="noStrike" kern="1200" cap="none" spc="0" normalizeH="0" baseline="0" noProof="0" dirty="0">
              <a:ln>
                <a:noFill/>
              </a:ln>
              <a:solidFill>
                <a:schemeClr val="tx1"/>
              </a:solidFill>
              <a:effectLst/>
              <a:uLnTx/>
              <a:uFillTx/>
              <a:latin typeface="Times New Roman" panose="02020603050405020304" pitchFamily="18" charset="0"/>
              <a:ea typeface="宋体" pitchFamily="2" charset="-122"/>
              <a:cs typeface="+mn-cs"/>
            </a:endParaRPr>
          </a:p>
        </p:txBody>
      </p:sp>
      <p:sp>
        <p:nvSpPr>
          <p:cNvPr id="24581" name="AutoShape 5"/>
          <p:cNvSpPr/>
          <p:nvPr/>
        </p:nvSpPr>
        <p:spPr bwMode="auto">
          <a:xfrm>
            <a:off x="3670300" y="5943600"/>
            <a:ext cx="4787900" cy="838200"/>
          </a:xfrm>
          <a:prstGeom prst="accentCallout2">
            <a:avLst>
              <a:gd name="adj1" fmla="val 13634"/>
              <a:gd name="adj2" fmla="val -1593"/>
              <a:gd name="adj3" fmla="val 13634"/>
              <a:gd name="adj4" fmla="val -6667"/>
              <a:gd name="adj5" fmla="val -100000"/>
              <a:gd name="adj6" fmla="val -11935"/>
            </a:avLst>
          </a:prstGeom>
          <a:gradFill rotWithShape="0">
            <a:gsLst>
              <a:gs pos="0">
                <a:schemeClr val="accent1"/>
              </a:gs>
              <a:gs pos="50000">
                <a:schemeClr val="bg1"/>
              </a:gs>
              <a:gs pos="100000">
                <a:schemeClr val="accent1"/>
              </a:gs>
            </a:gsLst>
            <a:lin ang="54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just" defTabSz="914400" rtl="0" eaLnBrk="1" fontAlgn="base" latinLnBrk="0" hangingPunct="1">
              <a:lnSpc>
                <a:spcPct val="100000"/>
              </a:lnSpc>
              <a:spcBef>
                <a:spcPct val="0"/>
              </a:spcBef>
              <a:spcAft>
                <a:spcPct val="0"/>
              </a:spcAft>
              <a:buClrTx/>
              <a:buSzTx/>
              <a:buFontTx/>
              <a:buNone/>
              <a:defRPr/>
            </a:pPr>
            <a:r>
              <a:rPr kumimoji="0" lang="zh-CN" altLang="en-US" sz="2600" b="1" i="0" u="none" strike="noStrike" kern="1200" cap="none" spc="0" normalizeH="0" baseline="0" noProof="0" dirty="0">
                <a:ln>
                  <a:noFill/>
                </a:ln>
                <a:solidFill>
                  <a:schemeClr val="tx1"/>
                </a:solidFill>
                <a:effectLst/>
                <a:uLnTx/>
                <a:uFillTx/>
                <a:latin typeface="宋体" pitchFamily="2" charset="-122"/>
                <a:ea typeface="宋体" pitchFamily="2" charset="-122"/>
                <a:cs typeface="+mn-cs"/>
              </a:rPr>
              <a:t>获取知识并应用知识求解问题的能力</a:t>
            </a:r>
            <a:r>
              <a:rPr kumimoji="0" lang="zh-CN" altLang="en-US" sz="2600" b="1" i="0" u="none" strike="noStrike" kern="1200" cap="none" spc="0" normalizeH="0" baseline="0" noProof="0" dirty="0">
                <a:ln>
                  <a:noFill/>
                </a:ln>
                <a:solidFill>
                  <a:schemeClr val="tx1"/>
                </a:solidFill>
                <a:effectLst/>
                <a:uLnTx/>
                <a:uFillTx/>
                <a:latin typeface="Times New Roman" panose="02020603050405020304" pitchFamily="18" charset="0"/>
                <a:ea typeface="宋体" pitchFamily="2" charset="-122"/>
                <a:cs typeface="+mn-cs"/>
              </a:rPr>
              <a:t> </a:t>
            </a:r>
            <a:endParaRPr kumimoji="0" lang="zh-CN" altLang="en-US" sz="2600" b="1" i="0" u="none" strike="noStrike" kern="1200" cap="none" spc="0" normalizeH="0" baseline="0" noProof="0" dirty="0">
              <a:ln>
                <a:noFill/>
              </a:ln>
              <a:solidFill>
                <a:schemeClr val="tx1"/>
              </a:solidFill>
              <a:effectLst/>
              <a:uLnTx/>
              <a:uFillTx/>
              <a:latin typeface="Times New Roman" panose="02020603050405020304" pitchFamily="18" charset="0"/>
              <a:ea typeface="宋体" pitchFamily="2"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580"/>
                                        </p:tgtEl>
                                        <p:attrNameLst>
                                          <p:attrName>style.visibility</p:attrName>
                                        </p:attrNameLst>
                                      </p:cBhvr>
                                      <p:to>
                                        <p:strVal val="visible"/>
                                      </p:to>
                                    </p:set>
                                    <p:anim calcmode="lin" valueType="num">
                                      <p:cBhvr additive="base">
                                        <p:cTn id="7" dur="500" fill="hold"/>
                                        <p:tgtEl>
                                          <p:spTgt spid="24580"/>
                                        </p:tgtEl>
                                        <p:attrNameLst>
                                          <p:attrName>ppt_x</p:attrName>
                                        </p:attrNameLst>
                                      </p:cBhvr>
                                      <p:tavLst>
                                        <p:tav tm="0">
                                          <p:val>
                                            <p:strVal val="0-#ppt_w/2"/>
                                          </p:val>
                                        </p:tav>
                                        <p:tav tm="100000">
                                          <p:val>
                                            <p:strVal val="#ppt_x"/>
                                          </p:val>
                                        </p:tav>
                                      </p:tavLst>
                                    </p:anim>
                                    <p:anim calcmode="lin" valueType="num">
                                      <p:cBhvr additive="base">
                                        <p:cTn id="8" dur="500" fill="hold"/>
                                        <p:tgtEl>
                                          <p:spTgt spid="2458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245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0" grpId="0" animBg="1"/>
      <p:bldP spid="24581"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灯片编号占位符 1"/>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96258" name="Rectangle 2"/>
          <p:cNvSpPr/>
          <p:nvPr/>
        </p:nvSpPr>
        <p:spPr>
          <a:xfrm>
            <a:off x="0" y="0"/>
            <a:ext cx="9144000" cy="765175"/>
          </a:xfrm>
          <a:prstGeom prst="rect">
            <a:avLst/>
          </a:prstGeom>
          <a:solidFill>
            <a:srgbClr val="A50021"/>
          </a:solidFill>
          <a:ln w="9525">
            <a:noFill/>
          </a:ln>
        </p:spPr>
        <p:txBody>
          <a:bodyPr anchor="b" anchorCtr="0"/>
          <a:lstStyle/>
          <a:p>
            <a:pPr indent="176530"/>
            <a:r>
              <a:rPr lang="en-US" altLang="zh-CN" sz="3600" dirty="0">
                <a:solidFill>
                  <a:srgbClr val="FFFFFF"/>
                </a:solidFill>
                <a:latin typeface="Times New Roman" panose="02020603050405020304" pitchFamily="18" charset="0"/>
                <a:ea typeface="黑体" panose="02010609060101010101" pitchFamily="49" charset="-122"/>
              </a:rPr>
              <a:t>1.6  </a:t>
            </a:r>
            <a:r>
              <a:rPr lang="zh-CN" altLang="en-US" sz="3600" dirty="0">
                <a:solidFill>
                  <a:srgbClr val="FFFFFF"/>
                </a:solidFill>
                <a:latin typeface="Times New Roman" panose="02020603050405020304" pitchFamily="18" charset="0"/>
                <a:ea typeface="黑体" panose="02010609060101010101" pitchFamily="49" charset="-122"/>
              </a:rPr>
              <a:t>人工智能与数学</a:t>
            </a:r>
            <a:endParaRPr lang="zh-CN" altLang="en-US" sz="3600" dirty="0">
              <a:solidFill>
                <a:srgbClr val="FFFFFF"/>
              </a:solidFill>
              <a:latin typeface="Times New Roman" panose="02020603050405020304" pitchFamily="18" charset="0"/>
              <a:ea typeface="黑体" panose="02010609060101010101" pitchFamily="49" charset="-122"/>
            </a:endParaRPr>
          </a:p>
        </p:txBody>
      </p:sp>
      <p:sp>
        <p:nvSpPr>
          <p:cNvPr id="96259" name="Rectangle 3"/>
          <p:cNvSpPr/>
          <p:nvPr/>
        </p:nvSpPr>
        <p:spPr>
          <a:xfrm>
            <a:off x="434975" y="1828800"/>
            <a:ext cx="8229600" cy="3992563"/>
          </a:xfrm>
          <a:prstGeom prst="rect">
            <a:avLst/>
          </a:prstGeom>
          <a:gradFill rotWithShape="0">
            <a:gsLst>
              <a:gs pos="0">
                <a:srgbClr val="CCFFCC"/>
              </a:gs>
              <a:gs pos="100000">
                <a:srgbClr val="FFFFFF"/>
              </a:gs>
            </a:gsLst>
            <a:path path="rect">
              <a:fillToRect t="100000" r="100000"/>
            </a:path>
            <a:tileRect/>
          </a:gradFill>
          <a:ln w="9525" cap="flat" cmpd="sng">
            <a:solidFill>
              <a:srgbClr val="808080"/>
            </a:solidFill>
            <a:prstDash val="solid"/>
            <a:miter/>
            <a:headEnd type="none" w="med" len="med"/>
            <a:tailEnd type="none" w="med" len="med"/>
          </a:ln>
        </p:spPr>
        <p:txBody>
          <a:bodyPr anchor="t" anchorCtr="0">
            <a:spAutoFit/>
          </a:bodyPr>
          <a:lstStyle/>
          <a:p>
            <a:pPr algn="just">
              <a:lnSpc>
                <a:spcPct val="130000"/>
              </a:lnSpc>
              <a:spcBef>
                <a:spcPct val="30000"/>
              </a:spcBef>
              <a:buClr>
                <a:srgbClr val="CC0000"/>
              </a:buClr>
            </a:pPr>
            <a:r>
              <a:rPr lang="zh-CN" altLang="en-US" sz="2400" b="1" dirty="0">
                <a:solidFill>
                  <a:srgbClr val="000000"/>
                </a:solidFill>
                <a:latin typeface="Times New Roman" panose="02020603050405020304" pitchFamily="18" charset="0"/>
                <a:ea typeface="宋体" pitchFamily="2" charset="-122"/>
              </a:rPr>
              <a:t>第一，大数据的统计学基础</a:t>
            </a:r>
            <a:endParaRPr lang="en-US" altLang="zh-CN" sz="2400" b="1" dirty="0">
              <a:solidFill>
                <a:srgbClr val="000000"/>
              </a:solidFill>
              <a:latin typeface="Times New Roman" panose="02020603050405020304" pitchFamily="18" charset="0"/>
              <a:ea typeface="宋体" pitchFamily="2" charset="-122"/>
            </a:endParaRPr>
          </a:p>
          <a:p>
            <a:pPr algn="just">
              <a:lnSpc>
                <a:spcPct val="130000"/>
              </a:lnSpc>
              <a:spcBef>
                <a:spcPct val="30000"/>
              </a:spcBef>
              <a:buClr>
                <a:srgbClr val="CC0000"/>
              </a:buClr>
            </a:pPr>
            <a:r>
              <a:rPr lang="en-US" altLang="zh-CN" sz="2400" b="1" dirty="0">
                <a:solidFill>
                  <a:srgbClr val="000000"/>
                </a:solidFill>
                <a:latin typeface="Times New Roman" panose="02020603050405020304" pitchFamily="18" charset="0"/>
                <a:ea typeface="宋体" pitchFamily="2" charset="-122"/>
              </a:rPr>
              <a:t>    </a:t>
            </a:r>
            <a:r>
              <a:rPr lang="zh-CN" altLang="en-US" sz="2400" b="1" dirty="0">
                <a:solidFill>
                  <a:srgbClr val="000000"/>
                </a:solidFill>
                <a:latin typeface="Times New Roman" panose="02020603050405020304" pitchFamily="18" charset="0"/>
                <a:ea typeface="宋体" pitchFamily="2" charset="-122"/>
              </a:rPr>
              <a:t>人工智能应用的基本模式则包括感、知、控三个部分，其中，感，就是将环境中的各种要素通过各种各样的传感器变成数据的数字化过程；知，就是指能读懂大数据，这是机器学习的主要部分；控，则是指机器将由数据得到的知识和规则用于实际控制。贯穿着三个基本模型的核心技术便是大数据，而统计学则是理解、分析大数据的基础。目前，支持大数据分析的数学基础尚未完全建立起来。</a:t>
            </a:r>
            <a:endParaRPr lang="zh-CN" altLang="en-US" sz="2400" b="1" dirty="0">
              <a:solidFill>
                <a:srgbClr val="000000"/>
              </a:solidFill>
              <a:latin typeface="Times New Roman" panose="02020603050405020304" pitchFamily="18" charset="0"/>
              <a:ea typeface="宋体" pitchFamily="2" charset="-122"/>
            </a:endParaRPr>
          </a:p>
        </p:txBody>
      </p:sp>
      <p:sp>
        <p:nvSpPr>
          <p:cNvPr id="96260" name="Rectangle 4"/>
          <p:cNvSpPr/>
          <p:nvPr/>
        </p:nvSpPr>
        <p:spPr>
          <a:xfrm>
            <a:off x="304800" y="990600"/>
            <a:ext cx="8642350" cy="5400675"/>
          </a:xfrm>
          <a:prstGeom prst="rect">
            <a:avLst/>
          </a:prstGeom>
          <a:noFill/>
          <a:ln w="9525">
            <a:noFill/>
          </a:ln>
        </p:spPr>
        <p:txBody>
          <a:bodyPr anchor="t" anchorCtr="0"/>
          <a:lstStyle/>
          <a:p>
            <a:pPr marL="469900" indent="-469900"/>
            <a:r>
              <a:rPr lang="en-US" altLang="zh-CN" sz="2800" b="1" dirty="0">
                <a:solidFill>
                  <a:srgbClr val="000000"/>
                </a:solidFill>
                <a:latin typeface="Times New Roman" panose="02020603050405020304" pitchFamily="18" charset="0"/>
                <a:ea typeface="宋体" pitchFamily="2" charset="-122"/>
              </a:rPr>
              <a:t>AI</a:t>
            </a:r>
            <a:r>
              <a:rPr lang="zh-CN" altLang="en-US" sz="2800" b="1" dirty="0">
                <a:solidFill>
                  <a:srgbClr val="000000"/>
                </a:solidFill>
                <a:latin typeface="Times New Roman" panose="02020603050405020304" pitchFamily="18" charset="0"/>
                <a:ea typeface="宋体" pitchFamily="2" charset="-122"/>
              </a:rPr>
              <a:t>面临的五大基础数学问题</a:t>
            </a:r>
            <a:endParaRPr lang="zh-CN" altLang="en-US" sz="2800" b="1" dirty="0">
              <a:solidFill>
                <a:srgbClr val="000000"/>
              </a:solidFill>
              <a:latin typeface="Times New Roman" panose="02020603050405020304" pitchFamily="18" charset="0"/>
              <a:ea typeface="宋体" pitchFamily="2" charset="-122"/>
            </a:endParaRPr>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灯片编号占位符 1"/>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97282" name="Rectangle 2"/>
          <p:cNvSpPr/>
          <p:nvPr/>
        </p:nvSpPr>
        <p:spPr>
          <a:xfrm>
            <a:off x="0" y="0"/>
            <a:ext cx="9144000" cy="765175"/>
          </a:xfrm>
          <a:prstGeom prst="rect">
            <a:avLst/>
          </a:prstGeom>
          <a:solidFill>
            <a:srgbClr val="A50021"/>
          </a:solidFill>
          <a:ln w="9525">
            <a:noFill/>
          </a:ln>
        </p:spPr>
        <p:txBody>
          <a:bodyPr anchor="b" anchorCtr="0"/>
          <a:lstStyle/>
          <a:p>
            <a:pPr indent="176530"/>
            <a:r>
              <a:rPr lang="en-US" altLang="zh-CN" sz="3600" dirty="0">
                <a:solidFill>
                  <a:srgbClr val="FFFFFF"/>
                </a:solidFill>
                <a:latin typeface="Times New Roman" panose="02020603050405020304" pitchFamily="18" charset="0"/>
                <a:ea typeface="黑体" panose="02010609060101010101" pitchFamily="49" charset="-122"/>
              </a:rPr>
              <a:t>1.6  </a:t>
            </a:r>
            <a:r>
              <a:rPr lang="zh-CN" altLang="en-US" sz="3600" dirty="0">
                <a:solidFill>
                  <a:srgbClr val="FFFFFF"/>
                </a:solidFill>
                <a:latin typeface="Times New Roman" panose="02020603050405020304" pitchFamily="18" charset="0"/>
                <a:ea typeface="黑体" panose="02010609060101010101" pitchFamily="49" charset="-122"/>
              </a:rPr>
              <a:t>人工智能与数学</a:t>
            </a:r>
            <a:endParaRPr lang="zh-CN" altLang="en-US" sz="3600" dirty="0">
              <a:solidFill>
                <a:srgbClr val="FFFFFF"/>
              </a:solidFill>
              <a:latin typeface="Times New Roman" panose="02020603050405020304" pitchFamily="18" charset="0"/>
              <a:ea typeface="黑体" panose="02010609060101010101" pitchFamily="49" charset="-122"/>
            </a:endParaRPr>
          </a:p>
        </p:txBody>
      </p:sp>
      <p:sp>
        <p:nvSpPr>
          <p:cNvPr id="97283" name="Rectangle 3"/>
          <p:cNvSpPr/>
          <p:nvPr/>
        </p:nvSpPr>
        <p:spPr>
          <a:xfrm>
            <a:off x="434975" y="1828800"/>
            <a:ext cx="8229600" cy="4044950"/>
          </a:xfrm>
          <a:prstGeom prst="rect">
            <a:avLst/>
          </a:prstGeom>
          <a:gradFill rotWithShape="0">
            <a:gsLst>
              <a:gs pos="0">
                <a:srgbClr val="CCFFCC"/>
              </a:gs>
              <a:gs pos="100000">
                <a:srgbClr val="FFFFFF"/>
              </a:gs>
            </a:gsLst>
            <a:path path="rect">
              <a:fillToRect t="100000" r="100000"/>
            </a:path>
            <a:tileRect/>
          </a:gradFill>
          <a:ln w="9525" cap="flat" cmpd="sng">
            <a:solidFill>
              <a:srgbClr val="808080"/>
            </a:solidFill>
            <a:prstDash val="solid"/>
            <a:miter/>
            <a:headEnd type="none" w="med" len="med"/>
            <a:tailEnd type="none" w="med" len="med"/>
          </a:ln>
        </p:spPr>
        <p:txBody>
          <a:bodyPr anchor="t" anchorCtr="0">
            <a:spAutoFit/>
          </a:bodyPr>
          <a:lstStyle/>
          <a:p>
            <a:pPr algn="just">
              <a:lnSpc>
                <a:spcPct val="130000"/>
              </a:lnSpc>
              <a:spcBef>
                <a:spcPct val="30000"/>
              </a:spcBef>
              <a:buClr>
                <a:srgbClr val="CC0000"/>
              </a:buClr>
            </a:pPr>
            <a:r>
              <a:rPr lang="zh-CN" altLang="en-US" sz="2400" b="1" dirty="0">
                <a:solidFill>
                  <a:srgbClr val="000000"/>
                </a:solidFill>
                <a:latin typeface="Times New Roman" panose="02020603050405020304" pitchFamily="18" charset="0"/>
                <a:ea typeface="宋体" pitchFamily="2" charset="-122"/>
              </a:rPr>
              <a:t>第二，大数据计算基础算法</a:t>
            </a:r>
            <a:endParaRPr lang="en-US" altLang="zh-CN" sz="2400" b="1" dirty="0">
              <a:solidFill>
                <a:srgbClr val="000000"/>
              </a:solidFill>
              <a:latin typeface="Times New Roman" panose="02020603050405020304" pitchFamily="18" charset="0"/>
              <a:ea typeface="宋体" pitchFamily="2" charset="-122"/>
            </a:endParaRPr>
          </a:p>
          <a:p>
            <a:pPr algn="just">
              <a:lnSpc>
                <a:spcPct val="130000"/>
              </a:lnSpc>
              <a:spcBef>
                <a:spcPct val="30000"/>
              </a:spcBef>
              <a:buClr>
                <a:srgbClr val="CC0000"/>
              </a:buClr>
            </a:pPr>
            <a:r>
              <a:rPr lang="zh-CN" altLang="en-US" sz="2400" b="1" dirty="0">
                <a:solidFill>
                  <a:srgbClr val="000000"/>
                </a:solidFill>
                <a:latin typeface="Times New Roman" panose="02020603050405020304" pitchFamily="18" charset="0"/>
                <a:ea typeface="宋体" pitchFamily="2" charset="-122"/>
              </a:rPr>
              <a:t>    大数据一般应用于分析处理两类基本任务：一类是以计算机逻辑为基础的搜索、比对、排序、溯源等问题；一类是分析数据之间是否具有共性结构等的聚类、分类、回归等问题。这两类问题都以数学模型为基础。然而一些传统的计算，在大数据环境下都变成了全新的问题，因而针对大数据环境重建大数据计算的基础算法和分析处理算法，都成为当下亟待解决的问题。</a:t>
            </a:r>
            <a:endParaRPr lang="zh-CN" altLang="en-US" sz="2400" b="1" dirty="0">
              <a:solidFill>
                <a:srgbClr val="000000"/>
              </a:solidFill>
              <a:latin typeface="Times New Roman" panose="02020603050405020304" pitchFamily="18" charset="0"/>
              <a:ea typeface="宋体" pitchFamily="2" charset="-122"/>
            </a:endParaRPr>
          </a:p>
        </p:txBody>
      </p:sp>
      <p:sp>
        <p:nvSpPr>
          <p:cNvPr id="97284" name="Rectangle 4"/>
          <p:cNvSpPr/>
          <p:nvPr/>
        </p:nvSpPr>
        <p:spPr>
          <a:xfrm>
            <a:off x="304800" y="990600"/>
            <a:ext cx="8642350" cy="5400675"/>
          </a:xfrm>
          <a:prstGeom prst="rect">
            <a:avLst/>
          </a:prstGeom>
          <a:noFill/>
          <a:ln w="9525">
            <a:noFill/>
          </a:ln>
        </p:spPr>
        <p:txBody>
          <a:bodyPr anchor="t" anchorCtr="0"/>
          <a:lstStyle/>
          <a:p>
            <a:pPr marL="469900" indent="-469900"/>
            <a:r>
              <a:rPr lang="en-US" altLang="zh-CN" sz="2800" b="1" dirty="0">
                <a:solidFill>
                  <a:srgbClr val="000000"/>
                </a:solidFill>
                <a:latin typeface="Times New Roman" panose="02020603050405020304" pitchFamily="18" charset="0"/>
                <a:ea typeface="宋体" pitchFamily="2" charset="-122"/>
              </a:rPr>
              <a:t>AI</a:t>
            </a:r>
            <a:r>
              <a:rPr lang="zh-CN" altLang="en-US" sz="2800" b="1" dirty="0">
                <a:solidFill>
                  <a:srgbClr val="000000"/>
                </a:solidFill>
                <a:latin typeface="Times New Roman" panose="02020603050405020304" pitchFamily="18" charset="0"/>
                <a:ea typeface="宋体" pitchFamily="2" charset="-122"/>
              </a:rPr>
              <a:t>面临的五大基础数学问题</a:t>
            </a:r>
            <a:endParaRPr lang="zh-CN" altLang="en-US" sz="2800" b="1" dirty="0">
              <a:solidFill>
                <a:srgbClr val="000000"/>
              </a:solidFill>
              <a:latin typeface="Times New Roman" panose="02020603050405020304" pitchFamily="18" charset="0"/>
              <a:ea typeface="宋体" pitchFamily="2" charset="-122"/>
            </a:endParaRP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灯片编号占位符 1"/>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98306" name="Rectangle 2"/>
          <p:cNvSpPr/>
          <p:nvPr/>
        </p:nvSpPr>
        <p:spPr>
          <a:xfrm>
            <a:off x="0" y="0"/>
            <a:ext cx="9144000" cy="765175"/>
          </a:xfrm>
          <a:prstGeom prst="rect">
            <a:avLst/>
          </a:prstGeom>
          <a:solidFill>
            <a:srgbClr val="A50021"/>
          </a:solidFill>
          <a:ln w="9525">
            <a:noFill/>
          </a:ln>
        </p:spPr>
        <p:txBody>
          <a:bodyPr anchor="b" anchorCtr="0"/>
          <a:lstStyle/>
          <a:p>
            <a:pPr indent="176530"/>
            <a:r>
              <a:rPr lang="en-US" altLang="zh-CN" sz="3600" dirty="0">
                <a:solidFill>
                  <a:srgbClr val="FFFFFF"/>
                </a:solidFill>
                <a:latin typeface="Times New Roman" panose="02020603050405020304" pitchFamily="18" charset="0"/>
                <a:ea typeface="黑体" panose="02010609060101010101" pitchFamily="49" charset="-122"/>
              </a:rPr>
              <a:t>1.6  </a:t>
            </a:r>
            <a:r>
              <a:rPr lang="zh-CN" altLang="en-US" sz="3600" dirty="0">
                <a:solidFill>
                  <a:srgbClr val="FFFFFF"/>
                </a:solidFill>
                <a:latin typeface="Times New Roman" panose="02020603050405020304" pitchFamily="18" charset="0"/>
                <a:ea typeface="黑体" panose="02010609060101010101" pitchFamily="49" charset="-122"/>
              </a:rPr>
              <a:t>人工智能与数学</a:t>
            </a:r>
            <a:endParaRPr lang="zh-CN" altLang="en-US" sz="3600" dirty="0">
              <a:solidFill>
                <a:srgbClr val="FFFFFF"/>
              </a:solidFill>
              <a:latin typeface="Times New Roman" panose="02020603050405020304" pitchFamily="18" charset="0"/>
              <a:ea typeface="黑体" panose="02010609060101010101" pitchFamily="49" charset="-122"/>
            </a:endParaRPr>
          </a:p>
        </p:txBody>
      </p:sp>
      <p:sp>
        <p:nvSpPr>
          <p:cNvPr id="98307" name="Rectangle 3"/>
          <p:cNvSpPr/>
          <p:nvPr/>
        </p:nvSpPr>
        <p:spPr>
          <a:xfrm>
            <a:off x="434975" y="1828800"/>
            <a:ext cx="8229600" cy="4044950"/>
          </a:xfrm>
          <a:prstGeom prst="rect">
            <a:avLst/>
          </a:prstGeom>
          <a:gradFill rotWithShape="0">
            <a:gsLst>
              <a:gs pos="0">
                <a:srgbClr val="CCFFCC"/>
              </a:gs>
              <a:gs pos="100000">
                <a:srgbClr val="FFFFFF"/>
              </a:gs>
            </a:gsLst>
            <a:path path="rect">
              <a:fillToRect t="100000" r="100000"/>
            </a:path>
            <a:tileRect/>
          </a:gradFill>
          <a:ln w="9525" cap="flat" cmpd="sng">
            <a:solidFill>
              <a:srgbClr val="808080"/>
            </a:solidFill>
            <a:prstDash val="solid"/>
            <a:miter/>
            <a:headEnd type="none" w="med" len="med"/>
            <a:tailEnd type="none" w="med" len="med"/>
          </a:ln>
        </p:spPr>
        <p:txBody>
          <a:bodyPr anchor="t" anchorCtr="0">
            <a:spAutoFit/>
          </a:bodyPr>
          <a:lstStyle/>
          <a:p>
            <a:pPr algn="just">
              <a:lnSpc>
                <a:spcPct val="130000"/>
              </a:lnSpc>
              <a:spcBef>
                <a:spcPct val="30000"/>
              </a:spcBef>
              <a:buClr>
                <a:srgbClr val="CC0000"/>
              </a:buClr>
            </a:pPr>
            <a:r>
              <a:rPr lang="zh-CN" altLang="en-US" sz="2400" b="1" dirty="0">
                <a:solidFill>
                  <a:srgbClr val="000000"/>
                </a:solidFill>
                <a:latin typeface="Times New Roman" panose="02020603050405020304" pitchFamily="18" charset="0"/>
                <a:ea typeface="宋体" pitchFamily="2" charset="-122"/>
              </a:rPr>
              <a:t>第三，深度学习的数学原理</a:t>
            </a:r>
            <a:endParaRPr lang="en-US" altLang="zh-CN" sz="2400" b="1" dirty="0">
              <a:solidFill>
                <a:srgbClr val="000000"/>
              </a:solidFill>
              <a:latin typeface="Times New Roman" panose="02020603050405020304" pitchFamily="18" charset="0"/>
              <a:ea typeface="宋体" pitchFamily="2" charset="-122"/>
            </a:endParaRPr>
          </a:p>
          <a:p>
            <a:pPr algn="just">
              <a:lnSpc>
                <a:spcPct val="130000"/>
              </a:lnSpc>
              <a:spcBef>
                <a:spcPct val="30000"/>
              </a:spcBef>
              <a:buClr>
                <a:srgbClr val="CC0000"/>
              </a:buClr>
            </a:pPr>
            <a:r>
              <a:rPr lang="zh-CN" altLang="en-US" sz="2400" b="1" dirty="0">
                <a:solidFill>
                  <a:srgbClr val="000000"/>
                </a:solidFill>
                <a:latin typeface="Times New Roman" panose="02020603050405020304" pitchFamily="18" charset="0"/>
                <a:ea typeface="宋体" pitchFamily="2" charset="-122"/>
              </a:rPr>
              <a:t>     深度学习是目前最能够为大家所普遍接受的人工智能技术之一，目前还没有更好的方式来替代它，但是深度学习现在存在很多问题。如存在的可解释性问题，主要还是因为无法使用明确的数据公式来进行展开，因而如何从数学上证明深度学习在每一层网络上的展开情况，是当下迫在眉睫的事情；另外，什么样的结构决定什么样的性质，因而我们还需要研究清楚深度学习中结构和性质的关系问题。</a:t>
            </a:r>
            <a:endParaRPr lang="zh-CN" altLang="en-US" sz="2400" b="1" dirty="0">
              <a:solidFill>
                <a:srgbClr val="000000"/>
              </a:solidFill>
              <a:latin typeface="Times New Roman" panose="02020603050405020304" pitchFamily="18" charset="0"/>
              <a:ea typeface="宋体" pitchFamily="2" charset="-122"/>
            </a:endParaRPr>
          </a:p>
        </p:txBody>
      </p:sp>
      <p:sp>
        <p:nvSpPr>
          <p:cNvPr id="98308" name="Rectangle 4"/>
          <p:cNvSpPr/>
          <p:nvPr/>
        </p:nvSpPr>
        <p:spPr>
          <a:xfrm>
            <a:off x="304800" y="990600"/>
            <a:ext cx="8642350" cy="5400675"/>
          </a:xfrm>
          <a:prstGeom prst="rect">
            <a:avLst/>
          </a:prstGeom>
          <a:noFill/>
          <a:ln w="9525">
            <a:noFill/>
          </a:ln>
        </p:spPr>
        <p:txBody>
          <a:bodyPr anchor="t" anchorCtr="0"/>
          <a:lstStyle/>
          <a:p>
            <a:pPr marL="469900" indent="-469900"/>
            <a:r>
              <a:rPr lang="en-US" altLang="zh-CN" sz="2800" b="1" dirty="0">
                <a:solidFill>
                  <a:srgbClr val="000000"/>
                </a:solidFill>
                <a:latin typeface="Times New Roman" panose="02020603050405020304" pitchFamily="18" charset="0"/>
                <a:ea typeface="宋体" pitchFamily="2" charset="-122"/>
              </a:rPr>
              <a:t>AI</a:t>
            </a:r>
            <a:r>
              <a:rPr lang="zh-CN" altLang="en-US" sz="2800" b="1" dirty="0">
                <a:solidFill>
                  <a:srgbClr val="000000"/>
                </a:solidFill>
                <a:latin typeface="Times New Roman" panose="02020603050405020304" pitchFamily="18" charset="0"/>
                <a:ea typeface="宋体" pitchFamily="2" charset="-122"/>
              </a:rPr>
              <a:t>面临的五大基础数学问题</a:t>
            </a:r>
            <a:endParaRPr lang="zh-CN" altLang="en-US" sz="2800" b="1" dirty="0">
              <a:solidFill>
                <a:srgbClr val="000000"/>
              </a:solidFill>
              <a:latin typeface="Times New Roman" panose="02020603050405020304" pitchFamily="18" charset="0"/>
              <a:ea typeface="宋体" pitchFamily="2" charset="-122"/>
            </a:endParaRPr>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灯片编号占位符 1"/>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99330" name="Rectangle 2"/>
          <p:cNvSpPr/>
          <p:nvPr/>
        </p:nvSpPr>
        <p:spPr>
          <a:xfrm>
            <a:off x="0" y="0"/>
            <a:ext cx="9144000" cy="765175"/>
          </a:xfrm>
          <a:prstGeom prst="rect">
            <a:avLst/>
          </a:prstGeom>
          <a:solidFill>
            <a:srgbClr val="A50021"/>
          </a:solidFill>
          <a:ln w="9525">
            <a:noFill/>
          </a:ln>
        </p:spPr>
        <p:txBody>
          <a:bodyPr anchor="b" anchorCtr="0"/>
          <a:lstStyle/>
          <a:p>
            <a:pPr indent="176530"/>
            <a:r>
              <a:rPr lang="en-US" altLang="zh-CN" sz="3600" dirty="0">
                <a:solidFill>
                  <a:srgbClr val="FFFFFF"/>
                </a:solidFill>
                <a:latin typeface="Times New Roman" panose="02020603050405020304" pitchFamily="18" charset="0"/>
                <a:ea typeface="黑体" panose="02010609060101010101" pitchFamily="49" charset="-122"/>
              </a:rPr>
              <a:t>1.6  </a:t>
            </a:r>
            <a:r>
              <a:rPr lang="zh-CN" altLang="en-US" sz="3600" dirty="0">
                <a:solidFill>
                  <a:srgbClr val="FFFFFF"/>
                </a:solidFill>
                <a:latin typeface="Times New Roman" panose="02020603050405020304" pitchFamily="18" charset="0"/>
                <a:ea typeface="黑体" panose="02010609060101010101" pitchFamily="49" charset="-122"/>
              </a:rPr>
              <a:t>人工智能与数学</a:t>
            </a:r>
            <a:endParaRPr lang="zh-CN" altLang="en-US" sz="3600" dirty="0">
              <a:solidFill>
                <a:srgbClr val="FFFFFF"/>
              </a:solidFill>
              <a:latin typeface="Times New Roman" panose="02020603050405020304" pitchFamily="18" charset="0"/>
              <a:ea typeface="黑体" panose="02010609060101010101" pitchFamily="49" charset="-122"/>
            </a:endParaRPr>
          </a:p>
        </p:txBody>
      </p:sp>
      <p:sp>
        <p:nvSpPr>
          <p:cNvPr id="99331" name="Rectangle 3"/>
          <p:cNvSpPr/>
          <p:nvPr/>
        </p:nvSpPr>
        <p:spPr>
          <a:xfrm>
            <a:off x="433388" y="1524000"/>
            <a:ext cx="8229600" cy="5003800"/>
          </a:xfrm>
          <a:prstGeom prst="rect">
            <a:avLst/>
          </a:prstGeom>
          <a:gradFill rotWithShape="0">
            <a:gsLst>
              <a:gs pos="0">
                <a:srgbClr val="CCFFCC"/>
              </a:gs>
              <a:gs pos="100000">
                <a:srgbClr val="FFFFFF"/>
              </a:gs>
            </a:gsLst>
            <a:path path="rect">
              <a:fillToRect t="100000" r="100000"/>
            </a:path>
            <a:tileRect/>
          </a:gradFill>
          <a:ln w="9525" cap="flat" cmpd="sng">
            <a:solidFill>
              <a:srgbClr val="808080"/>
            </a:solidFill>
            <a:prstDash val="solid"/>
            <a:miter/>
            <a:headEnd type="none" w="med" len="med"/>
            <a:tailEnd type="none" w="med" len="med"/>
          </a:ln>
        </p:spPr>
        <p:txBody>
          <a:bodyPr anchor="t" anchorCtr="0">
            <a:spAutoFit/>
          </a:bodyPr>
          <a:lstStyle/>
          <a:p>
            <a:pPr algn="just">
              <a:lnSpc>
                <a:spcPct val="130000"/>
              </a:lnSpc>
              <a:spcBef>
                <a:spcPct val="30000"/>
              </a:spcBef>
              <a:buClr>
                <a:srgbClr val="CC0000"/>
              </a:buClr>
            </a:pPr>
            <a:r>
              <a:rPr lang="zh-CN" altLang="en-US" sz="2400" b="1" dirty="0">
                <a:solidFill>
                  <a:srgbClr val="000000"/>
                </a:solidFill>
                <a:latin typeface="Times New Roman" panose="02020603050405020304" pitchFamily="18" charset="0"/>
                <a:ea typeface="宋体" pitchFamily="2" charset="-122"/>
              </a:rPr>
              <a:t>第四，非常规约束下的输运问题</a:t>
            </a:r>
            <a:endParaRPr lang="en-US" altLang="zh-CN" sz="2400" b="1" dirty="0">
              <a:solidFill>
                <a:srgbClr val="000000"/>
              </a:solidFill>
              <a:latin typeface="Times New Roman" panose="02020603050405020304" pitchFamily="18" charset="0"/>
              <a:ea typeface="宋体" pitchFamily="2" charset="-122"/>
            </a:endParaRPr>
          </a:p>
          <a:p>
            <a:pPr algn="just">
              <a:lnSpc>
                <a:spcPct val="130000"/>
              </a:lnSpc>
              <a:spcBef>
                <a:spcPct val="30000"/>
              </a:spcBef>
              <a:buClr>
                <a:srgbClr val="CC0000"/>
              </a:buClr>
            </a:pPr>
            <a:r>
              <a:rPr lang="en-US" altLang="zh-CN" sz="2400" b="1" dirty="0">
                <a:solidFill>
                  <a:srgbClr val="000000"/>
                </a:solidFill>
                <a:latin typeface="Times New Roman" panose="02020603050405020304" pitchFamily="18" charset="0"/>
                <a:ea typeface="宋体" pitchFamily="2" charset="-122"/>
              </a:rPr>
              <a:t>    </a:t>
            </a:r>
            <a:r>
              <a:rPr lang="zh-CN" altLang="en-US" sz="2400" b="1" dirty="0">
                <a:solidFill>
                  <a:srgbClr val="000000"/>
                </a:solidFill>
                <a:latin typeface="Times New Roman" panose="02020603050405020304" pitchFamily="18" charset="0"/>
                <a:ea typeface="宋体" pitchFamily="2" charset="-122"/>
              </a:rPr>
              <a:t>人工智能的很多问题都可以抽象为：将一个领域的数据转移到另外一个领域的数据，如机器翻译，就实现不同语言之间的转换问题。涉及到「什么样的数据之间能够进行转移」的问题。而能够实现转移的前提是，两个领域之间的数据存在一「公共不变量」，这是数学的标准术语。机器能翻译就存在语义这一不变量。医疗应用同样遵循这一思路，即 </a:t>
            </a:r>
            <a:r>
              <a:rPr lang="en-US" altLang="zh-CN" sz="2400" b="1" dirty="0">
                <a:solidFill>
                  <a:srgbClr val="000000"/>
                </a:solidFill>
                <a:latin typeface="Times New Roman" panose="02020603050405020304" pitchFamily="18" charset="0"/>
                <a:ea typeface="宋体" pitchFamily="2" charset="-122"/>
              </a:rPr>
              <a:t>CT </a:t>
            </a:r>
            <a:r>
              <a:rPr lang="zh-CN" altLang="en-US" sz="2400" b="1" dirty="0">
                <a:solidFill>
                  <a:srgbClr val="000000"/>
                </a:solidFill>
                <a:latin typeface="Times New Roman" panose="02020603050405020304" pitchFamily="18" charset="0"/>
                <a:ea typeface="宋体" pitchFamily="2" charset="-122"/>
              </a:rPr>
              <a:t>图象转成核磁图象过程中，同一个人本身就是就是这个不变量。如何判断数据能够被转移，以及如何实现不同领域的数据转移问题，就叫做非传统约束下的传输问题。 </a:t>
            </a:r>
            <a:endParaRPr lang="zh-CN" altLang="en-US" sz="2400" b="1" dirty="0">
              <a:solidFill>
                <a:srgbClr val="000000"/>
              </a:solidFill>
              <a:latin typeface="Times New Roman" panose="02020603050405020304" pitchFamily="18" charset="0"/>
              <a:ea typeface="宋体" pitchFamily="2" charset="-122"/>
            </a:endParaRPr>
          </a:p>
        </p:txBody>
      </p:sp>
      <p:sp>
        <p:nvSpPr>
          <p:cNvPr id="99332" name="Rectangle 4"/>
          <p:cNvSpPr/>
          <p:nvPr/>
        </p:nvSpPr>
        <p:spPr>
          <a:xfrm>
            <a:off x="304800" y="990600"/>
            <a:ext cx="8642350" cy="5400675"/>
          </a:xfrm>
          <a:prstGeom prst="rect">
            <a:avLst/>
          </a:prstGeom>
          <a:noFill/>
          <a:ln w="9525">
            <a:noFill/>
          </a:ln>
        </p:spPr>
        <p:txBody>
          <a:bodyPr anchor="t" anchorCtr="0"/>
          <a:lstStyle/>
          <a:p>
            <a:pPr marL="469900" indent="-469900"/>
            <a:r>
              <a:rPr lang="en-US" altLang="zh-CN" sz="2800" b="1" dirty="0">
                <a:solidFill>
                  <a:srgbClr val="000000"/>
                </a:solidFill>
                <a:latin typeface="Times New Roman" panose="02020603050405020304" pitchFamily="18" charset="0"/>
                <a:ea typeface="宋体" pitchFamily="2" charset="-122"/>
              </a:rPr>
              <a:t>AI</a:t>
            </a:r>
            <a:r>
              <a:rPr lang="zh-CN" altLang="en-US" sz="2800" b="1" dirty="0">
                <a:solidFill>
                  <a:srgbClr val="000000"/>
                </a:solidFill>
                <a:latin typeface="Times New Roman" panose="02020603050405020304" pitchFamily="18" charset="0"/>
                <a:ea typeface="宋体" pitchFamily="2" charset="-122"/>
              </a:rPr>
              <a:t>面临的五大基础数学问题</a:t>
            </a:r>
            <a:endParaRPr lang="zh-CN" altLang="en-US" sz="2800" b="1" dirty="0">
              <a:solidFill>
                <a:srgbClr val="000000"/>
              </a:solidFill>
              <a:latin typeface="Times New Roman" panose="02020603050405020304" pitchFamily="18" charset="0"/>
              <a:ea typeface="宋体" pitchFamily="2" charset="-122"/>
            </a:endParaRPr>
          </a:p>
        </p:txBody>
      </p: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灯片编号占位符 1"/>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100354" name="Rectangle 2"/>
          <p:cNvSpPr/>
          <p:nvPr/>
        </p:nvSpPr>
        <p:spPr>
          <a:xfrm>
            <a:off x="0" y="0"/>
            <a:ext cx="9144000" cy="765175"/>
          </a:xfrm>
          <a:prstGeom prst="rect">
            <a:avLst/>
          </a:prstGeom>
          <a:solidFill>
            <a:srgbClr val="A50021"/>
          </a:solidFill>
          <a:ln w="9525">
            <a:noFill/>
          </a:ln>
        </p:spPr>
        <p:txBody>
          <a:bodyPr anchor="b" anchorCtr="0"/>
          <a:lstStyle/>
          <a:p>
            <a:pPr indent="176530"/>
            <a:r>
              <a:rPr lang="en-US" altLang="zh-CN" sz="3600" dirty="0">
                <a:solidFill>
                  <a:srgbClr val="FFFFFF"/>
                </a:solidFill>
                <a:latin typeface="Times New Roman" panose="02020603050405020304" pitchFamily="18" charset="0"/>
                <a:ea typeface="黑体" panose="02010609060101010101" pitchFamily="49" charset="-122"/>
              </a:rPr>
              <a:t>1.6  </a:t>
            </a:r>
            <a:r>
              <a:rPr lang="zh-CN" altLang="en-US" sz="3600" dirty="0">
                <a:solidFill>
                  <a:srgbClr val="FFFFFF"/>
                </a:solidFill>
                <a:latin typeface="Times New Roman" panose="02020603050405020304" pitchFamily="18" charset="0"/>
                <a:ea typeface="黑体" panose="02010609060101010101" pitchFamily="49" charset="-122"/>
              </a:rPr>
              <a:t>人工智能与数学</a:t>
            </a:r>
            <a:endParaRPr lang="zh-CN" altLang="en-US" sz="3600" dirty="0">
              <a:solidFill>
                <a:srgbClr val="FFFFFF"/>
              </a:solidFill>
              <a:latin typeface="Times New Roman" panose="02020603050405020304" pitchFamily="18" charset="0"/>
              <a:ea typeface="黑体" panose="02010609060101010101" pitchFamily="49" charset="-122"/>
            </a:endParaRPr>
          </a:p>
        </p:txBody>
      </p:sp>
      <p:sp>
        <p:nvSpPr>
          <p:cNvPr id="100355" name="Rectangle 3"/>
          <p:cNvSpPr/>
          <p:nvPr/>
        </p:nvSpPr>
        <p:spPr>
          <a:xfrm>
            <a:off x="425450" y="1676400"/>
            <a:ext cx="8229600" cy="3513138"/>
          </a:xfrm>
          <a:prstGeom prst="rect">
            <a:avLst/>
          </a:prstGeom>
          <a:gradFill rotWithShape="0">
            <a:gsLst>
              <a:gs pos="0">
                <a:srgbClr val="CCFFCC"/>
              </a:gs>
              <a:gs pos="100000">
                <a:srgbClr val="FFFFFF"/>
              </a:gs>
            </a:gsLst>
            <a:path path="rect">
              <a:fillToRect t="100000" r="100000"/>
            </a:path>
            <a:tileRect/>
          </a:gradFill>
          <a:ln w="9525" cap="flat" cmpd="sng">
            <a:solidFill>
              <a:srgbClr val="808080"/>
            </a:solidFill>
            <a:prstDash val="solid"/>
            <a:miter/>
            <a:headEnd type="none" w="med" len="med"/>
            <a:tailEnd type="none" w="med" len="med"/>
          </a:ln>
        </p:spPr>
        <p:txBody>
          <a:bodyPr anchor="t" anchorCtr="0">
            <a:spAutoFit/>
          </a:bodyPr>
          <a:lstStyle/>
          <a:p>
            <a:pPr algn="just">
              <a:lnSpc>
                <a:spcPct val="130000"/>
              </a:lnSpc>
              <a:spcBef>
                <a:spcPct val="30000"/>
              </a:spcBef>
              <a:buClr>
                <a:srgbClr val="CC0000"/>
              </a:buClr>
            </a:pPr>
            <a:r>
              <a:rPr lang="zh-CN" altLang="en-US" sz="2400" b="1" dirty="0">
                <a:solidFill>
                  <a:srgbClr val="000000"/>
                </a:solidFill>
                <a:latin typeface="Times New Roman" panose="02020603050405020304" pitchFamily="18" charset="0"/>
                <a:ea typeface="宋体" pitchFamily="2" charset="-122"/>
              </a:rPr>
              <a:t>第五，学习方法论的建模与函数空间上的学习理论</a:t>
            </a:r>
            <a:endParaRPr lang="en-US" altLang="zh-CN" sz="2400" b="1" dirty="0">
              <a:solidFill>
                <a:srgbClr val="000000"/>
              </a:solidFill>
              <a:latin typeface="Times New Roman" panose="02020603050405020304" pitchFamily="18" charset="0"/>
              <a:ea typeface="宋体" pitchFamily="2" charset="-122"/>
            </a:endParaRPr>
          </a:p>
          <a:p>
            <a:pPr algn="just">
              <a:lnSpc>
                <a:spcPct val="130000"/>
              </a:lnSpc>
              <a:spcBef>
                <a:spcPct val="30000"/>
              </a:spcBef>
              <a:buClr>
                <a:srgbClr val="CC0000"/>
              </a:buClr>
            </a:pPr>
            <a:r>
              <a:rPr lang="en-US" altLang="zh-CN" sz="2400" b="1" dirty="0">
                <a:solidFill>
                  <a:srgbClr val="000000"/>
                </a:solidFill>
                <a:latin typeface="Times New Roman" panose="02020603050405020304" pitchFamily="18" charset="0"/>
                <a:ea typeface="宋体" pitchFamily="2" charset="-122"/>
              </a:rPr>
              <a:t>    </a:t>
            </a:r>
            <a:r>
              <a:rPr lang="zh-CN" altLang="en-US" sz="2400" b="1" dirty="0">
                <a:solidFill>
                  <a:srgbClr val="000000"/>
                </a:solidFill>
                <a:latin typeface="Times New Roman" panose="02020603050405020304" pitchFamily="18" charset="0"/>
                <a:ea typeface="宋体" pitchFamily="2" charset="-122"/>
              </a:rPr>
              <a:t>目前机器学习所处的阶段是：数据是中心以及机器学习和泛化的对象。这就要求数据对问题具有普适性、可推广性以及学习性，数学中对此的一个提法是学习方法论或者说函数空间上的学习理论。在迈向机器学习自动化之前，就必须使其具有对相关问题的公共方法论的学习，然而目前这还是一个全新的研究领域，暂时还没有出现相关的研究框架。</a:t>
            </a:r>
            <a:endParaRPr lang="zh-CN" altLang="en-US" sz="2400" b="1" dirty="0">
              <a:solidFill>
                <a:srgbClr val="000000"/>
              </a:solidFill>
              <a:latin typeface="Times New Roman" panose="02020603050405020304" pitchFamily="18" charset="0"/>
              <a:ea typeface="宋体" pitchFamily="2" charset="-122"/>
            </a:endParaRPr>
          </a:p>
        </p:txBody>
      </p:sp>
      <p:sp>
        <p:nvSpPr>
          <p:cNvPr id="100356" name="Rectangle 4"/>
          <p:cNvSpPr/>
          <p:nvPr/>
        </p:nvSpPr>
        <p:spPr>
          <a:xfrm>
            <a:off x="304800" y="990600"/>
            <a:ext cx="8642350" cy="5400675"/>
          </a:xfrm>
          <a:prstGeom prst="rect">
            <a:avLst/>
          </a:prstGeom>
          <a:noFill/>
          <a:ln w="9525">
            <a:noFill/>
          </a:ln>
        </p:spPr>
        <p:txBody>
          <a:bodyPr anchor="t" anchorCtr="0"/>
          <a:lstStyle/>
          <a:p>
            <a:pPr marL="469900" indent="-469900"/>
            <a:r>
              <a:rPr lang="en-US" altLang="zh-CN" sz="2800" b="1" dirty="0">
                <a:solidFill>
                  <a:srgbClr val="000000"/>
                </a:solidFill>
                <a:latin typeface="Times New Roman" panose="02020603050405020304" pitchFamily="18" charset="0"/>
                <a:ea typeface="宋体" pitchFamily="2" charset="-122"/>
              </a:rPr>
              <a:t>AI</a:t>
            </a:r>
            <a:r>
              <a:rPr lang="zh-CN" altLang="en-US" sz="2800" b="1" dirty="0">
                <a:solidFill>
                  <a:srgbClr val="000000"/>
                </a:solidFill>
                <a:latin typeface="Times New Roman" panose="02020603050405020304" pitchFamily="18" charset="0"/>
                <a:ea typeface="宋体" pitchFamily="2" charset="-122"/>
              </a:rPr>
              <a:t>面临的五大基础数学问题</a:t>
            </a:r>
            <a:endParaRPr lang="zh-CN" altLang="en-US" sz="2800" b="1" dirty="0">
              <a:solidFill>
                <a:srgbClr val="000000"/>
              </a:solidFill>
              <a:latin typeface="Times New Roman" panose="02020603050405020304" pitchFamily="18" charset="0"/>
              <a:ea typeface="宋体" pitchFamily="2" charset="-122"/>
            </a:endParaRPr>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灯片编号占位符 1"/>
          <p:cNvSpPr txBox="1">
            <a:spLocks noGrp="1"/>
          </p:cNvSpPr>
          <p:nvPr>
            <p:ph type="sldNum" sz="quarter" idx="10"/>
          </p:nvPr>
        </p:nvSpPr>
        <p:spPr/>
        <p:txBody>
          <a:bodyPr wrap="square" lIns="91440" tIns="45720" rIns="91440" bIns="45720" anchor="t" anchorCtr="0"/>
          <a:lstStyle/>
          <a:p>
            <a:pPr algn="r"/>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101378" name="Rectangle 2"/>
          <p:cNvSpPr/>
          <p:nvPr/>
        </p:nvSpPr>
        <p:spPr>
          <a:xfrm>
            <a:off x="0" y="0"/>
            <a:ext cx="9144000" cy="765175"/>
          </a:xfrm>
          <a:prstGeom prst="rect">
            <a:avLst/>
          </a:prstGeom>
          <a:solidFill>
            <a:srgbClr val="A50021"/>
          </a:solidFill>
          <a:ln w="9525">
            <a:noFill/>
          </a:ln>
        </p:spPr>
        <p:txBody>
          <a:bodyPr anchor="b" anchorCtr="0"/>
          <a:lstStyle/>
          <a:p>
            <a:pPr indent="176530"/>
            <a:endParaRPr lang="zh-CN" altLang="en-US" sz="3600" dirty="0">
              <a:solidFill>
                <a:srgbClr val="FFFFFF"/>
              </a:solidFill>
              <a:latin typeface="Times New Roman" panose="02020603050405020304" pitchFamily="18" charset="0"/>
              <a:ea typeface="黑体" panose="02010609060101010101" pitchFamily="49" charset="-122"/>
            </a:endParaRPr>
          </a:p>
        </p:txBody>
      </p:sp>
      <p:sp>
        <p:nvSpPr>
          <p:cNvPr id="101379" name="Rectangle 4"/>
          <p:cNvSpPr/>
          <p:nvPr/>
        </p:nvSpPr>
        <p:spPr>
          <a:xfrm>
            <a:off x="838200" y="1066800"/>
            <a:ext cx="7010400" cy="4648200"/>
          </a:xfrm>
          <a:prstGeom prst="rect">
            <a:avLst/>
          </a:prstGeom>
          <a:noFill/>
          <a:ln w="9525">
            <a:noFill/>
          </a:ln>
        </p:spPr>
        <p:txBody>
          <a:bodyPr anchor="t" anchorCtr="0"/>
          <a:lstStyle/>
          <a:p>
            <a:pPr marL="469900" indent="-469900"/>
            <a:r>
              <a:rPr lang="zh-CN" altLang="en-US" sz="2800" b="1" dirty="0">
                <a:solidFill>
                  <a:srgbClr val="000000"/>
                </a:solidFill>
                <a:latin typeface="Times New Roman" panose="02020603050405020304" pitchFamily="18" charset="0"/>
                <a:ea typeface="宋体" pitchFamily="2" charset="-122"/>
              </a:rPr>
              <a:t>本章作业</a:t>
            </a:r>
            <a:endParaRPr lang="en-US" altLang="zh-CN" sz="2800" b="1" dirty="0">
              <a:solidFill>
                <a:srgbClr val="000000"/>
              </a:solidFill>
              <a:latin typeface="Times New Roman" panose="02020603050405020304" pitchFamily="18" charset="0"/>
              <a:ea typeface="宋体" pitchFamily="2" charset="-122"/>
            </a:endParaRPr>
          </a:p>
          <a:p>
            <a:pPr marL="469900" indent="-469900"/>
            <a:endParaRPr lang="en-US" altLang="zh-CN" sz="2800" b="1" dirty="0">
              <a:solidFill>
                <a:srgbClr val="000000"/>
              </a:solidFill>
              <a:latin typeface="Times New Roman" panose="02020603050405020304" pitchFamily="18" charset="0"/>
              <a:ea typeface="宋体" pitchFamily="2" charset="-122"/>
            </a:endParaRPr>
          </a:p>
          <a:p>
            <a:pPr marL="469900" indent="-469900">
              <a:spcBef>
                <a:spcPts val="600"/>
              </a:spcBef>
            </a:pPr>
            <a:r>
              <a:rPr lang="en-US" altLang="zh-CN" sz="2800" b="1" dirty="0">
                <a:solidFill>
                  <a:srgbClr val="000000"/>
                </a:solidFill>
                <a:latin typeface="Times New Roman" panose="02020603050405020304" pitchFamily="18" charset="0"/>
                <a:ea typeface="宋体" pitchFamily="2" charset="-122"/>
              </a:rPr>
              <a:t>1.1  </a:t>
            </a:r>
            <a:r>
              <a:rPr lang="zh-CN" altLang="en-US" sz="2800" b="1" dirty="0">
                <a:solidFill>
                  <a:srgbClr val="000000"/>
                </a:solidFill>
                <a:latin typeface="Times New Roman" panose="02020603050405020304" pitchFamily="18" charset="0"/>
                <a:ea typeface="宋体" pitchFamily="2" charset="-122"/>
              </a:rPr>
              <a:t>什么是人类智慧？它有哪些特点？</a:t>
            </a:r>
            <a:endParaRPr lang="en-US" altLang="zh-CN" sz="2800" b="1" dirty="0">
              <a:solidFill>
                <a:srgbClr val="000000"/>
              </a:solidFill>
              <a:latin typeface="Times New Roman" panose="02020603050405020304" pitchFamily="18" charset="0"/>
              <a:ea typeface="宋体" pitchFamily="2" charset="-122"/>
            </a:endParaRPr>
          </a:p>
          <a:p>
            <a:pPr marL="469900" indent="-469900">
              <a:spcBef>
                <a:spcPts val="600"/>
              </a:spcBef>
            </a:pPr>
            <a:r>
              <a:rPr lang="en-US" altLang="zh-CN" sz="2800" b="1" dirty="0">
                <a:solidFill>
                  <a:srgbClr val="000000"/>
                </a:solidFill>
                <a:latin typeface="Times New Roman" panose="02020603050405020304" pitchFamily="18" charset="0"/>
                <a:ea typeface="宋体" pitchFamily="2" charset="-122"/>
              </a:rPr>
              <a:t>1.3  </a:t>
            </a:r>
            <a:r>
              <a:rPr lang="zh-CN" altLang="en-US" sz="2800" b="1" dirty="0">
                <a:solidFill>
                  <a:srgbClr val="000000"/>
                </a:solidFill>
                <a:latin typeface="Times New Roman" panose="02020603050405020304" pitchFamily="18" charset="0"/>
                <a:ea typeface="宋体" pitchFamily="2" charset="-122"/>
              </a:rPr>
              <a:t>人工智能研究的基本内容是什么？</a:t>
            </a:r>
            <a:endParaRPr lang="en-US" altLang="zh-CN" sz="2800" b="1" dirty="0">
              <a:solidFill>
                <a:srgbClr val="000000"/>
              </a:solidFill>
              <a:latin typeface="Times New Roman" panose="02020603050405020304" pitchFamily="18" charset="0"/>
              <a:ea typeface="宋体" pitchFamily="2" charset="-122"/>
            </a:endParaRPr>
          </a:p>
          <a:p>
            <a:pPr marL="469900" indent="-469900">
              <a:spcBef>
                <a:spcPts val="600"/>
              </a:spcBef>
            </a:pPr>
            <a:endParaRPr lang="en-US" altLang="zh-CN" sz="2800" b="1" dirty="0">
              <a:solidFill>
                <a:srgbClr val="000000"/>
              </a:solidFill>
              <a:latin typeface="Times New Roman" panose="02020603050405020304" pitchFamily="18" charset="0"/>
              <a:ea typeface="宋体" pitchFamily="2" charset="-122"/>
            </a:endParaRPr>
          </a:p>
          <a:p>
            <a:pPr marL="469900" indent="-469900">
              <a:spcBef>
                <a:spcPts val="600"/>
              </a:spcBef>
            </a:pPr>
            <a:r>
              <a:rPr lang="zh-CN" altLang="en-US" sz="2800" b="1" dirty="0">
                <a:solidFill>
                  <a:srgbClr val="000000"/>
                </a:solidFill>
                <a:latin typeface="Times New Roman" panose="02020603050405020304" pitchFamily="18" charset="0"/>
                <a:ea typeface="宋体" pitchFamily="2" charset="-122"/>
              </a:rPr>
              <a:t>预习第二章</a:t>
            </a:r>
            <a:endParaRPr lang="en-US" altLang="zh-CN" sz="2800" b="1" dirty="0">
              <a:solidFill>
                <a:srgbClr val="000000"/>
              </a:solidFill>
              <a:latin typeface="Times New Roman" panose="02020603050405020304" pitchFamily="18" charset="0"/>
              <a:ea typeface="宋体" pitchFamily="2" charset="-122"/>
            </a:endParaRPr>
          </a:p>
          <a:p>
            <a:pPr marL="469900" indent="-469900">
              <a:spcBef>
                <a:spcPts val="600"/>
              </a:spcBef>
            </a:pPr>
            <a:endParaRPr lang="en-US" altLang="zh-CN" sz="2800" b="1" dirty="0">
              <a:solidFill>
                <a:srgbClr val="000000"/>
              </a:solidFill>
              <a:latin typeface="Times New Roman" panose="02020603050405020304" pitchFamily="18" charset="0"/>
              <a:ea typeface="宋体" pitchFamily="2" charset="-122"/>
            </a:endParaRPr>
          </a:p>
          <a:p>
            <a:pPr marL="469900" indent="-469900">
              <a:spcBef>
                <a:spcPts val="600"/>
              </a:spcBef>
            </a:pPr>
            <a:r>
              <a:rPr lang="zh-CN" altLang="en-US" sz="2800" b="1" dirty="0">
                <a:solidFill>
                  <a:srgbClr val="000000"/>
                </a:solidFill>
                <a:latin typeface="Times New Roman" panose="02020603050405020304" pitchFamily="18" charset="0"/>
                <a:ea typeface="宋体" pitchFamily="2" charset="-122"/>
              </a:rPr>
              <a:t>知识与知识表示的概念                  </a:t>
            </a:r>
            <a:endParaRPr lang="zh-CN" altLang="en-US" sz="2800" b="1" dirty="0">
              <a:solidFill>
                <a:srgbClr val="000000"/>
              </a:solidFill>
              <a:latin typeface="Times New Roman" panose="02020603050405020304" pitchFamily="18" charset="0"/>
              <a:ea typeface="宋体" pitchFamily="2" charset="-122"/>
            </a:endParaRPr>
          </a:p>
          <a:p>
            <a:pPr marL="469900" indent="-469900">
              <a:spcBef>
                <a:spcPts val="600"/>
              </a:spcBef>
            </a:pPr>
            <a:r>
              <a:rPr lang="zh-CN" altLang="en-US" sz="2800" b="1" dirty="0">
                <a:solidFill>
                  <a:srgbClr val="000000"/>
                </a:solidFill>
                <a:latin typeface="Times New Roman" panose="02020603050405020304" pitchFamily="18" charset="0"/>
                <a:ea typeface="宋体" pitchFamily="2" charset="-122"/>
              </a:rPr>
              <a:t>一阶谓词逻辑表示法</a:t>
            </a:r>
            <a:endParaRPr lang="zh-CN" altLang="en-US" sz="2800" b="1" dirty="0">
              <a:solidFill>
                <a:srgbClr val="000000"/>
              </a:solidFill>
              <a:latin typeface="Times New Roman" panose="02020603050405020304" pitchFamily="18" charset="0"/>
              <a:ea typeface="宋体" pitchFamily="2" charset="-122"/>
            </a:endParaRPr>
          </a:p>
          <a:p>
            <a:pPr marL="469900" indent="-469900">
              <a:spcBef>
                <a:spcPts val="600"/>
              </a:spcBef>
            </a:pPr>
            <a:endParaRPr lang="en-US" altLang="zh-CN" sz="2800" b="1" dirty="0">
              <a:solidFill>
                <a:srgbClr val="000000"/>
              </a:solidFill>
              <a:latin typeface="Times New Roman" panose="02020603050405020304" pitchFamily="18" charset="0"/>
              <a:ea typeface="宋体" pitchFamily="2" charset="-122"/>
            </a:endParaRPr>
          </a:p>
          <a:p>
            <a:pPr marL="469900" indent="-469900">
              <a:spcBef>
                <a:spcPts val="600"/>
              </a:spcBef>
            </a:pPr>
            <a:endParaRPr lang="zh-CN" altLang="en-US" sz="2800" b="1" dirty="0">
              <a:solidFill>
                <a:srgbClr val="000000"/>
              </a:solidFill>
              <a:latin typeface="Times New Roman" panose="02020603050405020304" pitchFamily="18" charset="0"/>
              <a:ea typeface="宋体" pitchFamily="2" charset="-122"/>
            </a:endParaRPr>
          </a:p>
        </p:txBody>
      </p:sp>
    </p:spTree>
  </p:cSld>
  <p:clrMapOvr>
    <a:masterClrMapping/>
  </p:clrMapOvr>
  <p:transition/>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PP_MARK_KEY" val="00092533-6bed-41ee-a476-fb8366a1a6fe"/>
  <p:tag name="COMMONDATA" val="eyJoZGlkIjoiMDE5MTIzOTMxYjk4NGIyNzg1YmQ3YjQxN2NlNWRhOGEifQ=="/>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14253</Words>
  <Application>WPS 文字</Application>
  <PresentationFormat>全屏显示(4:3)</PresentationFormat>
  <Paragraphs>984</Paragraphs>
  <Slides>95</Slides>
  <Notes>1</Notes>
  <HiddenSlides>0</HiddenSlides>
  <MMClips>0</MMClips>
  <ScaleCrop>false</ScaleCrop>
  <HeadingPairs>
    <vt:vector size="8" baseType="variant">
      <vt:variant>
        <vt:lpstr>已用的字体</vt:lpstr>
      </vt:variant>
      <vt:variant>
        <vt:i4>25</vt:i4>
      </vt:variant>
      <vt:variant>
        <vt:lpstr>主题</vt:lpstr>
      </vt:variant>
      <vt:variant>
        <vt:i4>3</vt:i4>
      </vt:variant>
      <vt:variant>
        <vt:lpstr>嵌入 OLE 服务器</vt:lpstr>
      </vt:variant>
      <vt:variant>
        <vt:i4>1</vt:i4>
      </vt:variant>
      <vt:variant>
        <vt:lpstr>幻灯片标题</vt:lpstr>
      </vt:variant>
      <vt:variant>
        <vt:i4>95</vt:i4>
      </vt:variant>
    </vt:vector>
  </HeadingPairs>
  <TitlesOfParts>
    <vt:vector size="124" baseType="lpstr">
      <vt:lpstr>Arial</vt:lpstr>
      <vt:lpstr>宋体</vt:lpstr>
      <vt:lpstr>Wingdings</vt:lpstr>
      <vt:lpstr>汉仪书宋二KW</vt:lpstr>
      <vt:lpstr>MS PGothic</vt:lpstr>
      <vt:lpstr>Verdana</vt:lpstr>
      <vt:lpstr>Times New Roman</vt:lpstr>
      <vt:lpstr>黑体</vt:lpstr>
      <vt:lpstr>汉仪中黑KW</vt:lpstr>
      <vt:lpstr>楷体_GB2312</vt:lpstr>
      <vt:lpstr>华文琥珀</vt:lpstr>
      <vt:lpstr>Symbol</vt:lpstr>
      <vt:lpstr>Comic Sans MS</vt:lpstr>
      <vt:lpstr>文鼎粗钢笔行楷</vt:lpstr>
      <vt:lpstr>汉仪楷体简</vt:lpstr>
      <vt:lpstr>微软雅黑</vt:lpstr>
      <vt:lpstr>汉仪旗黑</vt:lpstr>
      <vt:lpstr>宋体</vt:lpstr>
      <vt:lpstr>Arial Unicode MS</vt:lpstr>
      <vt:lpstr>Calibri</vt:lpstr>
      <vt:lpstr>宋体-简</vt:lpstr>
      <vt:lpstr>Kingsoft Sign</vt:lpstr>
      <vt:lpstr>Helvetica Neue</vt:lpstr>
      <vt:lpstr>冬青黑体简体中文</vt:lpstr>
      <vt:lpstr>行楷-简</vt:lpstr>
      <vt:lpstr>wasedaSample5</vt:lpstr>
      <vt:lpstr>1_wasedaSample5</vt:lpstr>
      <vt:lpstr>2_wasedaSample5</vt:lpstr>
      <vt:lpstr>SmartDraw.2</vt:lpstr>
      <vt:lpstr>人工智能基础</vt:lpstr>
      <vt:lpstr>人工智能基础</vt:lpstr>
      <vt:lpstr>PowerPoint 演示文稿</vt:lpstr>
      <vt:lpstr>第1章   绪论</vt:lpstr>
      <vt:lpstr>第1章  绪论</vt:lpstr>
      <vt:lpstr>第1章  绪论</vt:lpstr>
      <vt:lpstr>1.1.1  智能的概念</vt:lpstr>
      <vt:lpstr>1.1.1  智能的概念</vt:lpstr>
      <vt:lpstr>1.1.1  智能的概念</vt:lpstr>
      <vt:lpstr>1.1.1  智能的概念</vt:lpstr>
      <vt:lpstr>1.1.1  智能的概念</vt:lpstr>
      <vt:lpstr>1.1.2  智能的特征</vt:lpstr>
      <vt:lpstr>PowerPoint 演示文稿</vt:lpstr>
      <vt:lpstr>1.1.2  智能的特征</vt:lpstr>
      <vt:lpstr>1.1.2  智能的特征</vt:lpstr>
      <vt:lpstr>1.1.3 人工智能</vt:lpstr>
      <vt:lpstr>1.1.3 人工智能</vt:lpstr>
      <vt:lpstr>1.1.3 人工智能</vt:lpstr>
      <vt:lpstr>1.1.3 人工智能</vt:lpstr>
      <vt:lpstr>1.1.3 人工智能</vt:lpstr>
      <vt:lpstr>1.1.3 人工智能</vt:lpstr>
      <vt:lpstr>1.1.3 人工智能</vt:lpstr>
      <vt:lpstr>1.1.3 人工智能</vt:lpstr>
      <vt:lpstr>1.1.3 人工智能</vt:lpstr>
      <vt:lpstr>1.1.3 人工智能</vt:lpstr>
      <vt:lpstr>1.1.3 人工智能</vt:lpstr>
      <vt:lpstr>1.1.3 人工智能</vt:lpstr>
      <vt:lpstr>1.1.3 人工智能</vt:lpstr>
      <vt:lpstr>1.1.3 人工智能</vt:lpstr>
      <vt:lpstr>1.1.3 人工智能</vt:lpstr>
      <vt:lpstr>1.1.3 人工智能</vt:lpstr>
      <vt:lpstr>第1章  绪论</vt:lpstr>
      <vt:lpstr>1.2  人工智能的发展简史</vt:lpstr>
      <vt:lpstr>PowerPoint 演示文稿</vt:lpstr>
      <vt:lpstr>1.2.2  形成（1956年－1969年） </vt:lpstr>
      <vt:lpstr>1.2.2  形成（1956年－1969年） </vt:lpstr>
      <vt:lpstr>1.2.3  发展（1970年－   ）</vt:lpstr>
      <vt:lpstr>1.2.3  发展（1970年－   ）</vt:lpstr>
      <vt:lpstr>1.2.3  发展时间轴</vt:lpstr>
      <vt:lpstr>1.2.3  未来发展</vt:lpstr>
      <vt:lpstr>PowerPoint 演示文稿</vt:lpstr>
      <vt:lpstr>第1章  绪论</vt:lpstr>
      <vt:lpstr>1.3  人工智能研究的基本内容</vt:lpstr>
      <vt:lpstr>      2. 机器感知 </vt:lpstr>
      <vt:lpstr>      2. 机器感知 </vt:lpstr>
      <vt:lpstr>第1章  绪论</vt:lpstr>
      <vt:lpstr>PowerPoint 演示文稿</vt:lpstr>
      <vt:lpstr>1.4  人工智能的主要研究领域</vt:lpstr>
      <vt:lpstr>PowerPoint 演示文稿</vt:lpstr>
      <vt:lpstr>PowerPoint 演示文稿</vt:lpstr>
      <vt:lpstr>PowerPoint 演示文稿</vt:lpstr>
      <vt:lpstr>1.4  人工智能的主要研究领域</vt:lpstr>
      <vt:lpstr>PowerPoint 演示文稿</vt:lpstr>
      <vt:lpstr>1.4  人工智能的主要研究领域</vt:lpstr>
      <vt:lpstr>1.4  人工智能的主要研究领域</vt:lpstr>
      <vt:lpstr>PowerPoint 演示文稿</vt:lpstr>
      <vt:lpstr>1.4  人工智能的主要研究领域</vt:lpstr>
      <vt:lpstr>PowerPoint 演示文稿</vt:lpstr>
      <vt:lpstr>1.4 人工智能的主要研究领域</vt:lpstr>
      <vt:lpstr>1.4 人工智能的主要研究领域</vt:lpstr>
      <vt:lpstr>PowerPoint 演示文稿</vt:lpstr>
      <vt:lpstr>1.4  人工智能的主要研究领域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第1章  绪论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第1章  绪论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DFDS</dc:creator>
  <cp:lastModifiedBy>卿之亦又，奈何为之</cp:lastModifiedBy>
  <cp:revision>635</cp:revision>
  <dcterms:created xsi:type="dcterms:W3CDTF">2025-04-29T08:14:34Z</dcterms:created>
  <dcterms:modified xsi:type="dcterms:W3CDTF">2025-04-29T08:14:34Z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2052-6.2.2.8394</vt:lpwstr>
  </property>
  <property fmtid="{D5CDD505-2E9C-101B-9397-08002B2CF9AE}" pid="4" name="ICV">
    <vt:lpwstr>AFFD8F61CF9A474A85B8CAD68F32092C_12</vt:lpwstr>
  </property>
</Properties>
</file>